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152" r:id="rId2"/>
    <p:sldId id="4211" r:id="rId3"/>
    <p:sldId id="4214" r:id="rId4"/>
    <p:sldId id="4195" r:id="rId5"/>
    <p:sldId id="4217" r:id="rId6"/>
    <p:sldId id="41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C2D74-F3FB-4B29-8D10-FB141839A5FA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0960D-8C9A-4E6E-8924-CD854E985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02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Tiết học</a:t>
            </a:r>
            <a:r>
              <a:rPr lang="en-US" baseline="0"/>
              <a:t> thực hành và vận dụng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EB516E-07DC-497B-9789-361D47A843FC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1879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 thảo</a:t>
            </a:r>
            <a:r>
              <a:rPr lang="en-US" baseline="0"/>
              <a:t> luận và trình bày kết quả thảo luận nhóm dưới sự dẫn dắt từng bước của GV, nhấn mạnh do đâu nước chuyển thể được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EB516E-07DC-497B-9789-361D47A843FC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488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GV hướng</a:t>
            </a:r>
            <a:r>
              <a:rPr lang="en-US" baseline="0"/>
              <a:t> dẫn HS hoàn thiện phiếu học tập số 2, chữ màu đỏ là gợi ý trả lời câu hỏi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EB516E-07DC-497B-9789-361D47A843FC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882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ý tưởng. GV chiếu tiêu chí về sản phẩm và yêu cầu nội dung thảo luận cần bám theo tiêu chí.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EB516E-07DC-497B-9789-361D47A843FC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90080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Đại diện từng nhóm lên trình bày ý tưởng của nhóm qua phiếu học tập số 3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EB516E-07DC-497B-9789-361D47A843FC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8620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EB516E-07DC-497B-9789-361D47A843FC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699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22900-4F02-B6E1-8795-EDACB2D70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2B8A19-1C70-2B85-40F3-06879FB9D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E5021-7A8C-1AD2-E314-30AE06F72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E01DC-BF15-DA70-6F5A-639CC6289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67BBE-745C-B09F-A9C3-F23C9B677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40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C9A1C-293B-6FF5-C0A6-6FD9F09E6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5BEB03-6D30-9E3B-4EED-9B6CC80C2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52A50-5283-F14D-2D6F-1ED5DAC05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56CF0-41E5-EC2C-4320-231949A82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7DF115-B594-CFAE-6B6C-FD7B8852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2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CBBF88-C693-0A26-7466-F1AE4DACFD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BC9508-6FD6-B1D0-82F6-B0452C059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8ACBD-9C21-6B28-B5B3-F4E29D3CF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A2879-26DF-88E6-9CCB-9FE6441E3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50A1D-25B3-889B-976E-A4EA6AB2F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7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BAC56-8909-674A-2996-36135BEAA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AD197-B1A9-B1D3-ECD0-84AF3EF18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506A9-BFBB-58A3-B026-9340A8E5A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D0672-B162-9E5D-99FA-EBAE996C7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6DD77-A360-1D03-1A3C-1DE1DA293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1391-0283-72AC-ECD3-C61159D95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2FE0AE-FE64-79F6-F842-B161D760E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909C4-F78E-4630-09D1-E2FEA1C11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22FCC-8E6D-424C-705C-11AA03C6D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C4F43-539E-AB45-24FD-A4A600BB8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9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A942-9C7A-5293-6F5E-32DB37E3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A6061-EEA1-EB0E-3788-B29E7B0B0F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36F141-D27B-21AD-A090-B340F5362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9BAD48-4824-F5D8-A73F-DDD14A364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A324D3-0110-8740-7E96-574733F2F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80FB5-2554-D7E4-580D-1515547EF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06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EEB11-EF90-EDCE-FABA-7E7F12BD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5C11-84E6-5D2D-9906-15F14AFFE7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E9C87-74C6-B364-D9B4-B4D781B9A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AAD048-5C9F-A1F9-3BF1-21D6B23C57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048083-60B2-E8CF-2C94-0F4813A93C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041CD9-FCF9-5284-B8A0-6EA180A68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51CAFE-8B82-FE78-487D-892AB9D3F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7A1960-778F-2108-C035-27A08CE25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62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093F9-57AA-80E8-FEB3-BC86C9A9D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EC59FD-0B93-6293-5155-4AEA4AB6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86F9C-4CAE-7524-8CD5-248DA43A8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FA334C-7542-A447-472A-ED9F03CC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5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612090-9238-6E16-479B-E6FE698E7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D4A13C-C31A-B745-A154-71C50C4A5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179AD-CFB5-C5E8-6876-FDBD425B6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0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7ED34-3CF2-D234-853E-F863BA75A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ACEE9-F715-E497-CB25-FCC710E30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0B024-2B1E-DB89-6A86-B04DD866C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99DAD-3C31-27C7-7D4F-23090D263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C4BE98-B29F-F3BF-9E6A-27ADD0D6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65A4A-52DE-3B8C-828C-8A7AA7D44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61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9697A-C146-6567-5C1B-65ED4EB7C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5BE9C9-1507-E633-4027-752A9BFFF6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94716-F5CF-2EE9-8E39-DB8EF3F18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E80FE-5DDA-7402-A29E-749DCA02F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487FD2-AD9B-4430-BCAE-B59C3A9CB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AFAF7-333C-1389-C2E7-89803F091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564A99-9339-9F29-D920-C5901B417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D1AE6-01AA-FB90-798F-D648B0D57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36ED3-8466-5B54-A4E4-34C2B92764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B3308-41CF-4A2B-9603-B5E5B08A0BE5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26969-9398-C558-8CEF-1C7B597402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50162-DF5F-CC87-7804-EC32C8690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ED419-C70C-4D99-8DA5-38B3E2551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639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39">
            <a:extLst>
              <a:ext uri="{FF2B5EF4-FFF2-40B4-BE49-F238E27FC236}">
                <a16:creationId xmlns:a16="http://schemas.microsoft.com/office/drawing/2014/main" id="{DA14CBFD-2C6F-E4A0-F468-3C5C731B2275}"/>
              </a:ext>
            </a:extLst>
          </p:cNvPr>
          <p:cNvSpPr txBox="1"/>
          <p:nvPr/>
        </p:nvSpPr>
        <p:spPr>
          <a:xfrm>
            <a:off x="5277394" y="713787"/>
            <a:ext cx="18175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vi-VN"/>
            </a:defPPr>
            <a:lvl1pPr>
              <a:defRPr sz="2400" b="1">
                <a:solidFill>
                  <a:srgbClr val="00A77D"/>
                </a:solidFill>
                <a:latin typeface="Muli" panose="000005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Roboto Black" panose="02000000000000000000" pitchFamily="2" charset="0"/>
                <a:ea typeface="Roboto Black" panose="02000000000000000000" pitchFamily="2" charset="0"/>
                <a:cs typeface="+mn-cs"/>
              </a:rPr>
              <a:t>BÀI 2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9064" y="1732313"/>
            <a:ext cx="7615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SỰ</a:t>
            </a:r>
            <a:r>
              <a:rPr kumimoji="0" lang="en-US" altLang="zh-CN" sz="44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 CHUYỂN THỂ CỦA NƯỚC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55C413E-991A-11DF-E8A3-D103913BEB1B}"/>
              </a:ext>
            </a:extLst>
          </p:cNvPr>
          <p:cNvGrpSpPr/>
          <p:nvPr/>
        </p:nvGrpSpPr>
        <p:grpSpPr>
          <a:xfrm>
            <a:off x="1959309" y="5719922"/>
            <a:ext cx="1232274" cy="707886"/>
            <a:chOff x="694180" y="2626768"/>
            <a:chExt cx="1232274" cy="707886"/>
          </a:xfrm>
        </p:grpSpPr>
        <p:sp>
          <p:nvSpPr>
            <p:cNvPr id="26" name="Arrow: Pentagon 25">
              <a:extLst>
                <a:ext uri="{FF2B5EF4-FFF2-40B4-BE49-F238E27FC236}">
                  <a16:creationId xmlns:a16="http://schemas.microsoft.com/office/drawing/2014/main" id="{F1C07DEE-8892-24B9-69DB-4BC45E9619CB}"/>
                </a:ext>
              </a:extLst>
            </p:cNvPr>
            <p:cNvSpPr/>
            <p:nvPr/>
          </p:nvSpPr>
          <p:spPr>
            <a:xfrm>
              <a:off x="694180" y="2626768"/>
              <a:ext cx="1232274" cy="707886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5B1500B4-2A13-B105-884B-9C3A22343CC6}"/>
                </a:ext>
              </a:extLst>
            </p:cNvPr>
            <p:cNvSpPr txBox="1"/>
            <p:nvPr/>
          </p:nvSpPr>
          <p:spPr>
            <a:xfrm>
              <a:off x="694180" y="2749879"/>
              <a:ext cx="1058090" cy="4616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prst="angle"/>
            </a:sp3d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+mn-cs"/>
                </a:rPr>
                <a:t>Tiết </a:t>
              </a:r>
              <a:r>
                <a: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+mn-cs"/>
                </a:rPr>
                <a:t>2</a:t>
              </a:r>
              <a:endPara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Black" panose="02000000000000000000" pitchFamily="2" charset="0"/>
                <a:ea typeface="Roboto Black" panose="02000000000000000000" pitchFamily="2" charset="0"/>
                <a:cs typeface="+mn-cs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28C810D-95D6-258E-39CC-A0A4B61543EB}"/>
              </a:ext>
            </a:extLst>
          </p:cNvPr>
          <p:cNvGrpSpPr/>
          <p:nvPr/>
        </p:nvGrpSpPr>
        <p:grpSpPr>
          <a:xfrm>
            <a:off x="8435626" y="1791044"/>
            <a:ext cx="3481745" cy="3481745"/>
            <a:chOff x="7114671" y="1785681"/>
            <a:chExt cx="3906933" cy="3906933"/>
          </a:xfrm>
        </p:grpSpPr>
        <p:sp>
          <p:nvSpPr>
            <p:cNvPr id="6" name="Circle: Hollow 5">
              <a:extLst>
                <a:ext uri="{FF2B5EF4-FFF2-40B4-BE49-F238E27FC236}">
                  <a16:creationId xmlns:a16="http://schemas.microsoft.com/office/drawing/2014/main" id="{3C00E085-FE04-905B-9BE3-FD8261C495C3}"/>
                </a:ext>
              </a:extLst>
            </p:cNvPr>
            <p:cNvSpPr/>
            <p:nvPr/>
          </p:nvSpPr>
          <p:spPr>
            <a:xfrm>
              <a:off x="7114671" y="1785681"/>
              <a:ext cx="3906933" cy="3906933"/>
            </a:xfrm>
            <a:prstGeom prst="donut">
              <a:avLst>
                <a:gd name="adj" fmla="val 9091"/>
              </a:avLst>
            </a:prstGeom>
            <a:solidFill>
              <a:srgbClr val="6F4E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F6A7F1C-2F2E-86B8-D6CA-EDFEFCBF7F14}"/>
                </a:ext>
              </a:extLst>
            </p:cNvPr>
            <p:cNvSpPr/>
            <p:nvPr/>
          </p:nvSpPr>
          <p:spPr>
            <a:xfrm>
              <a:off x="7500861" y="2107951"/>
              <a:ext cx="3129850" cy="3273459"/>
            </a:xfrm>
            <a:prstGeom prst="ellipse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l="-2326" t="-1907" r="-14952" b="-15372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3693D5C-E3CB-82E4-7676-320D36C3B49E}"/>
              </a:ext>
            </a:extLst>
          </p:cNvPr>
          <p:cNvSpPr txBox="1"/>
          <p:nvPr/>
        </p:nvSpPr>
        <p:spPr>
          <a:xfrm>
            <a:off x="1244817" y="2624865"/>
            <a:ext cx="67409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VÀ VÒNG TUẦN HOÀN CỦA NƯỚC TRONG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TỰ NHIÊN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912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loud 25"/>
          <p:cNvSpPr/>
          <p:nvPr/>
        </p:nvSpPr>
        <p:spPr>
          <a:xfrm rot="20976473" flipV="1">
            <a:off x="4172120" y="3658288"/>
            <a:ext cx="1303954" cy="934019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loud 24"/>
          <p:cNvSpPr/>
          <p:nvPr/>
        </p:nvSpPr>
        <p:spPr>
          <a:xfrm rot="20912896" flipV="1">
            <a:off x="4501900" y="3075320"/>
            <a:ext cx="723596" cy="560683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0143" y="6082296"/>
            <a:ext cx="6072916" cy="7870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2907282" y="1388914"/>
            <a:ext cx="5505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nn-NO" sz="24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Quan sát và đọc thông tin trong hình</a:t>
            </a:r>
            <a:endParaRPr lang="en-US" altLang="zh-CN" sz="3200" dirty="0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1246103" y="4894535"/>
            <a:ext cx="27607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altLang="zh-C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Mặt Trời làm nước nóng lên và bay hơi vào không khí</a:t>
            </a:r>
            <a:endParaRPr lang="en-US" altLang="zh-CN" sz="2000" dirty="0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4488473" y="5266427"/>
            <a:ext cx="486547" cy="486547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Roboto Black" panose="02000000000000000000" pitchFamily="2" charset="0"/>
                <a:ea typeface="Roboto Black" panose="02000000000000000000" pitchFamily="2" charset="0"/>
              </a:rPr>
              <a:t>1</a:t>
            </a:r>
          </a:p>
        </p:txBody>
      </p:sp>
      <p:sp>
        <p:nvSpPr>
          <p:cNvPr id="19" name="Oval 18"/>
          <p:cNvSpPr/>
          <p:nvPr/>
        </p:nvSpPr>
        <p:spPr>
          <a:xfrm>
            <a:off x="5549190" y="1929788"/>
            <a:ext cx="486547" cy="486547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Roboto Black" panose="02000000000000000000" pitchFamily="2" charset="0"/>
                <a:ea typeface="Roboto Black" panose="02000000000000000000" pitchFamily="2" charset="0"/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794299" y="3222277"/>
            <a:ext cx="34869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Hơi nước ngưng tụ thành những giọt nước nhỏ và tạo thành m</a:t>
            </a:r>
            <a:r>
              <a:rPr lang="en-US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â</a:t>
            </a: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</a:t>
            </a:r>
            <a:r>
              <a:rPr lang="en-US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vi-VN" sz="2000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0B054E-B6AE-14CB-111F-0FBA1645B82B}"/>
              </a:ext>
            </a:extLst>
          </p:cNvPr>
          <p:cNvSpPr txBox="1"/>
          <p:nvPr/>
        </p:nvSpPr>
        <p:spPr>
          <a:xfrm>
            <a:off x="2536836" y="360241"/>
            <a:ext cx="69289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altLang="zh-CN" sz="3200" b="1" dirty="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TÌM HIỂU VỀ VÒNG TUẦN HOÀN CỦA NƯỚC TRONG TỰ NHIÊN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3933642" y="6198563"/>
            <a:ext cx="25280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altLang="zh-C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Nước ở mặt đất, ở sông, hồ, biển</a:t>
            </a:r>
            <a:endParaRPr lang="en-US" altLang="zh-CN" sz="2000" dirty="0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5058209" y="4561332"/>
            <a:ext cx="1231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2400">
                <a:solidFill>
                  <a:srgbClr val="7030A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Bay hơi</a:t>
            </a:r>
            <a:endParaRPr lang="en-US" altLang="zh-CN" sz="3200" dirty="0">
              <a:solidFill>
                <a:srgbClr val="7030A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8781871" y="1835663"/>
            <a:ext cx="25442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Những giọt nước lớn rơi xuống tạo thành mưa, tuyết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8965277" y="4276523"/>
            <a:ext cx="2862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Nước mưa rơi xuống đất</a:t>
            </a:r>
            <a:r>
              <a:rPr lang="en-US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</a:t>
            </a: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s</a:t>
            </a:r>
            <a:r>
              <a:rPr lang="en-US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ô</a:t>
            </a: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ng</a:t>
            </a:r>
            <a:r>
              <a:rPr lang="en-US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</a:t>
            </a: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</a:t>
            </a:r>
            <a:r>
              <a:rPr lang="en-US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ồ</a:t>
            </a: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bi</a:t>
            </a:r>
            <a:r>
              <a:rPr lang="en-US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ể</a:t>
            </a: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</a:t>
            </a:r>
            <a:r>
              <a:rPr lang="en-US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,…</a:t>
            </a:r>
            <a:endParaRPr lang="vi-VN" sz="2000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493085" y="1600446"/>
            <a:ext cx="1044668" cy="1215332"/>
            <a:chOff x="3415555" y="2247363"/>
            <a:chExt cx="1423170" cy="1655669"/>
          </a:xfrm>
        </p:grpSpPr>
        <p:sp>
          <p:nvSpPr>
            <p:cNvPr id="13" name="Explosion 1 12"/>
            <p:cNvSpPr/>
            <p:nvPr/>
          </p:nvSpPr>
          <p:spPr>
            <a:xfrm>
              <a:off x="3415555" y="2247363"/>
              <a:ext cx="1423170" cy="1655669"/>
            </a:xfrm>
            <a:prstGeom prst="irregularSeal1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874713" y="2808541"/>
              <a:ext cx="504854" cy="504854"/>
            </a:xfrm>
            <a:prstGeom prst="ellipse">
              <a:avLst/>
            </a:prstGeom>
            <a:solidFill>
              <a:srgbClr val="FDB8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Freeform 26"/>
          <p:cNvSpPr/>
          <p:nvPr/>
        </p:nvSpPr>
        <p:spPr>
          <a:xfrm>
            <a:off x="5327924" y="5034245"/>
            <a:ext cx="86061" cy="494851"/>
          </a:xfrm>
          <a:custGeom>
            <a:avLst/>
            <a:gdLst>
              <a:gd name="connsiteX0" fmla="*/ 0 w 86061"/>
              <a:gd name="connsiteY0" fmla="*/ 0 h 494851"/>
              <a:gd name="connsiteX1" fmla="*/ 75304 w 86061"/>
              <a:gd name="connsiteY1" fmla="*/ 75303 h 494851"/>
              <a:gd name="connsiteX2" fmla="*/ 86061 w 86061"/>
              <a:gd name="connsiteY2" fmla="*/ 107576 h 494851"/>
              <a:gd name="connsiteX3" fmla="*/ 32273 w 86061"/>
              <a:gd name="connsiteY3" fmla="*/ 172122 h 494851"/>
              <a:gd name="connsiteX4" fmla="*/ 0 w 86061"/>
              <a:gd name="connsiteY4" fmla="*/ 182880 h 494851"/>
              <a:gd name="connsiteX5" fmla="*/ 53788 w 86061"/>
              <a:gd name="connsiteY5" fmla="*/ 204395 h 494851"/>
              <a:gd name="connsiteX6" fmla="*/ 53788 w 86061"/>
              <a:gd name="connsiteY6" fmla="*/ 258183 h 494851"/>
              <a:gd name="connsiteX7" fmla="*/ 0 w 86061"/>
              <a:gd name="connsiteY7" fmla="*/ 311971 h 494851"/>
              <a:gd name="connsiteX8" fmla="*/ 21515 w 86061"/>
              <a:gd name="connsiteY8" fmla="*/ 333487 h 494851"/>
              <a:gd name="connsiteX9" fmla="*/ 86061 w 86061"/>
              <a:gd name="connsiteY9" fmla="*/ 355002 h 494851"/>
              <a:gd name="connsiteX10" fmla="*/ 75304 w 86061"/>
              <a:gd name="connsiteY10" fmla="*/ 387275 h 494851"/>
              <a:gd name="connsiteX11" fmla="*/ 43031 w 86061"/>
              <a:gd name="connsiteY11" fmla="*/ 398033 h 494851"/>
              <a:gd name="connsiteX12" fmla="*/ 21515 w 86061"/>
              <a:gd name="connsiteY12" fmla="*/ 419548 h 494851"/>
              <a:gd name="connsiteX13" fmla="*/ 43031 w 86061"/>
              <a:gd name="connsiteY13" fmla="*/ 451821 h 494851"/>
              <a:gd name="connsiteX14" fmla="*/ 75304 w 86061"/>
              <a:gd name="connsiteY14" fmla="*/ 494851 h 49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6061" h="494851">
                <a:moveTo>
                  <a:pt x="0" y="0"/>
                </a:moveTo>
                <a:cubicBezTo>
                  <a:pt x="38537" y="30829"/>
                  <a:pt x="55325" y="35344"/>
                  <a:pt x="75304" y="75303"/>
                </a:cubicBezTo>
                <a:cubicBezTo>
                  <a:pt x="80375" y="85445"/>
                  <a:pt x="82475" y="96818"/>
                  <a:pt x="86061" y="107576"/>
                </a:cubicBezTo>
                <a:cubicBezTo>
                  <a:pt x="70185" y="131390"/>
                  <a:pt x="57123" y="155555"/>
                  <a:pt x="32273" y="172122"/>
                </a:cubicBezTo>
                <a:cubicBezTo>
                  <a:pt x="22838" y="178412"/>
                  <a:pt x="10758" y="179294"/>
                  <a:pt x="0" y="182880"/>
                </a:cubicBezTo>
                <a:cubicBezTo>
                  <a:pt x="17929" y="190052"/>
                  <a:pt x="38074" y="193171"/>
                  <a:pt x="53788" y="204395"/>
                </a:cubicBezTo>
                <a:cubicBezTo>
                  <a:pt x="96761" y="235090"/>
                  <a:pt x="72028" y="235384"/>
                  <a:pt x="53788" y="258183"/>
                </a:cubicBezTo>
                <a:cubicBezTo>
                  <a:pt x="12805" y="309411"/>
                  <a:pt x="55327" y="275087"/>
                  <a:pt x="0" y="311971"/>
                </a:cubicBezTo>
                <a:cubicBezTo>
                  <a:pt x="7172" y="319143"/>
                  <a:pt x="12443" y="328951"/>
                  <a:pt x="21515" y="333487"/>
                </a:cubicBezTo>
                <a:cubicBezTo>
                  <a:pt x="41800" y="343630"/>
                  <a:pt x="86061" y="355002"/>
                  <a:pt x="86061" y="355002"/>
                </a:cubicBezTo>
                <a:cubicBezTo>
                  <a:pt x="82475" y="365760"/>
                  <a:pt x="83322" y="379257"/>
                  <a:pt x="75304" y="387275"/>
                </a:cubicBezTo>
                <a:cubicBezTo>
                  <a:pt x="67286" y="395293"/>
                  <a:pt x="52755" y="392199"/>
                  <a:pt x="43031" y="398033"/>
                </a:cubicBezTo>
                <a:cubicBezTo>
                  <a:pt x="34334" y="403251"/>
                  <a:pt x="28687" y="412376"/>
                  <a:pt x="21515" y="419548"/>
                </a:cubicBezTo>
                <a:cubicBezTo>
                  <a:pt x="28687" y="430306"/>
                  <a:pt x="34754" y="441889"/>
                  <a:pt x="43031" y="451821"/>
                </a:cubicBezTo>
                <a:cubicBezTo>
                  <a:pt x="77839" y="493591"/>
                  <a:pt x="75304" y="467240"/>
                  <a:pt x="75304" y="494851"/>
                </a:cubicBezTo>
              </a:path>
            </a:pathLst>
          </a:custGeom>
          <a:noFill/>
          <a:ln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5463129" y="5325914"/>
            <a:ext cx="86061" cy="494851"/>
          </a:xfrm>
          <a:custGeom>
            <a:avLst/>
            <a:gdLst>
              <a:gd name="connsiteX0" fmla="*/ 0 w 86061"/>
              <a:gd name="connsiteY0" fmla="*/ 0 h 494851"/>
              <a:gd name="connsiteX1" fmla="*/ 75304 w 86061"/>
              <a:gd name="connsiteY1" fmla="*/ 75303 h 494851"/>
              <a:gd name="connsiteX2" fmla="*/ 86061 w 86061"/>
              <a:gd name="connsiteY2" fmla="*/ 107576 h 494851"/>
              <a:gd name="connsiteX3" fmla="*/ 32273 w 86061"/>
              <a:gd name="connsiteY3" fmla="*/ 172122 h 494851"/>
              <a:gd name="connsiteX4" fmla="*/ 0 w 86061"/>
              <a:gd name="connsiteY4" fmla="*/ 182880 h 494851"/>
              <a:gd name="connsiteX5" fmla="*/ 53788 w 86061"/>
              <a:gd name="connsiteY5" fmla="*/ 204395 h 494851"/>
              <a:gd name="connsiteX6" fmla="*/ 53788 w 86061"/>
              <a:gd name="connsiteY6" fmla="*/ 258183 h 494851"/>
              <a:gd name="connsiteX7" fmla="*/ 0 w 86061"/>
              <a:gd name="connsiteY7" fmla="*/ 311971 h 494851"/>
              <a:gd name="connsiteX8" fmla="*/ 21515 w 86061"/>
              <a:gd name="connsiteY8" fmla="*/ 333487 h 494851"/>
              <a:gd name="connsiteX9" fmla="*/ 86061 w 86061"/>
              <a:gd name="connsiteY9" fmla="*/ 355002 h 494851"/>
              <a:gd name="connsiteX10" fmla="*/ 75304 w 86061"/>
              <a:gd name="connsiteY10" fmla="*/ 387275 h 494851"/>
              <a:gd name="connsiteX11" fmla="*/ 43031 w 86061"/>
              <a:gd name="connsiteY11" fmla="*/ 398033 h 494851"/>
              <a:gd name="connsiteX12" fmla="*/ 21515 w 86061"/>
              <a:gd name="connsiteY12" fmla="*/ 419548 h 494851"/>
              <a:gd name="connsiteX13" fmla="*/ 43031 w 86061"/>
              <a:gd name="connsiteY13" fmla="*/ 451821 h 494851"/>
              <a:gd name="connsiteX14" fmla="*/ 75304 w 86061"/>
              <a:gd name="connsiteY14" fmla="*/ 494851 h 49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6061" h="494851">
                <a:moveTo>
                  <a:pt x="0" y="0"/>
                </a:moveTo>
                <a:cubicBezTo>
                  <a:pt x="38537" y="30829"/>
                  <a:pt x="55325" y="35344"/>
                  <a:pt x="75304" y="75303"/>
                </a:cubicBezTo>
                <a:cubicBezTo>
                  <a:pt x="80375" y="85445"/>
                  <a:pt x="82475" y="96818"/>
                  <a:pt x="86061" y="107576"/>
                </a:cubicBezTo>
                <a:cubicBezTo>
                  <a:pt x="70185" y="131390"/>
                  <a:pt x="57123" y="155555"/>
                  <a:pt x="32273" y="172122"/>
                </a:cubicBezTo>
                <a:cubicBezTo>
                  <a:pt x="22838" y="178412"/>
                  <a:pt x="10758" y="179294"/>
                  <a:pt x="0" y="182880"/>
                </a:cubicBezTo>
                <a:cubicBezTo>
                  <a:pt x="17929" y="190052"/>
                  <a:pt x="38074" y="193171"/>
                  <a:pt x="53788" y="204395"/>
                </a:cubicBezTo>
                <a:cubicBezTo>
                  <a:pt x="96761" y="235090"/>
                  <a:pt x="72028" y="235384"/>
                  <a:pt x="53788" y="258183"/>
                </a:cubicBezTo>
                <a:cubicBezTo>
                  <a:pt x="12805" y="309411"/>
                  <a:pt x="55327" y="275087"/>
                  <a:pt x="0" y="311971"/>
                </a:cubicBezTo>
                <a:cubicBezTo>
                  <a:pt x="7172" y="319143"/>
                  <a:pt x="12443" y="328951"/>
                  <a:pt x="21515" y="333487"/>
                </a:cubicBezTo>
                <a:cubicBezTo>
                  <a:pt x="41800" y="343630"/>
                  <a:pt x="86061" y="355002"/>
                  <a:pt x="86061" y="355002"/>
                </a:cubicBezTo>
                <a:cubicBezTo>
                  <a:pt x="82475" y="365760"/>
                  <a:pt x="83322" y="379257"/>
                  <a:pt x="75304" y="387275"/>
                </a:cubicBezTo>
                <a:cubicBezTo>
                  <a:pt x="67286" y="395293"/>
                  <a:pt x="52755" y="392199"/>
                  <a:pt x="43031" y="398033"/>
                </a:cubicBezTo>
                <a:cubicBezTo>
                  <a:pt x="34334" y="403251"/>
                  <a:pt x="28687" y="412376"/>
                  <a:pt x="21515" y="419548"/>
                </a:cubicBezTo>
                <a:cubicBezTo>
                  <a:pt x="28687" y="430306"/>
                  <a:pt x="34754" y="441889"/>
                  <a:pt x="43031" y="451821"/>
                </a:cubicBezTo>
                <a:cubicBezTo>
                  <a:pt x="77839" y="493591"/>
                  <a:pt x="75304" y="467240"/>
                  <a:pt x="75304" y="494851"/>
                </a:cubicBezTo>
              </a:path>
            </a:pathLst>
          </a:custGeom>
          <a:noFill/>
          <a:ln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5646102" y="5246168"/>
            <a:ext cx="86061" cy="494851"/>
          </a:xfrm>
          <a:custGeom>
            <a:avLst/>
            <a:gdLst>
              <a:gd name="connsiteX0" fmla="*/ 0 w 86061"/>
              <a:gd name="connsiteY0" fmla="*/ 0 h 494851"/>
              <a:gd name="connsiteX1" fmla="*/ 75304 w 86061"/>
              <a:gd name="connsiteY1" fmla="*/ 75303 h 494851"/>
              <a:gd name="connsiteX2" fmla="*/ 86061 w 86061"/>
              <a:gd name="connsiteY2" fmla="*/ 107576 h 494851"/>
              <a:gd name="connsiteX3" fmla="*/ 32273 w 86061"/>
              <a:gd name="connsiteY3" fmla="*/ 172122 h 494851"/>
              <a:gd name="connsiteX4" fmla="*/ 0 w 86061"/>
              <a:gd name="connsiteY4" fmla="*/ 182880 h 494851"/>
              <a:gd name="connsiteX5" fmla="*/ 53788 w 86061"/>
              <a:gd name="connsiteY5" fmla="*/ 204395 h 494851"/>
              <a:gd name="connsiteX6" fmla="*/ 53788 w 86061"/>
              <a:gd name="connsiteY6" fmla="*/ 258183 h 494851"/>
              <a:gd name="connsiteX7" fmla="*/ 0 w 86061"/>
              <a:gd name="connsiteY7" fmla="*/ 311971 h 494851"/>
              <a:gd name="connsiteX8" fmla="*/ 21515 w 86061"/>
              <a:gd name="connsiteY8" fmla="*/ 333487 h 494851"/>
              <a:gd name="connsiteX9" fmla="*/ 86061 w 86061"/>
              <a:gd name="connsiteY9" fmla="*/ 355002 h 494851"/>
              <a:gd name="connsiteX10" fmla="*/ 75304 w 86061"/>
              <a:gd name="connsiteY10" fmla="*/ 387275 h 494851"/>
              <a:gd name="connsiteX11" fmla="*/ 43031 w 86061"/>
              <a:gd name="connsiteY11" fmla="*/ 398033 h 494851"/>
              <a:gd name="connsiteX12" fmla="*/ 21515 w 86061"/>
              <a:gd name="connsiteY12" fmla="*/ 419548 h 494851"/>
              <a:gd name="connsiteX13" fmla="*/ 43031 w 86061"/>
              <a:gd name="connsiteY13" fmla="*/ 451821 h 494851"/>
              <a:gd name="connsiteX14" fmla="*/ 75304 w 86061"/>
              <a:gd name="connsiteY14" fmla="*/ 494851 h 49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6061" h="494851">
                <a:moveTo>
                  <a:pt x="0" y="0"/>
                </a:moveTo>
                <a:cubicBezTo>
                  <a:pt x="38537" y="30829"/>
                  <a:pt x="55325" y="35344"/>
                  <a:pt x="75304" y="75303"/>
                </a:cubicBezTo>
                <a:cubicBezTo>
                  <a:pt x="80375" y="85445"/>
                  <a:pt x="82475" y="96818"/>
                  <a:pt x="86061" y="107576"/>
                </a:cubicBezTo>
                <a:cubicBezTo>
                  <a:pt x="70185" y="131390"/>
                  <a:pt x="57123" y="155555"/>
                  <a:pt x="32273" y="172122"/>
                </a:cubicBezTo>
                <a:cubicBezTo>
                  <a:pt x="22838" y="178412"/>
                  <a:pt x="10758" y="179294"/>
                  <a:pt x="0" y="182880"/>
                </a:cubicBezTo>
                <a:cubicBezTo>
                  <a:pt x="17929" y="190052"/>
                  <a:pt x="38074" y="193171"/>
                  <a:pt x="53788" y="204395"/>
                </a:cubicBezTo>
                <a:cubicBezTo>
                  <a:pt x="96761" y="235090"/>
                  <a:pt x="72028" y="235384"/>
                  <a:pt x="53788" y="258183"/>
                </a:cubicBezTo>
                <a:cubicBezTo>
                  <a:pt x="12805" y="309411"/>
                  <a:pt x="55327" y="275087"/>
                  <a:pt x="0" y="311971"/>
                </a:cubicBezTo>
                <a:cubicBezTo>
                  <a:pt x="7172" y="319143"/>
                  <a:pt x="12443" y="328951"/>
                  <a:pt x="21515" y="333487"/>
                </a:cubicBezTo>
                <a:cubicBezTo>
                  <a:pt x="41800" y="343630"/>
                  <a:pt x="86061" y="355002"/>
                  <a:pt x="86061" y="355002"/>
                </a:cubicBezTo>
                <a:cubicBezTo>
                  <a:pt x="82475" y="365760"/>
                  <a:pt x="83322" y="379257"/>
                  <a:pt x="75304" y="387275"/>
                </a:cubicBezTo>
                <a:cubicBezTo>
                  <a:pt x="67286" y="395293"/>
                  <a:pt x="52755" y="392199"/>
                  <a:pt x="43031" y="398033"/>
                </a:cubicBezTo>
                <a:cubicBezTo>
                  <a:pt x="34334" y="403251"/>
                  <a:pt x="28687" y="412376"/>
                  <a:pt x="21515" y="419548"/>
                </a:cubicBezTo>
                <a:cubicBezTo>
                  <a:pt x="28687" y="430306"/>
                  <a:pt x="34754" y="441889"/>
                  <a:pt x="43031" y="451821"/>
                </a:cubicBezTo>
                <a:cubicBezTo>
                  <a:pt x="77839" y="493591"/>
                  <a:pt x="75304" y="467240"/>
                  <a:pt x="75304" y="494851"/>
                </a:cubicBezTo>
              </a:path>
            </a:pathLst>
          </a:custGeom>
          <a:noFill/>
          <a:ln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808397" y="5459078"/>
            <a:ext cx="86061" cy="494851"/>
          </a:xfrm>
          <a:custGeom>
            <a:avLst/>
            <a:gdLst>
              <a:gd name="connsiteX0" fmla="*/ 0 w 86061"/>
              <a:gd name="connsiteY0" fmla="*/ 0 h 494851"/>
              <a:gd name="connsiteX1" fmla="*/ 75304 w 86061"/>
              <a:gd name="connsiteY1" fmla="*/ 75303 h 494851"/>
              <a:gd name="connsiteX2" fmla="*/ 86061 w 86061"/>
              <a:gd name="connsiteY2" fmla="*/ 107576 h 494851"/>
              <a:gd name="connsiteX3" fmla="*/ 32273 w 86061"/>
              <a:gd name="connsiteY3" fmla="*/ 172122 h 494851"/>
              <a:gd name="connsiteX4" fmla="*/ 0 w 86061"/>
              <a:gd name="connsiteY4" fmla="*/ 182880 h 494851"/>
              <a:gd name="connsiteX5" fmla="*/ 53788 w 86061"/>
              <a:gd name="connsiteY5" fmla="*/ 204395 h 494851"/>
              <a:gd name="connsiteX6" fmla="*/ 53788 w 86061"/>
              <a:gd name="connsiteY6" fmla="*/ 258183 h 494851"/>
              <a:gd name="connsiteX7" fmla="*/ 0 w 86061"/>
              <a:gd name="connsiteY7" fmla="*/ 311971 h 494851"/>
              <a:gd name="connsiteX8" fmla="*/ 21515 w 86061"/>
              <a:gd name="connsiteY8" fmla="*/ 333487 h 494851"/>
              <a:gd name="connsiteX9" fmla="*/ 86061 w 86061"/>
              <a:gd name="connsiteY9" fmla="*/ 355002 h 494851"/>
              <a:gd name="connsiteX10" fmla="*/ 75304 w 86061"/>
              <a:gd name="connsiteY10" fmla="*/ 387275 h 494851"/>
              <a:gd name="connsiteX11" fmla="*/ 43031 w 86061"/>
              <a:gd name="connsiteY11" fmla="*/ 398033 h 494851"/>
              <a:gd name="connsiteX12" fmla="*/ 21515 w 86061"/>
              <a:gd name="connsiteY12" fmla="*/ 419548 h 494851"/>
              <a:gd name="connsiteX13" fmla="*/ 43031 w 86061"/>
              <a:gd name="connsiteY13" fmla="*/ 451821 h 494851"/>
              <a:gd name="connsiteX14" fmla="*/ 75304 w 86061"/>
              <a:gd name="connsiteY14" fmla="*/ 494851 h 49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6061" h="494851">
                <a:moveTo>
                  <a:pt x="0" y="0"/>
                </a:moveTo>
                <a:cubicBezTo>
                  <a:pt x="38537" y="30829"/>
                  <a:pt x="55325" y="35344"/>
                  <a:pt x="75304" y="75303"/>
                </a:cubicBezTo>
                <a:cubicBezTo>
                  <a:pt x="80375" y="85445"/>
                  <a:pt x="82475" y="96818"/>
                  <a:pt x="86061" y="107576"/>
                </a:cubicBezTo>
                <a:cubicBezTo>
                  <a:pt x="70185" y="131390"/>
                  <a:pt x="57123" y="155555"/>
                  <a:pt x="32273" y="172122"/>
                </a:cubicBezTo>
                <a:cubicBezTo>
                  <a:pt x="22838" y="178412"/>
                  <a:pt x="10758" y="179294"/>
                  <a:pt x="0" y="182880"/>
                </a:cubicBezTo>
                <a:cubicBezTo>
                  <a:pt x="17929" y="190052"/>
                  <a:pt x="38074" y="193171"/>
                  <a:pt x="53788" y="204395"/>
                </a:cubicBezTo>
                <a:cubicBezTo>
                  <a:pt x="96761" y="235090"/>
                  <a:pt x="72028" y="235384"/>
                  <a:pt x="53788" y="258183"/>
                </a:cubicBezTo>
                <a:cubicBezTo>
                  <a:pt x="12805" y="309411"/>
                  <a:pt x="55327" y="275087"/>
                  <a:pt x="0" y="311971"/>
                </a:cubicBezTo>
                <a:cubicBezTo>
                  <a:pt x="7172" y="319143"/>
                  <a:pt x="12443" y="328951"/>
                  <a:pt x="21515" y="333487"/>
                </a:cubicBezTo>
                <a:cubicBezTo>
                  <a:pt x="41800" y="343630"/>
                  <a:pt x="86061" y="355002"/>
                  <a:pt x="86061" y="355002"/>
                </a:cubicBezTo>
                <a:cubicBezTo>
                  <a:pt x="82475" y="365760"/>
                  <a:pt x="83322" y="379257"/>
                  <a:pt x="75304" y="387275"/>
                </a:cubicBezTo>
                <a:cubicBezTo>
                  <a:pt x="67286" y="395293"/>
                  <a:pt x="52755" y="392199"/>
                  <a:pt x="43031" y="398033"/>
                </a:cubicBezTo>
                <a:cubicBezTo>
                  <a:pt x="34334" y="403251"/>
                  <a:pt x="28687" y="412376"/>
                  <a:pt x="21515" y="419548"/>
                </a:cubicBezTo>
                <a:cubicBezTo>
                  <a:pt x="28687" y="430306"/>
                  <a:pt x="34754" y="441889"/>
                  <a:pt x="43031" y="451821"/>
                </a:cubicBezTo>
                <a:cubicBezTo>
                  <a:pt x="77839" y="493591"/>
                  <a:pt x="75304" y="467240"/>
                  <a:pt x="75304" y="494851"/>
                </a:cubicBezTo>
              </a:path>
            </a:pathLst>
          </a:custGeom>
          <a:noFill/>
          <a:ln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c 30"/>
          <p:cNvSpPr/>
          <p:nvPr/>
        </p:nvSpPr>
        <p:spPr>
          <a:xfrm rot="11260635">
            <a:off x="4935004" y="4082924"/>
            <a:ext cx="695291" cy="1214792"/>
          </a:xfrm>
          <a:prstGeom prst="arc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loud 31"/>
          <p:cNvSpPr/>
          <p:nvPr/>
        </p:nvSpPr>
        <p:spPr>
          <a:xfrm flipV="1">
            <a:off x="6529187" y="1978680"/>
            <a:ext cx="1732484" cy="1185099"/>
          </a:xfrm>
          <a:prstGeom prst="cloud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loud 32"/>
          <p:cNvSpPr/>
          <p:nvPr/>
        </p:nvSpPr>
        <p:spPr>
          <a:xfrm flipV="1">
            <a:off x="7900725" y="2345881"/>
            <a:ext cx="1406273" cy="917386"/>
          </a:xfrm>
          <a:prstGeom prst="cloud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8096081" y="3730109"/>
            <a:ext cx="627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3200">
                <a:solidFill>
                  <a:srgbClr val="94D6F4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</a:t>
            </a:r>
            <a:endParaRPr lang="en-US" altLang="zh-CN" sz="3200" dirty="0">
              <a:solidFill>
                <a:srgbClr val="94D6F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5" name="Arc 34"/>
          <p:cNvSpPr/>
          <p:nvPr/>
        </p:nvSpPr>
        <p:spPr>
          <a:xfrm rot="15923658">
            <a:off x="5800953" y="2002489"/>
            <a:ext cx="749453" cy="1754872"/>
          </a:xfrm>
          <a:prstGeom prst="arc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/>
          <p:cNvSpPr/>
          <p:nvPr/>
        </p:nvSpPr>
        <p:spPr>
          <a:xfrm rot="3624006">
            <a:off x="7569837" y="4717025"/>
            <a:ext cx="749453" cy="1313937"/>
          </a:xfrm>
          <a:prstGeom prst="arc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7717864" y="4111371"/>
            <a:ext cx="627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3200">
                <a:solidFill>
                  <a:srgbClr val="94D6F4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</a:t>
            </a:r>
            <a:endParaRPr lang="en-US" altLang="zh-CN" sz="3200" dirty="0">
              <a:solidFill>
                <a:srgbClr val="94D6F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8198811" y="4209307"/>
            <a:ext cx="627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3200">
                <a:solidFill>
                  <a:srgbClr val="94D6F4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</a:t>
            </a:r>
            <a:endParaRPr lang="en-US" altLang="zh-CN" sz="3200" dirty="0">
              <a:solidFill>
                <a:srgbClr val="94D6F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7900725" y="4509835"/>
            <a:ext cx="627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3200">
                <a:solidFill>
                  <a:srgbClr val="94D6F4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</a:t>
            </a:r>
            <a:endParaRPr lang="en-US" altLang="zh-CN" sz="3200" dirty="0">
              <a:solidFill>
                <a:srgbClr val="94D6F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7481491" y="4371566"/>
            <a:ext cx="627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3200">
                <a:solidFill>
                  <a:srgbClr val="94D6F4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</a:t>
            </a:r>
            <a:endParaRPr lang="en-US" altLang="zh-CN" sz="3200" dirty="0">
              <a:solidFill>
                <a:srgbClr val="94D6F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7630910" y="3697837"/>
            <a:ext cx="627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3200">
                <a:solidFill>
                  <a:srgbClr val="94D6F4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</a:t>
            </a:r>
            <a:endParaRPr lang="en-US" altLang="zh-CN" sz="3200" dirty="0">
              <a:solidFill>
                <a:srgbClr val="94D6F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2" name="Teardrop 41"/>
          <p:cNvSpPr/>
          <p:nvPr/>
        </p:nvSpPr>
        <p:spPr>
          <a:xfrm>
            <a:off x="8661373" y="4622688"/>
            <a:ext cx="170562" cy="201957"/>
          </a:xfrm>
          <a:prstGeom prst="teardrop">
            <a:avLst/>
          </a:prstGeom>
          <a:solidFill>
            <a:srgbClr val="DAF1F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ardrop 42"/>
          <p:cNvSpPr/>
          <p:nvPr/>
        </p:nvSpPr>
        <p:spPr>
          <a:xfrm>
            <a:off x="8671331" y="4291551"/>
            <a:ext cx="170562" cy="201957"/>
          </a:xfrm>
          <a:prstGeom prst="teardrop">
            <a:avLst/>
          </a:prstGeom>
          <a:solidFill>
            <a:srgbClr val="DAF1F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ardrop 43"/>
          <p:cNvSpPr/>
          <p:nvPr/>
        </p:nvSpPr>
        <p:spPr>
          <a:xfrm>
            <a:off x="8920475" y="4357348"/>
            <a:ext cx="170562" cy="201957"/>
          </a:xfrm>
          <a:prstGeom prst="teardrop">
            <a:avLst/>
          </a:prstGeom>
          <a:solidFill>
            <a:srgbClr val="DAF1F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ardrop 44"/>
          <p:cNvSpPr/>
          <p:nvPr/>
        </p:nvSpPr>
        <p:spPr>
          <a:xfrm>
            <a:off x="8800423" y="4024319"/>
            <a:ext cx="170562" cy="201957"/>
          </a:xfrm>
          <a:prstGeom prst="teardrop">
            <a:avLst/>
          </a:prstGeom>
          <a:solidFill>
            <a:srgbClr val="DAF1F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ardrop 45"/>
          <p:cNvSpPr/>
          <p:nvPr/>
        </p:nvSpPr>
        <p:spPr>
          <a:xfrm>
            <a:off x="8638106" y="3800577"/>
            <a:ext cx="170562" cy="201957"/>
          </a:xfrm>
          <a:prstGeom prst="teardrop">
            <a:avLst/>
          </a:prstGeom>
          <a:solidFill>
            <a:srgbClr val="DAF1F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8663074" y="5205475"/>
            <a:ext cx="486547" cy="486547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Roboto Black" panose="02000000000000000000" pitchFamily="2" charset="0"/>
                <a:ea typeface="Roboto Black" panose="02000000000000000000" pitchFamily="2" charset="0"/>
              </a:rPr>
              <a:t>4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6822436" y="5082352"/>
            <a:ext cx="1522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2400">
                <a:solidFill>
                  <a:srgbClr val="7030A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Đông đặc</a:t>
            </a:r>
            <a:endParaRPr lang="en-US" altLang="zh-CN" sz="3200" dirty="0">
              <a:solidFill>
                <a:srgbClr val="7030A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202D27E-6A30-AD2D-47BF-71FDDBF608D3}"/>
              </a:ext>
            </a:extLst>
          </p:cNvPr>
          <p:cNvSpPr txBox="1"/>
          <p:nvPr/>
        </p:nvSpPr>
        <p:spPr>
          <a:xfrm>
            <a:off x="5249556" y="2823989"/>
            <a:ext cx="1522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2400">
                <a:solidFill>
                  <a:srgbClr val="7030A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Ngưng tụ</a:t>
            </a:r>
            <a:endParaRPr lang="en-US" altLang="zh-CN" sz="3200" dirty="0">
              <a:solidFill>
                <a:srgbClr val="7030A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02D35F-6B31-C04B-6B36-BAD95585A79F}"/>
              </a:ext>
            </a:extLst>
          </p:cNvPr>
          <p:cNvSpPr txBox="1"/>
          <p:nvPr/>
        </p:nvSpPr>
        <p:spPr>
          <a:xfrm>
            <a:off x="2517831" y="1854209"/>
            <a:ext cx="25781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vi-VN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Những giọt </a:t>
            </a:r>
            <a:r>
              <a:rPr lang="en-US" sz="20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nhỏ tiếp tục ngưng tụ thành giọt nước lớn hơn</a:t>
            </a:r>
            <a:endParaRPr lang="vi-VN" sz="2000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8078427" y="1861441"/>
            <a:ext cx="486547" cy="486547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Roboto Black" panose="02000000000000000000" pitchFamily="2" charset="0"/>
                <a:ea typeface="Roboto Black" panose="02000000000000000000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7437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5" grpId="0" animBg="1"/>
      <p:bldP spid="8" grpId="0"/>
      <p:bldP spid="17" grpId="0"/>
      <p:bldP spid="18" grpId="0" animBg="1"/>
      <p:bldP spid="19" grpId="0" animBg="1"/>
      <p:bldP spid="21" grpId="0"/>
      <p:bldP spid="12" grpId="0"/>
      <p:bldP spid="15" grpId="0"/>
      <p:bldP spid="16" grpId="0"/>
      <p:bldP spid="22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5" grpId="0" animBg="1"/>
      <p:bldP spid="36" grpId="0" animBg="1"/>
      <p:bldP spid="37" grpId="0"/>
      <p:bldP spid="38" grpId="0"/>
      <p:bldP spid="39" grpId="0"/>
      <p:bldP spid="40" grpId="0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50" grpId="0" animBg="1"/>
      <p:bldP spid="51" grpId="0"/>
      <p:bldP spid="52" grpId="0"/>
      <p:bldP spid="2" grpId="0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5714" y="1691734"/>
            <a:ext cx="7006459" cy="471785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90B054E-B6AE-14CB-111F-0FBA1645B82B}"/>
              </a:ext>
            </a:extLst>
          </p:cNvPr>
          <p:cNvSpPr txBox="1"/>
          <p:nvPr/>
        </p:nvSpPr>
        <p:spPr>
          <a:xfrm>
            <a:off x="2612140" y="342132"/>
            <a:ext cx="69289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altLang="zh-CN" sz="3200" b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TÌM HIỂU VỀ VÒNG TUẦN HOÀN CỦA NƯỚC TRONG TỰ NHIÊN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 rot="20719190">
            <a:off x="3040568" y="3393464"/>
            <a:ext cx="2399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vi-VN" sz="1400" b="1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Mặt Trời làm nước nóng lên và bay hơi vào không khí</a:t>
            </a:r>
          </a:p>
        </p:txBody>
      </p:sp>
      <p:sp>
        <p:nvSpPr>
          <p:cNvPr id="18" name="TextBox 17"/>
          <p:cNvSpPr txBox="1"/>
          <p:nvPr/>
        </p:nvSpPr>
        <p:spPr>
          <a:xfrm rot="1526924">
            <a:off x="2475728" y="5315805"/>
            <a:ext cx="24464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sz="1400" b="1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Hơi nước ngưng tụ thành những giọt nước nhỏ và tạo thành mây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08688" y="5931557"/>
            <a:ext cx="1893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400" b="1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Quá trình này đi theo vòng tròn và lặp lại</a:t>
            </a:r>
            <a:endParaRPr lang="vi-VN" sz="1400" b="1">
              <a:solidFill>
                <a:srgbClr val="FFFF00"/>
              </a:solidFill>
              <a:latin typeface="Roboto" panose="02000000000000000000" pitchFamily="2" charset="0"/>
              <a:ea typeface="Roboto" panose="02000000000000000000" pitchFamily="2" charset="0"/>
              <a:sym typeface="Wingdings" panose="05000000000000000000" pitchFamily="2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62177" y="4360898"/>
            <a:ext cx="2501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400" b="1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Bay hơi, ngưng tụ, đông đặc</a:t>
            </a:r>
            <a:endParaRPr lang="vi-VN" sz="1400" b="1">
              <a:solidFill>
                <a:srgbClr val="FFFF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738635">
            <a:off x="6497520" y="3223309"/>
            <a:ext cx="248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400" b="1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Mây đen có n</a:t>
            </a:r>
            <a:r>
              <a:rPr lang="vi-VN" sz="1400" b="1">
                <a:solidFill>
                  <a:srgbClr val="FFFF00"/>
                </a:solidFill>
                <a:latin typeface="Roboto" panose="02000000000000000000" pitchFamily="2" charset="0"/>
                <a:ea typeface="Roboto" panose="02000000000000000000" pitchFamily="2" charset="0"/>
                <a:sym typeface="Wingdings" panose="05000000000000000000" pitchFamily="2" charset="2"/>
              </a:rPr>
              <a:t>hững giọt nước lớn rơi xuống tạo thành mưa</a:t>
            </a:r>
          </a:p>
        </p:txBody>
      </p:sp>
    </p:spTree>
    <p:extLst>
      <p:ext uri="{BB962C8B-B14F-4D97-AF65-F5344CB8AC3E}">
        <p14:creationId xmlns:p14="http://schemas.microsoft.com/office/powerpoint/2010/main" val="255041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Box 115"/>
          <p:cNvSpPr txBox="1"/>
          <p:nvPr/>
        </p:nvSpPr>
        <p:spPr>
          <a:xfrm>
            <a:off x="806297" y="1904773"/>
            <a:ext cx="101869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sz="24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Thảo luận và chia sẻ ý tưởng làm vòng tuần hoàn của nước trong tự nhiên</a:t>
            </a:r>
            <a:endParaRPr lang="en-US" altLang="zh-CN" sz="3200" dirty="0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817631" y="384808"/>
            <a:ext cx="96786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altLang="zh-CN" sz="3200" b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ĐỀ XUẤT Ý TƯỞNG VÀ CÁCH LÀM MÔ HÌNH </a:t>
            </a:r>
            <a:endParaRPr lang="en-US" altLang="zh-CN" sz="3200" b="1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0" algn="ctr">
              <a:defRPr/>
            </a:pPr>
            <a:r>
              <a:rPr lang="vi-VN" altLang="zh-CN" sz="3200" b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VÒNG TUẦN HOÀN CỦA NƯỚC TRONG TỰ NHIÊN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648C92-7D50-9D39-9925-4F7B85D5CC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25" y="2727447"/>
            <a:ext cx="3160871" cy="315031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C6C1494-9761-2059-0481-6D5C41B8AC62}"/>
              </a:ext>
            </a:extLst>
          </p:cNvPr>
          <p:cNvSpPr txBox="1"/>
          <p:nvPr/>
        </p:nvSpPr>
        <p:spPr>
          <a:xfrm>
            <a:off x="5320759" y="6060063"/>
            <a:ext cx="1601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400" b="1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Gợi</a:t>
            </a:r>
            <a:r>
              <a:rPr lang="en-US" sz="2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ý</a:t>
            </a:r>
            <a:endParaRPr lang="en-US" altLang="zh-CN" sz="3200" b="1" dirty="0">
              <a:solidFill>
                <a:srgbClr val="FF00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6643" y="2727447"/>
            <a:ext cx="3049539" cy="315031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4928" y="2727447"/>
            <a:ext cx="3123809" cy="3150318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5508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11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F47EDC76-93E4-69B2-B3EB-FFBB9F9285CB}"/>
              </a:ext>
            </a:extLst>
          </p:cNvPr>
          <p:cNvSpPr txBox="1"/>
          <p:nvPr/>
        </p:nvSpPr>
        <p:spPr>
          <a:xfrm>
            <a:off x="1011220" y="2830398"/>
            <a:ext cx="1083295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MỖI</a:t>
            </a:r>
            <a:r>
              <a:rPr kumimoji="0" lang="pt-BR" sz="40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 NHÓM TRÌNH BÀY CÁCH LÀM CỦA MÌNH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7EDC76-93E4-69B2-B3EB-FFBB9F9285CB}"/>
              </a:ext>
            </a:extLst>
          </p:cNvPr>
          <p:cNvSpPr txBox="1"/>
          <p:nvPr/>
        </p:nvSpPr>
        <p:spPr>
          <a:xfrm>
            <a:off x="1011220" y="4371576"/>
            <a:ext cx="473952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1200" cap="none" spc="0" normalizeH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CÁC NHÓM KHÁC ĐẶT CÂU HỎI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5049" y="3695635"/>
            <a:ext cx="2493269" cy="25756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728179" y="444442"/>
            <a:ext cx="96786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zh-CN" sz="3200" b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LỰA CHỌN </a:t>
            </a:r>
            <a:r>
              <a:rPr lang="vi-VN" altLang="zh-CN" sz="3200" b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Ý TƯỞNG VÀ CÁCH LÀM MÔ HÌNH </a:t>
            </a:r>
            <a:endParaRPr lang="en-US" altLang="zh-CN" sz="3200" b="1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0" algn="ctr">
              <a:defRPr/>
            </a:pPr>
            <a:r>
              <a:rPr lang="vi-VN" altLang="zh-CN" sz="3200" b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VÒNG TUẦN HOÀN CỦA NƯỚC TRONG TỰ NHIÊN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67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47EDC76-93E4-69B2-B3EB-FFBB9F9285CB}"/>
              </a:ext>
            </a:extLst>
          </p:cNvPr>
          <p:cNvSpPr txBox="1"/>
          <p:nvPr/>
        </p:nvSpPr>
        <p:spPr>
          <a:xfrm>
            <a:off x="1727212" y="1656379"/>
            <a:ext cx="6158143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just">
              <a:defRPr/>
            </a:pPr>
            <a:r>
              <a:rPr kumimoji="0" lang="pt-BR" sz="24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 </a:t>
            </a:r>
            <a:r>
              <a:rPr lang="vi-VN" sz="24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Trưng bày và giới thiệu sản phẩm theo gợi ý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7EDC76-93E4-69B2-B3EB-FFBB9F9285CB}"/>
              </a:ext>
            </a:extLst>
          </p:cNvPr>
          <p:cNvSpPr txBox="1"/>
          <p:nvPr/>
        </p:nvSpPr>
        <p:spPr>
          <a:xfrm>
            <a:off x="6797415" y="3248489"/>
            <a:ext cx="4740029" cy="2154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vi-VN" sz="24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Vòng tuần hoàn của nước trong tự nhiên thể hiện trên mô hình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vi-VN" sz="24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Vật liệu sử dụng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defRPr/>
            </a:pPr>
            <a:r>
              <a:rPr lang="vi-VN" sz="240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Khó khăn và thuận lợi khi làm mô hình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C14734-5778-091F-7F94-7BBC0B46EDB2}"/>
              </a:ext>
            </a:extLst>
          </p:cNvPr>
          <p:cNvSpPr txBox="1"/>
          <p:nvPr/>
        </p:nvSpPr>
        <p:spPr>
          <a:xfrm>
            <a:off x="1902331" y="330554"/>
            <a:ext cx="87477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vi-VN" altLang="zh-CN" sz="3200" b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TRƯNG BÀY VÀ GIỚI THIỆU MÔ HÌNH VÒNG TUẦN HOÀN CỦA NƯỚC TRONG TỰ NHIÊN</a:t>
            </a:r>
            <a:endParaRPr lang="vi-VN" altLang="zh-CN" sz="3200" b="1" dirty="0">
              <a:solidFill>
                <a:srgbClr val="00206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256367-70AC-9467-A42D-4CF86964BD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253" y="2480771"/>
            <a:ext cx="5544260" cy="3689872"/>
          </a:xfrm>
          <a:prstGeom prst="roundRect">
            <a:avLst>
              <a:gd name="adj" fmla="val 11279"/>
            </a:avLst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73BC535-526F-492F-81E4-EF9036E630A4}"/>
              </a:ext>
            </a:extLst>
          </p:cNvPr>
          <p:cNvSpPr txBox="1"/>
          <p:nvPr/>
        </p:nvSpPr>
        <p:spPr>
          <a:xfrm>
            <a:off x="6995200" y="2439860"/>
            <a:ext cx="36490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just">
              <a:defRPr/>
            </a:pPr>
            <a:r>
              <a:rPr lang="en-US" sz="2400" dirty="0" err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Các</a:t>
            </a:r>
            <a:r>
              <a:rPr lang="en-US" sz="2400" dirty="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em</a:t>
            </a:r>
            <a:r>
              <a:rPr lang="en-US" sz="2400" dirty="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hãy</a:t>
            </a:r>
            <a:r>
              <a:rPr lang="en-US" sz="2400" dirty="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giới</a:t>
            </a:r>
            <a:r>
              <a:rPr lang="en-US" sz="2400" dirty="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thiệu</a:t>
            </a:r>
            <a:r>
              <a:rPr lang="en-US" sz="2400" dirty="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về</a:t>
            </a:r>
            <a:r>
              <a:rPr lang="en-US" sz="2400" dirty="0">
                <a:solidFill>
                  <a:srgbClr val="00206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173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470</Words>
  <Application>Microsoft Office PowerPoint</Application>
  <PresentationFormat>Widescreen</PresentationFormat>
  <Paragraphs>58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Roboto</vt:lpstr>
      <vt:lpstr>Roboto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14</cp:revision>
  <dcterms:created xsi:type="dcterms:W3CDTF">2025-08-26T12:47:31Z</dcterms:created>
  <dcterms:modified xsi:type="dcterms:W3CDTF">2025-09-19T13:43:04Z</dcterms:modified>
</cp:coreProperties>
</file>