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8" r:id="rId3"/>
    <p:sldId id="456" r:id="rId4"/>
    <p:sldId id="441" r:id="rId5"/>
    <p:sldId id="457" r:id="rId6"/>
    <p:sldId id="443" r:id="rId7"/>
    <p:sldId id="445" r:id="rId8"/>
    <p:sldId id="458" r:id="rId9"/>
    <p:sldId id="449" r:id="rId10"/>
    <p:sldId id="451" r:id="rId11"/>
    <p:sldId id="453" r:id="rId12"/>
    <p:sldId id="45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0066"/>
    <a:srgbClr val="FF7C80"/>
    <a:srgbClr val="0000CC"/>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0" d="100"/>
          <a:sy n="50" d="100"/>
        </p:scale>
        <p:origin x="568"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Cau%20hoi/Cau%204.pptx" TargetMode="External"/><Relationship Id="rId3" Type="http://schemas.openxmlformats.org/officeDocument/2006/relationships/image" Target="../media/image10.png"/><Relationship Id="rId7" Type="http://schemas.openxmlformats.org/officeDocument/2006/relationships/hyperlink" Target="Cau%20hoi/Cau%203.pptx" TargetMode="External"/><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2.pptx" TargetMode="Externa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hyperlink" Target="Cau%20hoi/Cau%201.pptx" TargetMode="External"/><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BÁT TRANG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CON ĐƯỜNG CỦA BÉ(T5)</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Lô Nhật Lệ</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42319" y="1600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2.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746919" y="2286000"/>
            <a:ext cx="1472828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hay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a:t>
            </a:r>
          </a:p>
        </p:txBody>
      </p:sp>
      <p:sp>
        <p:nvSpPr>
          <p:cNvPr id="13" name="Rectangle 12"/>
          <p:cNvSpPr/>
          <p:nvPr/>
        </p:nvSpPr>
        <p:spPr>
          <a:xfrm>
            <a:off x="518319" y="3486329"/>
            <a:ext cx="15316199" cy="5078313"/>
          </a:xfrm>
          <a:prstGeom prst="rect">
            <a:avLst/>
          </a:prstGeom>
        </p:spPr>
        <p:txBody>
          <a:bodyPr wrap="square">
            <a:spAutoFit/>
          </a:bodyPr>
          <a:lstStyle/>
          <a:p>
            <a:pPr indent="1320800" algn="just"/>
            <a:r>
              <a:rPr lang="vi-VN" sz="3600" b="1" dirty="0">
                <a:solidFill>
                  <a:srgbClr val="0000FF"/>
                </a:solidFill>
                <a:latin typeface="Times New Roman" panose="02020603050405020304" pitchFamily="18" charset="0"/>
                <a:cs typeface="Times New Roman" panose="02020603050405020304" pitchFamily="18" charset="0"/>
              </a:rPr>
              <a:t>Bài tham khảo 1:</a:t>
            </a:r>
            <a:endParaRPr lang="vi-VN" sz="3600" dirty="0">
              <a:solidFill>
                <a:srgbClr val="0000FF"/>
              </a:solidFill>
              <a:latin typeface="Times New Roman" panose="02020603050405020304" pitchFamily="18" charset="0"/>
              <a:cs typeface="Times New Roman" panose="02020603050405020304" pitchFamily="18" charset="0"/>
            </a:endParaRPr>
          </a:p>
          <a:p>
            <a:pPr indent="1320800" algn="just"/>
            <a:r>
              <a:rPr lang="vi-VN" sz="3600" b="1" dirty="0">
                <a:solidFill>
                  <a:srgbClr val="0000FF"/>
                </a:solidFill>
                <a:latin typeface="Times New Roman" panose="02020603050405020304" pitchFamily="18" charset="0"/>
                <a:cs typeface="Times New Roman" panose="02020603050405020304" pitchFamily="18"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a:t>
            </a:r>
            <a:r>
              <a:rPr lang="vi-VN" sz="3600" b="1">
                <a:solidFill>
                  <a:srgbClr val="0000FF"/>
                </a:solidFill>
                <a:latin typeface="Times New Roman" panose="02020603050405020304" pitchFamily="18" charset="0"/>
                <a:cs typeface="Times New Roman" panose="02020603050405020304" pitchFamily="18" charset="0"/>
              </a:rPr>
              <a:t>lớp.</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158298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Rectangle 95"/>
          <p:cNvSpPr>
            <a:spLocks noChangeArrowheads="1"/>
          </p:cNvSpPr>
          <p:nvPr/>
        </p:nvSpPr>
        <p:spPr bwMode="auto">
          <a:xfrm>
            <a:off x="4446603" y="1258669"/>
            <a:ext cx="7258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28: CON ĐƯỜNG CỦA BÉ(T5)</a:t>
            </a:r>
          </a:p>
        </p:txBody>
      </p:sp>
      <p:sp>
        <p:nvSpPr>
          <p:cNvPr id="13" name="Rectangle 12"/>
          <p:cNvSpPr/>
          <p:nvPr/>
        </p:nvSpPr>
        <p:spPr>
          <a:xfrm>
            <a:off x="1508919" y="4114800"/>
            <a:ext cx="13966284" cy="3170099"/>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Em rất thích nhân vật Na trong câu chuyện “tia nắng bé nhỏ”. Vì Na là một người cháu rất hiếu thảo với bà. Biết bà thích nắng, Na liền nghĩ cách mang nắng về cho bà. Dù Na không thể mang nắng về nhưng lòng hiếu thảo của Na chính là món quà lớn nhất dành cho </a:t>
            </a:r>
            <a:r>
              <a:rPr lang="vi-VN" sz="4000" b="1" i="1">
                <a:solidFill>
                  <a:srgbClr val="FF3399"/>
                </a:solidFill>
                <a:latin typeface="Times New Roman" panose="02020603050405020304" pitchFamily="18" charset="0"/>
                <a:cs typeface="Times New Roman" panose="02020603050405020304" pitchFamily="18" charset="0"/>
              </a:rPr>
              <a:t>bà.</a:t>
            </a:r>
            <a:endParaRPr lang="en-US" sz="36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2042319" y="1600200"/>
            <a:ext cx="4191000" cy="646331"/>
            <a:chOff x="1508919" y="1888664"/>
            <a:chExt cx="3733800" cy="646331"/>
          </a:xfrm>
        </p:grpSpPr>
        <p:sp>
          <p:nvSpPr>
            <p:cNvPr id="21" name="Rectangle 20"/>
            <p:cNvSpPr/>
            <p:nvPr/>
          </p:nvSpPr>
          <p:spPr>
            <a:xfrm>
              <a:off x="1508919" y="1888664"/>
              <a:ext cx="3733800"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1. Luyện tập.</a:t>
              </a:r>
            </a:p>
          </p:txBody>
        </p:sp>
        <p:cxnSp>
          <p:nvCxnSpPr>
            <p:cNvPr id="22" name="Straight Connector 21"/>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Rectangle 22"/>
          <p:cNvSpPr/>
          <p:nvPr/>
        </p:nvSpPr>
        <p:spPr>
          <a:xfrm>
            <a:off x="746919" y="2286000"/>
            <a:ext cx="1472828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hay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17923624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55" y="3833336"/>
            <a:ext cx="13607764"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lớp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đổi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nhận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xét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a:solidFill>
                  <a:srgbClr val="0000FF"/>
                </a:solidFill>
                <a:latin typeface="Times New Roman" panose="02020603050405020304" pitchFamily="18" charset="0"/>
                <a:cs typeface="Times New Roman" panose="02020603050405020304" pitchFamily="18" charset="0"/>
              </a:rPr>
              <a:t>hay.</a:t>
            </a:r>
            <a:endParaRPr 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007095" y="488450"/>
            <a:ext cx="5776966" cy="991458"/>
            <a:chOff x="5007095" y="682143"/>
            <a:chExt cx="5776966" cy="991458"/>
          </a:xfrm>
        </p:grpSpPr>
        <p:sp>
          <p:nvSpPr>
            <p:cNvPr id="23" name="TextBox 22"/>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1"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grpSp>
        <p:nvGrpSpPr>
          <p:cNvPr id="24" name="Group 23"/>
          <p:cNvGrpSpPr/>
          <p:nvPr/>
        </p:nvGrpSpPr>
        <p:grpSpPr>
          <a:xfrm>
            <a:off x="2042319" y="1600200"/>
            <a:ext cx="4191000" cy="646331"/>
            <a:chOff x="1508919" y="1888664"/>
            <a:chExt cx="3733800" cy="646331"/>
          </a:xfrm>
        </p:grpSpPr>
        <p:sp>
          <p:nvSpPr>
            <p:cNvPr id="25" name="Rectangle 24"/>
            <p:cNvSpPr/>
            <p:nvPr/>
          </p:nvSpPr>
          <p:spPr>
            <a:xfrm>
              <a:off x="1508919" y="1888664"/>
              <a:ext cx="3733800" cy="646331"/>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1. Luyện tập.</a:t>
              </a:r>
            </a:p>
          </p:txBody>
        </p:sp>
        <p:cxnSp>
          <p:nvCxnSpPr>
            <p:cNvPr id="26" name="Straight Connector 25"/>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7" name="Rectangle 26"/>
          <p:cNvSpPr/>
          <p:nvPr/>
        </p:nvSpPr>
        <p:spPr>
          <a:xfrm>
            <a:off x="746919" y="2286000"/>
            <a:ext cx="14728284"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hay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1588021179"/>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26"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701" y="3817098"/>
            <a:ext cx="1518355" cy="1170988"/>
          </a:xfrm>
          <a:prstGeom prst="rect">
            <a:avLst/>
          </a:prstGeom>
        </p:spPr>
      </p:pic>
      <p:sp>
        <p:nvSpPr>
          <p:cNvPr id="29" name="Rectangle 28"/>
          <p:cNvSpPr/>
          <p:nvPr/>
        </p:nvSpPr>
        <p:spPr>
          <a:xfrm>
            <a:off x="2610802" y="185250"/>
            <a:ext cx="9514982" cy="1046539"/>
          </a:xfrm>
          <a:prstGeom prst="rect">
            <a:avLst/>
          </a:prstGeom>
          <a:noFill/>
        </p:spPr>
        <p:txBody>
          <a:bodyPr wrap="none" lIns="122018" tIns="61009" rIns="122018" bIns="61009">
            <a:spAutoFit/>
          </a:bodyPr>
          <a:lstStyle/>
          <a:p>
            <a:pPr algn="ctr"/>
            <a:r>
              <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2" name="Picture 31">
            <a:hlinkClick r:id="rId7" action="ppaction://hlinkpres?slideindex=1&amp;slidetit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3" name="Picture 32">
            <a:hlinkClick r:id="rId9" action="ppaction://hlinkpres?slideindex=1&amp;slidetit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4" name="Picture 33">
            <a:hlinkClick r:id="rId11" action="ppaction://hlinkpres?slideindex=1&amp;slidetitle="/>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5" name="Picture 34">
            <a:hlinkClick r:id="rId13" action="ppaction://hlinkpres?slideindex=1&amp;slidetitl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9"/>
                                        </p:tgtEl>
                                      </p:cBhvr>
                                      <p:to x="80000" y="100000"/>
                                    </p:animScale>
                                    <p:anim by="(#ppt_w*0.10)" calcmode="lin" valueType="num">
                                      <p:cBhvr>
                                        <p:cTn id="7" dur="250" autoRev="1" fill="hold">
                                          <p:stCondLst>
                                            <p:cond delay="0"/>
                                          </p:stCondLst>
                                        </p:cTn>
                                        <p:tgtEl>
                                          <p:spTgt spid="29"/>
                                        </p:tgtEl>
                                        <p:attrNameLst>
                                          <p:attrName>ppt_x</p:attrName>
                                        </p:attrNameLst>
                                      </p:cBhvr>
                                    </p:anim>
                                    <p:anim by="(-#ppt_w*0.10)" calcmode="lin" valueType="num">
                                      <p:cBhvr>
                                        <p:cTn id="8" dur="250" autoRev="1" fill="hold">
                                          <p:stCondLst>
                                            <p:cond delay="0"/>
                                          </p:stCondLst>
                                        </p:cTn>
                                        <p:tgtEl>
                                          <p:spTgt spid="29"/>
                                        </p:tgtEl>
                                        <p:attrNameLst>
                                          <p:attrName>ppt_y</p:attrName>
                                        </p:attrNameLst>
                                      </p:cBhvr>
                                    </p:anim>
                                    <p:animRot by="-480000">
                                      <p:cBhvr>
                                        <p:cTn id="9" dur="2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after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33"/>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1. </a:t>
            </a:r>
            <a:r>
              <a:rPr lang="en-US" sz="3800" b="1" dirty="0" err="1">
                <a:solidFill>
                  <a:srgbClr val="FF0000"/>
                </a:solidFill>
                <a:latin typeface="Times New Roman" pitchFamily="18" charset="0"/>
                <a:cs typeface="Times New Roman" pitchFamily="18" charset="0"/>
              </a:rPr>
              <a:t>Trao</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đổi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với</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bạn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suy</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nghĩ</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của</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mình</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về</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các</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nhân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trong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câu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chuyện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đã</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học</a:t>
            </a:r>
            <a:r>
              <a:rPr lang="en-US" sz="3800" b="1" dirty="0">
                <a:solidFill>
                  <a:srgbClr val="FF0000"/>
                </a:solidFill>
                <a:latin typeface="Times New Roman" pitchFamily="18" charset="0"/>
                <a:cs typeface="Times New Roman" pitchFamily="18" charset="0"/>
              </a:rPr>
              <a:t>.</a:t>
            </a:r>
          </a:p>
        </p:txBody>
      </p:sp>
      <p:sp>
        <p:nvSpPr>
          <p:cNvPr id="20" name="Rectangle 19"/>
          <p:cNvSpPr/>
          <p:nvPr/>
        </p:nvSpPr>
        <p:spPr>
          <a:xfrm>
            <a:off x="1479983" y="4191000"/>
            <a:ext cx="13966284" cy="1261884"/>
          </a:xfrm>
          <a:prstGeom prst="rect">
            <a:avLst/>
          </a:prstGeom>
        </p:spPr>
        <p:txBody>
          <a:bodyPr wrap="square">
            <a:spAutoFit/>
          </a:bodyPr>
          <a:lstStyle/>
          <a:p>
            <a:pPr algn="just"/>
            <a:r>
              <a:rPr lang="en-US" sz="3800" b="1" dirty="0">
                <a:solidFill>
                  <a:srgbClr val="FF0000"/>
                </a:solidFill>
                <a:latin typeface="Times New Roman" pitchFamily="18" charset="0"/>
                <a:cs typeface="Times New Roman" pitchFamily="18" charset="0"/>
              </a:rPr>
              <a:t>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8315454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a:t>
            </a:r>
            <a:r>
              <a:rPr lang="en-US" sz="3600" b="1" u="sng">
                <a:solidFill>
                  <a:srgbClr val="FF0066"/>
                </a:solidFill>
                <a:latin typeface="Times New Roman" pitchFamily="18" charset="0"/>
                <a:cs typeface="Times New Roman" pitchFamily="18" charset="0"/>
              </a:rPr>
              <a:t>. Khám phá</a:t>
            </a:r>
            <a:r>
              <a:rPr lang="en-US" sz="3600" b="1">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Trao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grpSp>
        <p:nvGrpSpPr>
          <p:cNvPr id="2" name="Group 1"/>
          <p:cNvGrpSpPr/>
          <p:nvPr/>
        </p:nvGrpSpPr>
        <p:grpSpPr>
          <a:xfrm>
            <a:off x="5007095" y="488450"/>
            <a:ext cx="5776966" cy="991458"/>
            <a:chOff x="5007095" y="682143"/>
            <a:chExt cx="5776966" cy="991458"/>
          </a:xfrm>
        </p:grpSpPr>
        <p:sp>
          <p:nvSpPr>
            <p:cNvPr id="18" name="TextBox 17"/>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b="50836"/>
          <a:stretch/>
        </p:blipFill>
        <p:spPr bwMode="auto">
          <a:xfrm>
            <a:off x="1966119" y="3136247"/>
            <a:ext cx="12649200" cy="576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503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a:solidFill>
                  <a:srgbClr val="FF0066"/>
                </a:solidFill>
                <a:latin typeface="Times New Roman" pitchFamily="18" charset="0"/>
                <a:cs typeface="Times New Roman" pitchFamily="18" charset="0"/>
              </a:rPr>
              <a:t>1</a:t>
            </a:r>
            <a:r>
              <a:rPr lang="en-US" sz="3600" b="1" u="sng">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Khám phá.</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Trao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grpSp>
        <p:nvGrpSpPr>
          <p:cNvPr id="2" name="Group 1"/>
          <p:cNvGrpSpPr/>
          <p:nvPr/>
        </p:nvGrpSpPr>
        <p:grpSpPr>
          <a:xfrm>
            <a:off x="5007095" y="488450"/>
            <a:ext cx="5776966" cy="991458"/>
            <a:chOff x="5007095" y="682143"/>
            <a:chExt cx="5776966" cy="991458"/>
          </a:xfrm>
        </p:grpSpPr>
        <p:sp>
          <p:nvSpPr>
            <p:cNvPr id="18" name="TextBox 17"/>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t="49164" b="1672"/>
          <a:stretch/>
        </p:blipFill>
        <p:spPr bwMode="auto">
          <a:xfrm>
            <a:off x="2048720" y="3105329"/>
            <a:ext cx="12649200" cy="550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27227"/>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7497"/>
            <a:ext cx="13966284" cy="1261884"/>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1: 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a:t>
            </a:r>
          </a:p>
        </p:txBody>
      </p:sp>
      <p:sp>
        <p:nvSpPr>
          <p:cNvPr id="13" name="Rectangle 12"/>
          <p:cNvSpPr/>
          <p:nvPr/>
        </p:nvSpPr>
        <p:spPr>
          <a:xfrm>
            <a:off x="1493838" y="4267200"/>
            <a:ext cx="13966284" cy="3785652"/>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 Vích-to Huy-gô trong câu chuyện Lời giải toán đặc biệt là một cậu bé có năng khiếu về văn chương. Cậu vừa giải toán giỏi lại có tài viết lời giải đó thành một bài thơ.</a:t>
            </a:r>
          </a:p>
          <a:p>
            <a:pPr algn="just"/>
            <a:r>
              <a:rPr lang="vi-VN" sz="4000" b="1" i="1" dirty="0">
                <a:solidFill>
                  <a:srgbClr val="FF3399"/>
                </a:solidFill>
                <a:latin typeface="Times New Roman" panose="02020603050405020304" pitchFamily="18" charset="0"/>
                <a:cs typeface="Times New Roman" panose="02020603050405020304" pitchFamily="18" charset="0"/>
              </a:rPr>
              <a:t>- Pu-skin là một cậu học trò rất giỏi làm thơ. Dù yêu cầu có khó đến mấy, cậu ấy cũng có thể sáng tác được ra những bài thơ hay và hấp </a:t>
            </a:r>
            <a:r>
              <a:rPr lang="vi-VN" sz="4000" b="1" i="1">
                <a:solidFill>
                  <a:srgbClr val="FF3399"/>
                </a:solidFill>
                <a:latin typeface="Times New Roman" panose="02020603050405020304" pitchFamily="18" charset="0"/>
                <a:cs typeface="Times New Roman" panose="02020603050405020304" pitchFamily="18" charset="0"/>
              </a:rPr>
              <a:t>dẫn.</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693592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     Bài </a:t>
            </a:r>
            <a:r>
              <a:rPr lang="en-US" sz="3800" b="1" dirty="0">
                <a:solidFill>
                  <a:srgbClr val="FF0000"/>
                </a:solidFill>
                <a:latin typeface="Times New Roman" pitchFamily="18" charset="0"/>
                <a:cs typeface="Times New Roman" pitchFamily="18" charset="0"/>
              </a:rPr>
              <a:t>1: 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a:t>
            </a:r>
          </a:p>
        </p:txBody>
      </p:sp>
      <p:sp>
        <p:nvSpPr>
          <p:cNvPr id="13" name="Rectangle 12"/>
          <p:cNvSpPr/>
          <p:nvPr/>
        </p:nvSpPr>
        <p:spPr>
          <a:xfrm>
            <a:off x="1356519" y="3889085"/>
            <a:ext cx="13966284" cy="4185761"/>
          </a:xfrm>
          <a:prstGeom prst="rect">
            <a:avLst/>
          </a:prstGeom>
        </p:spPr>
        <p:txBody>
          <a:bodyPr wrap="square">
            <a:spAutoFit/>
          </a:bodyPr>
          <a:lstStyle/>
          <a:p>
            <a:pPr algn="just"/>
            <a:r>
              <a:rPr lang="en-US" sz="3800" b="1" i="1">
                <a:solidFill>
                  <a:srgbClr val="FF3399"/>
                </a:solidFill>
                <a:latin typeface="Times New Roman" panose="02020603050405020304" pitchFamily="18" charset="0"/>
                <a:cs typeface="Times New Roman" panose="02020603050405020304" pitchFamily="18" charset="0"/>
              </a:rPr>
              <a:t>     </a:t>
            </a:r>
            <a:r>
              <a:rPr lang="vi-VN" sz="3800" b="1" i="1">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a:t>
            </a:r>
            <a:r>
              <a:rPr lang="vi-VN" sz="3800" b="1" i="1">
                <a:solidFill>
                  <a:srgbClr val="FF3399"/>
                </a:solidFill>
                <a:latin typeface="Times New Roman" panose="02020603050405020304" pitchFamily="18" charset="0"/>
                <a:cs typeface="Times New Roman" panose="02020603050405020304" pitchFamily="18" charset="0"/>
              </a:rPr>
              <a:t>của mình</a:t>
            </a:r>
            <a:r>
              <a:rPr lang="en-US" sz="3800" b="1" i="1" dirty="0">
                <a:solidFill>
                  <a:srgbClr val="FF3399"/>
                </a:solidFill>
              </a:rPr>
              <a:t>.</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4376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707490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     Bài </a:t>
            </a:r>
            <a:r>
              <a:rPr lang="en-US" sz="3800" b="1" dirty="0">
                <a:solidFill>
                  <a:srgbClr val="FF0000"/>
                </a:solidFill>
                <a:latin typeface="Times New Roman" pitchFamily="18" charset="0"/>
                <a:cs typeface="Times New Roman" pitchFamily="18" charset="0"/>
              </a:rPr>
              <a:t>1: 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a:t>
            </a:r>
          </a:p>
        </p:txBody>
      </p:sp>
      <p:grpSp>
        <p:nvGrpSpPr>
          <p:cNvPr id="20" name="Group 19"/>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
        <p:nvSpPr>
          <p:cNvPr id="14" name="Rectangle 13"/>
          <p:cNvSpPr/>
          <p:nvPr/>
        </p:nvSpPr>
        <p:spPr>
          <a:xfrm>
            <a:off x="1356519" y="4191000"/>
            <a:ext cx="13966284" cy="2431435"/>
          </a:xfrm>
          <a:prstGeom prst="rect">
            <a:avLst/>
          </a:prstGeom>
        </p:spPr>
        <p:txBody>
          <a:bodyPr wrap="square">
            <a:spAutoFit/>
          </a:bodyPr>
          <a:lstStyle/>
          <a:p>
            <a:pPr algn="just"/>
            <a:r>
              <a:rPr lang="en-US" sz="3800" b="1" i="1">
                <a:solidFill>
                  <a:srgbClr val="FF3399"/>
                </a:solidFill>
                <a:latin typeface="Times New Roman" panose="02020603050405020304" pitchFamily="18" charset="0"/>
                <a:cs typeface="Times New Roman" panose="02020603050405020304" pitchFamily="18" charset="0"/>
              </a:rPr>
              <a:t>     </a:t>
            </a:r>
            <a:r>
              <a:rPr lang="vi-VN" sz="3800" b="1" i="1">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Na là một người cháu hiếu thảo. Vì phòng của bà không có nắng, Na đã có suy nghĩ mang nắng đến cho bà. Dù không thể thực hiện được điều đó nhưng bà của Na đã rất vui vì có một người cháu ngoan ngoãn, hiếu </a:t>
            </a:r>
            <a:r>
              <a:rPr lang="vi-VN" sz="3800" b="1" i="1">
                <a:solidFill>
                  <a:srgbClr val="FF3399"/>
                </a:solidFill>
                <a:latin typeface="Times New Roman" panose="02020603050405020304" pitchFamily="18" charset="0"/>
                <a:cs typeface="Times New Roman" panose="02020603050405020304" pitchFamily="18" charset="0"/>
              </a:rPr>
              <a:t>thảo.</a:t>
            </a:r>
            <a:endParaRPr lang="en-US" sz="3800" b="1" i="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80050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solidFill>
                  <a:srgbClr val="FF0000"/>
                </a:solidFill>
                <a:latin typeface="Times New Roman" pitchFamily="18" charset="0"/>
                <a:cs typeface="Times New Roman" pitchFamily="18" charset="0"/>
              </a:rPr>
              <a:t>Viết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một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đoạn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ngắn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về</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một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nhân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trong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câu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chuyện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đã</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đọc</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Em</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thích</a:t>
            </a:r>
            <a:r>
              <a:rPr lang="en-US" sz="3800" b="1" dirty="0">
                <a:solidFill>
                  <a:srgbClr val="FF0000"/>
                </a:solidFill>
                <a:latin typeface="Times New Roman" pitchFamily="18" charset="0"/>
                <a:cs typeface="Times New Roman" pitchFamily="18" charset="0"/>
              </a:rPr>
              <a:t> hay </a:t>
            </a:r>
            <a:r>
              <a:rPr lang="en-US" sz="3800" b="1" dirty="0" err="1">
                <a:solidFill>
                  <a:srgbClr val="FF0000"/>
                </a:solidFill>
                <a:latin typeface="Times New Roman" pitchFamily="18" charset="0"/>
                <a:cs typeface="Times New Roman" pitchFamily="18" charset="0"/>
              </a:rPr>
              <a:t>không</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thích</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nhân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vật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đó</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Vì</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sao</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a:t>
            </a:r>
          </a:p>
        </p:txBody>
      </p:sp>
      <p:sp>
        <p:nvSpPr>
          <p:cNvPr id="13" name="Rectangle 12"/>
          <p:cNvSpPr/>
          <p:nvPr/>
        </p:nvSpPr>
        <p:spPr>
          <a:xfrm>
            <a:off x="1473056" y="3852684"/>
            <a:ext cx="13966284" cy="1692771"/>
          </a:xfrm>
          <a:prstGeom prst="rect">
            <a:avLst/>
          </a:prstGeom>
        </p:spPr>
        <p:txBody>
          <a:bodyPr wrap="square">
            <a:spAutoFit/>
          </a:bodyPr>
          <a:lstStyle/>
          <a:p>
            <a:br>
              <a:rPr lang="vi-VN" sz="3200" dirty="0">
                <a:latin typeface="Times New Roman" panose="02020603050405020304" pitchFamily="18" charset="0"/>
                <a:cs typeface="Times New Roman" panose="02020603050405020304" pitchFamily="18" charset="0"/>
              </a:rPr>
            </a:br>
            <a:br>
              <a:rPr lang="vi-VN" sz="3600" dirty="0">
                <a:latin typeface="Times New Roman" panose="02020603050405020304" pitchFamily="18" charset="0"/>
                <a:cs typeface="Times New Roman" panose="02020603050405020304" pitchFamily="18" charset="0"/>
              </a:rPr>
            </a:br>
            <a:endParaRPr lang="en-US" sz="3600" b="1" dirty="0">
              <a:solidFill>
                <a:srgbClr val="0000CC"/>
              </a:solidFill>
              <a:latin typeface="Times New Roman" pitchFamily="18" charset="0"/>
              <a:cs typeface="Times New Roman" pitchFamily="18" charset="0"/>
            </a:endParaRPr>
          </a:p>
        </p:txBody>
      </p:sp>
      <p:pic>
        <p:nvPicPr>
          <p:cNvPr id="2050" name="Picture 2" descr="Luyện tập trang 129, 130, 131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033" y="4114800"/>
            <a:ext cx="10569685" cy="44958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007095" y="488450"/>
            <a:ext cx="5776966" cy="991458"/>
            <a:chOff x="5007095" y="682143"/>
            <a:chExt cx="5776966" cy="991458"/>
          </a:xfrm>
        </p:grpSpPr>
        <p:sp>
          <p:nvSpPr>
            <p:cNvPr id="24" name="TextBox 23"/>
            <p:cNvSpPr txBox="1"/>
            <p:nvPr/>
          </p:nvSpPr>
          <p:spPr>
            <a:xfrm>
              <a:off x="6765268" y="682143"/>
              <a:ext cx="2001702" cy="461665"/>
            </a:xfrm>
            <a:prstGeom prst="rect">
              <a:avLst/>
            </a:prstGeom>
            <a:noFill/>
          </p:spPr>
          <p:txBody>
            <a:bodyPr wrap="none" rtlCol="0">
              <a:spAutoFit/>
            </a:bodyPr>
            <a:lstStyle/>
            <a:p>
              <a:r>
                <a:rPr lang="en-US" sz="2400" b="1" u="sng">
                  <a:solidFill>
                    <a:srgbClr val="FF0066"/>
                  </a:solidFill>
                  <a:latin typeface="Times New Roman" pitchFamily="18" charset="0"/>
                  <a:cs typeface="Times New Roman" pitchFamily="18" charset="0"/>
                </a:rPr>
                <a:t>TIẾNG VIỆT</a:t>
              </a:r>
            </a:p>
          </p:txBody>
        </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a:solidFill>
                    <a:srgbClr val="0000CC"/>
                  </a:solidFill>
                  <a:latin typeface="Times New Roman" pitchFamily="18" charset="0"/>
                  <a:cs typeface="Times New Roman" pitchFamily="18" charset="0"/>
                </a:rPr>
                <a:t>Bài</a:t>
              </a:r>
              <a:r>
                <a:rPr lang="en-GB" sz="2800" b="1" dirty="0">
                  <a:solidFill>
                    <a:srgbClr val="0000CC"/>
                  </a:solidFill>
                  <a:latin typeface="Times New Roman" pitchFamily="18" charset="0"/>
                  <a:cs typeface="Times New Roman" pitchFamily="18" charset="0"/>
                </a:rPr>
                <a:t> 28: CON ĐƯỜNG </a:t>
              </a:r>
              <a:r>
                <a:rPr lang="en-GB" sz="2800" b="1">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7397924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9577</TotalTime>
  <Words>979</Words>
  <Application>Microsoft Office PowerPoint</Application>
  <PresentationFormat>Custom</PresentationFormat>
  <Paragraphs>61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Nhật Lệ lô</cp:lastModifiedBy>
  <cp:revision>1053</cp:revision>
  <dcterms:created xsi:type="dcterms:W3CDTF">2008-09-09T22:52:10Z</dcterms:created>
  <dcterms:modified xsi:type="dcterms:W3CDTF">2025-01-11T01:40:14Z</dcterms:modified>
</cp:coreProperties>
</file>