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27" r:id="rId2"/>
    <p:sldId id="285" r:id="rId3"/>
    <p:sldId id="335" r:id="rId4"/>
    <p:sldId id="263" r:id="rId5"/>
    <p:sldId id="276" r:id="rId6"/>
    <p:sldId id="334" r:id="rId7"/>
    <p:sldId id="265" r:id="rId8"/>
    <p:sldId id="269" r:id="rId9"/>
    <p:sldId id="270" r:id="rId10"/>
    <p:sldId id="272" r:id="rId11"/>
    <p:sldId id="337" r:id="rId12"/>
    <p:sldId id="329" r:id="rId13"/>
    <p:sldId id="333" r:id="rId14"/>
    <p:sldId id="330" r:id="rId15"/>
    <p:sldId id="274" r:id="rId16"/>
    <p:sldId id="336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57CD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60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79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51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audio" Target="../media/audio4.wav"/><Relationship Id="rId11" Type="http://schemas.openxmlformats.org/officeDocument/2006/relationships/image" Target="../media/image30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audio" Target="../media/audio4.wav"/><Relationship Id="rId11" Type="http://schemas.openxmlformats.org/officeDocument/2006/relationships/image" Target="../media/image30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audio" Target="../media/audio4.wav"/><Relationship Id="rId11" Type="http://schemas.openxmlformats.org/officeDocument/2006/relationships/image" Target="../media/image30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3.png"/><Relationship Id="rId7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3.png"/><Relationship Id="rId4" Type="http://schemas.openxmlformats.org/officeDocument/2006/relationships/image" Target="../media/image24.sv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5.wmf"/><Relationship Id="rId3" Type="http://schemas.openxmlformats.org/officeDocument/2006/relationships/image" Target="../media/image10.png"/><Relationship Id="rId7" Type="http://schemas.openxmlformats.org/officeDocument/2006/relationships/image" Target="../media/image26.sv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11" Type="http://schemas.openxmlformats.org/officeDocument/2006/relationships/image" Target="../media/image34.wmf"/><Relationship Id="rId5" Type="http://schemas.openxmlformats.org/officeDocument/2006/relationships/image" Target="../media/image24.sv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23.png"/><Relationship Id="rId9" Type="http://schemas.openxmlformats.org/officeDocument/2006/relationships/image" Target="../media/image32.png"/><Relationship Id="rId14" Type="http://schemas.openxmlformats.org/officeDocument/2006/relationships/hyperlink" Target="file:///C:\Users\Admin\Documents\Zalo%20Received%20Files\L&#7898;P%203\B&#192;I%204\B&#224;i%2045%20T2%20(1)%20(Published)\index.htm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4a"/><Relationship Id="rId7" Type="http://schemas.openxmlformats.org/officeDocument/2006/relationships/image" Target="../media/image1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12" Type="http://schemas.openxmlformats.org/officeDocument/2006/relationships/image" Target="../media/image1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1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>
                <a:solidFill>
                  <a:srgbClr val="FF0066"/>
                </a:solidFill>
                <a:latin typeface="Times New Roman" pitchFamily="18" charset="0"/>
              </a:rPr>
              <a:t>TRƯỜNG TIỂU HỌC BÁT TRANG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5" y="4662378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11658" y="3456572"/>
            <a:ext cx="9484796" cy="93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8" y="1892968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185" y="428991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11535" y="-18988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39796" y="61924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507354" y="5052408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063" y="5162282"/>
            <a:ext cx="3246937" cy="147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4">
            <a:extLst>
              <a:ext uri="{FF2B5EF4-FFF2-40B4-BE49-F238E27FC236}">
                <a16:creationId xmlns:a16="http://schemas.microsoft.com/office/drawing/2014/main" id="{DCA6CA45-438F-4B1B-A9A6-7C56E9DB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299" y="5459342"/>
            <a:ext cx="4981575" cy="119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3A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 : Lô Nhật Lệ</a:t>
            </a:r>
            <a:endParaRPr lang="en-US" sz="404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>
              <a:fillRect/>
            </a:stretch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/>
              <a:endParaRPr lang="en-US" sz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82" name="Rectangle: Rounded Corners 81"/>
          <p:cNvSpPr/>
          <p:nvPr/>
        </p:nvSpPr>
        <p:spPr>
          <a:xfrm>
            <a:off x="252663" y="192506"/>
            <a:ext cx="11634837" cy="64301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909925" y="603093"/>
            <a:ext cx="599924" cy="599924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3735" b="1" kern="0" dirty="0">
                <a:solidFill>
                  <a:srgbClr val="F0F1DF"/>
                </a:solidFill>
                <a:latin typeface="Arial" panose="020B0604020202020204"/>
                <a:sym typeface="Arial" panose="020B0604020202020204"/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88880" y="347111"/>
            <a:ext cx="9644271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Chọn câu trả lời đúng:</a:t>
            </a:r>
            <a:endParaRPr lang="en-US" sz="4000" b="1" kern="0" dirty="0">
              <a:solidFill>
                <a:srgbClr val="000000"/>
              </a:solidFill>
              <a:latin typeface="Calibri" panose="020F0502020204030204" charset="0"/>
              <a:cs typeface="Calibri" panose="020F0502020204030204" charset="0"/>
              <a:sym typeface="Arial" panose="020B06040202020202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5147332" y="1214774"/>
            <a:ext cx="8442960" cy="445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574800" y="1321130"/>
            <a:ext cx="92659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Số nào dưới đây có chữ số hàng trăm là 7?</a:t>
            </a:r>
            <a:endParaRPr lang="en-US" sz="3600" b="1" i="0" dirty="0">
              <a:solidFill>
                <a:srgbClr val="000000"/>
              </a:solidFill>
              <a:effectLst/>
              <a:latin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A. 8275      B. 7285      C. 5782      D. 2587</a:t>
            </a:r>
            <a:endParaRPr lang="en-US" sz="36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74800" y="3078480"/>
            <a:ext cx="92659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b) Số nào dưới đây có chữ số hàng chục là 7?</a:t>
            </a:r>
            <a:endParaRPr lang="en-US" sz="3600" b="1" dirty="0">
              <a:solidFill>
                <a:srgbClr val="00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A. 8275      B. 7285      C. 5782      D. 2587</a:t>
            </a:r>
            <a:endParaRPr lang="en-US" sz="36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595120" y="4693920"/>
            <a:ext cx="92659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c) </a:t>
            </a:r>
            <a:r>
              <a:rPr lang="vi-VN" sz="36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Số nào dưới đây có chữ số hàng nghìn là 7?</a:t>
            </a:r>
            <a:endParaRPr lang="en-US" sz="3600" b="1" dirty="0">
              <a:solidFill>
                <a:srgbClr val="00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A. 8275      B. 7285      C. 5782      D. 2587</a:t>
            </a:r>
            <a:endParaRPr lang="en-US" sz="3600" b="1" dirty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522" y="4419600"/>
            <a:ext cx="2647170" cy="264717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2" grpId="0"/>
      <p:bldP spid="72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>
              <a:fillRect/>
            </a:stretch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/>
              <a:endParaRPr lang="en-US" sz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82" name="Rectangle: Rounded Corners 81"/>
          <p:cNvSpPr/>
          <p:nvPr/>
        </p:nvSpPr>
        <p:spPr>
          <a:xfrm>
            <a:off x="252663" y="192506"/>
            <a:ext cx="11634837" cy="64301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522" y="4419600"/>
            <a:ext cx="2647170" cy="264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78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35A3C684-E611-01F2-1F8D-D8E6255AD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120" y="598170"/>
            <a:ext cx="7978140" cy="11620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vi-VN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Số nào dưới đây có chữ số hàng trăm là 7</a:t>
            </a:r>
            <a:r>
              <a:rPr lang="en-US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vi-VN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?</a:t>
            </a:r>
            <a:endParaRPr lang="en-US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5123" name="Group 51">
            <a:extLst>
              <a:ext uri="{FF2B5EF4-FFF2-40B4-BE49-F238E27FC236}">
                <a16:creationId xmlns:a16="http://schemas.microsoft.com/office/drawing/2014/main" id="{FD9825D9-3DE9-821D-97F4-7CCCF05DF923}"/>
              </a:ext>
            </a:extLst>
          </p:cNvPr>
          <p:cNvGrpSpPr>
            <a:grpSpLocks/>
          </p:cNvGrpSpPr>
          <p:nvPr/>
        </p:nvGrpSpPr>
        <p:grpSpPr bwMode="auto">
          <a:xfrm>
            <a:off x="1369696" y="14288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392513F-49AE-CB95-B46F-6EBA62E0AD11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5157" name="Rectangle 10">
              <a:extLst>
                <a:ext uri="{FF2B5EF4-FFF2-40B4-BE49-F238E27FC236}">
                  <a16:creationId xmlns:a16="http://schemas.microsoft.com/office/drawing/2014/main" id="{255E1B25-BD90-405F-AB87-6CE11E6C8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7F83531-C93B-A9B8-2BE8-36E75C74DA4D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59803F3-2BD0-7FD6-6FD2-0D93B2280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546" y="2235625"/>
            <a:ext cx="2810610" cy="8223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40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5 782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66619B75-496F-FE2B-E372-148669263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1" y="238093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14ADCB41-EE26-78F5-AC06-F0A4DF0BA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000" y="2132860"/>
            <a:ext cx="1466850" cy="762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48978C7D-1B94-31A5-DEB1-CC02E87DD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949" y="2157889"/>
            <a:ext cx="936625" cy="690562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3A42D314-6BB1-B277-779E-153097F754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07920" y="2299970"/>
            <a:ext cx="514350" cy="4381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8D6358A7-ACAE-5A79-ABE5-FF2C1532F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8708" y="3281046"/>
            <a:ext cx="2886392" cy="8223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7 285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575F3BF1-EF78-A24F-416E-CD14F8F9B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1" y="352393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449C9EA-A9C8-58A1-02BB-70BBBC5BF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20" y="330168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79D3373C-BA15-A870-5353-97E05BF4B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521" y="341757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F18E70F4-0C1F-3BFA-9397-4428213BFB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80946" y="348742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8244D5FE-1F7C-A703-02FF-D8CDAECA3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4746" y="4360518"/>
            <a:ext cx="2888619" cy="8223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8 275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7021EE7D-03CF-2A45-355C-F8D758361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1" y="466693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866BA0A2-5734-7660-F47F-251954FCA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358" y="4364778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869ACE4D-F1BD-F67A-5E63-173539643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521" y="448437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7A831AB6-8133-213D-B64B-D154630149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07921" y="463042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88C0B41B-D97F-CE78-8AA7-072F213B3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320" y="598170"/>
            <a:ext cx="12954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2046299D-C955-DD22-3392-C7927B89C1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79320" y="105537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5141" name="Picture 29" descr="Picture1">
            <a:extLst>
              <a:ext uri="{FF2B5EF4-FFF2-40B4-BE49-F238E27FC236}">
                <a16:creationId xmlns:a16="http://schemas.microsoft.com/office/drawing/2014/main" id="{5DDF2B9C-3614-9AA6-6054-3B2D247F04E8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12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>
            <a:extLst>
              <a:ext uri="{FF2B5EF4-FFF2-40B4-BE49-F238E27FC236}">
                <a16:creationId xmlns:a16="http://schemas.microsoft.com/office/drawing/2014/main" id="{6962B3A2-11DC-4B45-2AE2-A46D273D3B03}"/>
              </a:ext>
            </a:extLst>
          </p:cNvPr>
          <p:cNvGrpSpPr>
            <a:grpSpLocks/>
          </p:cNvGrpSpPr>
          <p:nvPr/>
        </p:nvGrpSpPr>
        <p:grpSpPr bwMode="auto">
          <a:xfrm>
            <a:off x="10269854" y="4183961"/>
            <a:ext cx="1371600" cy="1371600"/>
            <a:chOff x="4320" y="2928"/>
            <a:chExt cx="1104" cy="1104"/>
          </a:xfrm>
        </p:grpSpPr>
        <p:sp>
          <p:nvSpPr>
            <p:cNvPr id="5154" name="AutoShape 34">
              <a:extLst>
                <a:ext uri="{FF2B5EF4-FFF2-40B4-BE49-F238E27FC236}">
                  <a16:creationId xmlns:a16="http://schemas.microsoft.com/office/drawing/2014/main" id="{C76EC7C1-B4FF-8E2B-FC0F-55E5182E4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5155" name="WordArt 35">
              <a:extLst>
                <a:ext uri="{FF2B5EF4-FFF2-40B4-BE49-F238E27FC236}">
                  <a16:creationId xmlns:a16="http://schemas.microsoft.com/office/drawing/2014/main" id="{7A87903C-94F3-B64C-6B72-ABCB42AD168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45" y="322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DAB2A6A3-F8FD-1738-3DAD-9DE849B342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46079" y="44792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C2F36FA7-58FD-B20F-9630-4F6B376C65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65129" y="44792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BE61DB7C-2899-F191-774C-E9DB41BCD6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65129" y="449828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6522D731-3BFE-5006-8017-9D30D88645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65129" y="44792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4F92E19B-4E3D-DAA0-F3BB-4D5034CC79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65129" y="44792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891E1BC7-A07C-AA3C-48A3-EDEDB2062A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46079" y="44792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7A56B680-721D-B0C1-AE55-E03BA5139D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65129" y="44792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A35DF714-C566-F00B-0819-B96EC37BE7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65129" y="44792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698712D8-C5AA-CBDA-9AB0-CC7BA9CCF8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22279" y="44792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656C6D22-B910-EEEA-57BB-D39F759C0B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41329" y="449828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3443526B-FAA1-7E1E-6762-B2C4343B2F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65129" y="449828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2" name="AutoShape 51">
            <a:extLst>
              <a:ext uri="{FF2B5EF4-FFF2-40B4-BE49-F238E27FC236}">
                <a16:creationId xmlns:a16="http://schemas.microsoft.com/office/drawing/2014/main" id="{012DFA2B-4520-BCFC-A79C-A7AE867F1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4675" y="5659385"/>
            <a:ext cx="2888619" cy="8223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2 587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pic>
        <p:nvPicPr>
          <p:cNvPr id="16" name="Picture 37" descr="Blue_chapterlist">
            <a:extLst>
              <a:ext uri="{FF2B5EF4-FFF2-40B4-BE49-F238E27FC236}">
                <a16:creationId xmlns:a16="http://schemas.microsoft.com/office/drawing/2014/main" id="{9EAA6DE5-D593-05A9-2CA3-BDF0BF32A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474" y="590227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9" descr="Classicmode">
            <a:extLst>
              <a:ext uri="{FF2B5EF4-FFF2-40B4-BE49-F238E27FC236}">
                <a16:creationId xmlns:a16="http://schemas.microsoft.com/office/drawing/2014/main" id="{0C9F6A1B-F404-1A52-A687-3AAD567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947" y="5676847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868FEBBD-2475-8D83-2895-5FAFEC6C0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074" y="571971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74200F6-4136-65E2-4CBB-D7C50EB502B6}"/>
              </a:ext>
            </a:extLst>
          </p:cNvPr>
          <p:cNvSpPr/>
          <p:nvPr/>
        </p:nvSpPr>
        <p:spPr>
          <a:xfrm>
            <a:off x="2239645" y="5689759"/>
            <a:ext cx="893764" cy="697549"/>
          </a:xfrm>
          <a:prstGeom prst="ellipse">
            <a:avLst/>
          </a:prstGeom>
          <a:solidFill>
            <a:srgbClr val="9A57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FF00"/>
                </a:solidFill>
              </a:rPr>
              <a:t>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7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8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9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1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3" grpId="0" animBg="1"/>
      <p:bldP spid="6171" grpId="0" animBg="1"/>
      <p:bldP spid="6171" grpId="1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37638-F5DC-874C-201A-79A4B6804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BEB626C7-7E20-D081-E62D-8B83A64E2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120" y="598170"/>
            <a:ext cx="7978140" cy="11620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vi-VN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Số nào dưới đây có chữ số hàng chục là 7</a:t>
            </a:r>
            <a:r>
              <a:rPr lang="en-US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vi-VN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?</a:t>
            </a:r>
            <a:endParaRPr lang="en-US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5123" name="Group 51">
            <a:extLst>
              <a:ext uri="{FF2B5EF4-FFF2-40B4-BE49-F238E27FC236}">
                <a16:creationId xmlns:a16="http://schemas.microsoft.com/office/drawing/2014/main" id="{F0AD1F2C-51AF-2F2C-74CA-FCE3C0D41546}"/>
              </a:ext>
            </a:extLst>
          </p:cNvPr>
          <p:cNvGrpSpPr>
            <a:grpSpLocks/>
          </p:cNvGrpSpPr>
          <p:nvPr/>
        </p:nvGrpSpPr>
        <p:grpSpPr bwMode="auto">
          <a:xfrm>
            <a:off x="1369696" y="14288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C4518A-FCF8-837B-17A0-F55D2463ADD0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5157" name="Rectangle 10">
              <a:extLst>
                <a:ext uri="{FF2B5EF4-FFF2-40B4-BE49-F238E27FC236}">
                  <a16:creationId xmlns:a16="http://schemas.microsoft.com/office/drawing/2014/main" id="{EDF8C6A9-32F7-9A25-91E6-4A7ACF468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86CF997-DD05-A861-D7DC-68079A547A54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78C8075F-0519-B376-5BDF-AA52B023C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2684" y="2071371"/>
            <a:ext cx="2810610" cy="8223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40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8 275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93F0D230-B00D-35C1-5E89-B29E4640C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1" y="238093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DC394FED-22C7-657F-0972-D85D68E50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20" y="2122170"/>
            <a:ext cx="1466850" cy="762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EA70177D-B7BF-EC63-14EA-97CDEA483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521" y="2193608"/>
            <a:ext cx="936625" cy="690562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3FC785AA-1CBB-4D9C-5367-8BC76BCCC1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07920" y="2299970"/>
            <a:ext cx="514350" cy="4381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6A795497-CB0B-4B48-EC71-0B93F2032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8708" y="3281046"/>
            <a:ext cx="2886392" cy="8223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7 285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BDE90C45-325C-A337-2F2C-0EDBAD612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1" y="352393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A1BE37B8-48B6-6A3B-AFBD-685D0BAA7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20" y="330168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C605E8EF-5197-6F0D-F34C-D82032E41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521" y="341757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8F6F1160-FDAE-92FB-5764-BDA733812F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80946" y="348742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4EE4A681-86C0-9205-429E-12FA2C668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122" y="4424046"/>
            <a:ext cx="2888619" cy="8223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5 782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A36A8164-AA06-47FA-EB1C-C97A83453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1" y="466693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81468C8B-E8D6-210E-ECB3-971A9DF2D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20" y="444468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822EDF3D-86A2-F652-0DCF-FF0008272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521" y="448437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2471CD2A-3351-B64A-0B44-369BF2E7A2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07921" y="463042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982D094D-0045-4365-6BBE-CF0DEAE32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320" y="598170"/>
            <a:ext cx="12954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141" name="Picture 29" descr="Picture1">
            <a:extLst>
              <a:ext uri="{FF2B5EF4-FFF2-40B4-BE49-F238E27FC236}">
                <a16:creationId xmlns:a16="http://schemas.microsoft.com/office/drawing/2014/main" id="{9054895F-B2DF-0237-4202-EEE8105907D9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12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>
            <a:extLst>
              <a:ext uri="{FF2B5EF4-FFF2-40B4-BE49-F238E27FC236}">
                <a16:creationId xmlns:a16="http://schemas.microsoft.com/office/drawing/2014/main" id="{CB94FB17-EB93-FFEE-46E0-7D9800AAD7C0}"/>
              </a:ext>
            </a:extLst>
          </p:cNvPr>
          <p:cNvGrpSpPr>
            <a:grpSpLocks/>
          </p:cNvGrpSpPr>
          <p:nvPr/>
        </p:nvGrpSpPr>
        <p:grpSpPr bwMode="auto">
          <a:xfrm>
            <a:off x="10269854" y="4183961"/>
            <a:ext cx="1371600" cy="1371600"/>
            <a:chOff x="4320" y="2928"/>
            <a:chExt cx="1104" cy="1104"/>
          </a:xfrm>
        </p:grpSpPr>
        <p:sp>
          <p:nvSpPr>
            <p:cNvPr id="5154" name="AutoShape 34">
              <a:extLst>
                <a:ext uri="{FF2B5EF4-FFF2-40B4-BE49-F238E27FC236}">
                  <a16:creationId xmlns:a16="http://schemas.microsoft.com/office/drawing/2014/main" id="{4AF6C3DD-EFC0-C4E9-8DF5-82597D004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5155" name="WordArt 35">
              <a:extLst>
                <a:ext uri="{FF2B5EF4-FFF2-40B4-BE49-F238E27FC236}">
                  <a16:creationId xmlns:a16="http://schemas.microsoft.com/office/drawing/2014/main" id="{3974E98A-36E8-E774-5065-AB95A30E949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45" y="322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980FEDAA-443D-2900-007A-20A7A16A16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46079" y="44792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12DCAEEB-F9F3-98AD-FE64-55E6F7FF00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65129" y="44792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5079E003-01D9-E48A-687C-B548B840E9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65129" y="449828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1B2784BA-9861-0FC2-302B-4C61E58AF0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65129" y="44792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6E608136-19D3-15EF-839F-B081EDEB4A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65129" y="44792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3590B886-0A36-5E09-D150-161EFA1A6B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46079" y="44792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A1E21D6A-E9F5-DAF6-5A55-1D956AC74E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65129" y="44792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F4E005C7-7F73-2C8B-6A29-096EFAA95F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65129" y="44792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60575EE6-ADD0-2DF9-36E4-41C2CE0AB0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22279" y="44792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2383321F-8CE6-F479-0506-AEE4F859FB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41329" y="449828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5676C219-DF03-B374-3771-D4E3583647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65129" y="449828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2" name="AutoShape 51">
            <a:extLst>
              <a:ext uri="{FF2B5EF4-FFF2-40B4-BE49-F238E27FC236}">
                <a16:creationId xmlns:a16="http://schemas.microsoft.com/office/drawing/2014/main" id="{F2578D24-1512-F464-2426-F9DFA77C7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4675" y="5659385"/>
            <a:ext cx="2888619" cy="8223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2 587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pic>
        <p:nvPicPr>
          <p:cNvPr id="16" name="Picture 37" descr="Blue_chapterlist">
            <a:extLst>
              <a:ext uri="{FF2B5EF4-FFF2-40B4-BE49-F238E27FC236}">
                <a16:creationId xmlns:a16="http://schemas.microsoft.com/office/drawing/2014/main" id="{D83BAF7A-9A23-A90F-30B5-572B8F844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474" y="590227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9" descr="Classicmode">
            <a:extLst>
              <a:ext uri="{FF2B5EF4-FFF2-40B4-BE49-F238E27FC236}">
                <a16:creationId xmlns:a16="http://schemas.microsoft.com/office/drawing/2014/main" id="{EC59C2A8-2920-C8F9-4A6D-2F95FFC8D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873" y="568002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A7C43E64-1AB8-10BD-E995-ACCB7FE9A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074" y="571971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1955F52-6F03-1D7C-201E-AB49B9E34CD9}"/>
              </a:ext>
            </a:extLst>
          </p:cNvPr>
          <p:cNvSpPr/>
          <p:nvPr/>
        </p:nvSpPr>
        <p:spPr>
          <a:xfrm>
            <a:off x="2199956" y="5682826"/>
            <a:ext cx="893764" cy="697549"/>
          </a:xfrm>
          <a:prstGeom prst="ellipse">
            <a:avLst/>
          </a:prstGeom>
          <a:solidFill>
            <a:srgbClr val="9A57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19" name="WordArt 28">
            <a:extLst>
              <a:ext uri="{FF2B5EF4-FFF2-40B4-BE49-F238E27FC236}">
                <a16:creationId xmlns:a16="http://schemas.microsoft.com/office/drawing/2014/main" id="{61655723-B21B-669D-2C57-18509E09ED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79320" y="1048439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774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3" grpId="0" animBg="1"/>
      <p:bldP spid="6171" grpId="0" animBg="1"/>
      <p:bldP spid="6171" grpId="1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634D1125-99CD-DAAC-FD70-D0248FB1E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8784" y="533400"/>
            <a:ext cx="8009006" cy="1318759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vi-VN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Số nào dưới đây có chữ số hàng nghìn là 7</a:t>
            </a:r>
            <a:r>
              <a:rPr lang="en-US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vi-VN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?</a:t>
            </a:r>
            <a:endParaRPr lang="en-US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6147" name="Group 51">
            <a:extLst>
              <a:ext uri="{FF2B5EF4-FFF2-40B4-BE49-F238E27FC236}">
                <a16:creationId xmlns:a16="http://schemas.microsoft.com/office/drawing/2014/main" id="{103ABE25-51D8-CBF7-51EF-2831A35A7FC5}"/>
              </a:ext>
            </a:extLst>
          </p:cNvPr>
          <p:cNvGrpSpPr>
            <a:grpSpLocks/>
          </p:cNvGrpSpPr>
          <p:nvPr/>
        </p:nvGrpSpPr>
        <p:grpSpPr bwMode="auto">
          <a:xfrm>
            <a:off x="1187767" y="35562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CA09762-B31A-B0ED-AC79-33BAE1D46859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2" name="Rectangle 10">
              <a:extLst>
                <a:ext uri="{FF2B5EF4-FFF2-40B4-BE49-F238E27FC236}">
                  <a16:creationId xmlns:a16="http://schemas.microsoft.com/office/drawing/2014/main" id="{07C44614-74BA-8427-38A2-6C5C69D35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47F310-4DC8-51E5-8ECE-59B0B0922150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EE76A035-046A-7368-AF43-EE42BAB91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21" y="2620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C176B4C8-B944-9F0E-6129-6B868C5CC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020" y="2451100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3FFCFF36-3A8C-5000-2C5A-5CE789EE1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220" y="2514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D25B07E2-0493-66E3-BE89-442DD7FB88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46021" y="2590800"/>
            <a:ext cx="3841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FDF472BD-A38A-3F0B-384A-0D28F497D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21" y="3763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6F32A9E1-3EDB-DA15-6C74-8E6C002E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020" y="3541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66508329-AAFD-46B6-F33B-A4D5AFFC2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221" y="365760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83A53C21-5F4C-DB99-5CB3-71908FD619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6646" y="3727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81D99E52-A003-32BD-3461-F3839B439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21" y="4906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0D9DCE9C-1BF9-D90D-1D66-C5779C3BF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020" y="4684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C4C30B16-D11C-6982-C567-D540A43D3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221" y="47244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DB3611FB-6558-18BC-FF53-E8BF01A5D2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93621" y="4870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D84BF077-5C45-36BB-74EC-43B4DB17D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170" y="634205"/>
            <a:ext cx="12954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162" name="Picture 29" descr="Picture1">
            <a:extLst>
              <a:ext uri="{FF2B5EF4-FFF2-40B4-BE49-F238E27FC236}">
                <a16:creationId xmlns:a16="http://schemas.microsoft.com/office/drawing/2014/main" id="{286217D2-6DF4-D0FE-7678-F4E31E1B93CF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2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>
            <a:extLst>
              <a:ext uri="{FF2B5EF4-FFF2-40B4-BE49-F238E27FC236}">
                <a16:creationId xmlns:a16="http://schemas.microsoft.com/office/drawing/2014/main" id="{9750C60D-AB2E-DE6D-A2CB-11584D4566DC}"/>
              </a:ext>
            </a:extLst>
          </p:cNvPr>
          <p:cNvGrpSpPr>
            <a:grpSpLocks/>
          </p:cNvGrpSpPr>
          <p:nvPr/>
        </p:nvGrpSpPr>
        <p:grpSpPr bwMode="auto">
          <a:xfrm>
            <a:off x="9384030" y="3730487"/>
            <a:ext cx="1763486" cy="1294228"/>
            <a:chOff x="4320" y="2928"/>
            <a:chExt cx="1104" cy="1104"/>
          </a:xfrm>
        </p:grpSpPr>
        <p:sp>
          <p:nvSpPr>
            <p:cNvPr id="6178" name="AutoShape 34">
              <a:extLst>
                <a:ext uri="{FF2B5EF4-FFF2-40B4-BE49-F238E27FC236}">
                  <a16:creationId xmlns:a16="http://schemas.microsoft.com/office/drawing/2014/main" id="{06F9FFDA-C83C-4E0F-A82F-9565305FA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6179" name="WordArt 35">
              <a:extLst>
                <a:ext uri="{FF2B5EF4-FFF2-40B4-BE49-F238E27FC236}">
                  <a16:creationId xmlns:a16="http://schemas.microsoft.com/office/drawing/2014/main" id="{FAF2276D-14B2-281A-0E1E-200F7909E53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2AED29D0-2728-1C16-7983-4825B97A20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88830" y="3999825"/>
            <a:ext cx="857250" cy="701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C310A80D-BA37-B097-69C6-B759196072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07880" y="3999825"/>
            <a:ext cx="857250" cy="701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F93B4648-E158-44B4-CA57-657F0BBF1B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07880" y="4018875"/>
            <a:ext cx="857250" cy="701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812CF76A-3A0D-F11A-71E5-910C11B348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07880" y="3999825"/>
            <a:ext cx="857250" cy="701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35750858-43F5-FB91-563A-589EEEA142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07880" y="3999825"/>
            <a:ext cx="857250" cy="701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765597B2-2FF4-B348-A7B4-4DB59A74A4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88830" y="3999825"/>
            <a:ext cx="857250" cy="701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879D5BDE-B5BE-4D4A-9DB5-2A3ABE7987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07880" y="3999825"/>
            <a:ext cx="857250" cy="701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105DCE80-F574-47D7-4086-9C16450FB3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07880" y="3999825"/>
            <a:ext cx="857250" cy="701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9BE49740-6A72-886B-D6DD-845ABD9702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65030" y="3999825"/>
            <a:ext cx="857250" cy="701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5E6142C9-A072-E426-68BC-9470FBF250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84080" y="4018875"/>
            <a:ext cx="857250" cy="701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84AC85E8-B7D4-2002-1BCD-828C274C08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07880" y="4018875"/>
            <a:ext cx="857250" cy="701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11303" name="Text Box 39">
            <a:extLst>
              <a:ext uri="{FF2B5EF4-FFF2-40B4-BE49-F238E27FC236}">
                <a16:creationId xmlns:a16="http://schemas.microsoft.com/office/drawing/2014/main" id="{509FA6C1-985D-408D-104C-F3BC06833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5720" y="2327911"/>
            <a:ext cx="2124264" cy="707886"/>
          </a:xfrm>
          <a:prstGeom prst="rect">
            <a:avLst/>
          </a:prstGeom>
          <a:solidFill>
            <a:srgbClr val="FFC00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8 275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304" name="Text Box 40">
            <a:extLst>
              <a:ext uri="{FF2B5EF4-FFF2-40B4-BE49-F238E27FC236}">
                <a16:creationId xmlns:a16="http://schemas.microsoft.com/office/drawing/2014/main" id="{5F55B5CF-A035-FDE2-E396-E9A27139F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922" y="3464562"/>
            <a:ext cx="2175127" cy="707886"/>
          </a:xfrm>
          <a:prstGeom prst="rect">
            <a:avLst/>
          </a:prstGeom>
          <a:solidFill>
            <a:srgbClr val="FFC00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7 285</a:t>
            </a:r>
            <a:endParaRPr lang="en-US" sz="40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1305" name="Text Box 41">
            <a:extLst>
              <a:ext uri="{FF2B5EF4-FFF2-40B4-BE49-F238E27FC236}">
                <a16:creationId xmlns:a16="http://schemas.microsoft.com/office/drawing/2014/main" id="{E3A1C8B2-FAA1-6F3B-91F2-446F34A25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008" y="4516507"/>
            <a:ext cx="2225992" cy="707886"/>
          </a:xfrm>
          <a:prstGeom prst="rect">
            <a:avLst/>
          </a:prstGeom>
          <a:solidFill>
            <a:srgbClr val="FFC00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5 782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" name="WordArt 28">
            <a:extLst>
              <a:ext uri="{FF2B5EF4-FFF2-40B4-BE49-F238E27FC236}">
                <a16:creationId xmlns:a16="http://schemas.microsoft.com/office/drawing/2014/main" id="{543C8315-B462-0D62-A359-26D193B520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73863" y="1079024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  <p:pic>
        <p:nvPicPr>
          <p:cNvPr id="9" name="Picture 37" descr="Blue_chapterlist">
            <a:extLst>
              <a:ext uri="{FF2B5EF4-FFF2-40B4-BE49-F238E27FC236}">
                <a16:creationId xmlns:a16="http://schemas.microsoft.com/office/drawing/2014/main" id="{8E5C6AAE-662D-B76A-1C1B-3B2364134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474" y="590227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9" descr="Classicmode">
            <a:extLst>
              <a:ext uri="{FF2B5EF4-FFF2-40B4-BE49-F238E27FC236}">
                <a16:creationId xmlns:a16="http://schemas.microsoft.com/office/drawing/2014/main" id="{1FC4974C-F956-A8FD-DE44-9150CACD9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873" y="568002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0E51B779-6F85-0F72-F9D3-A12448E84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074" y="571971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B069C05-561E-4FE2-74F5-F7F2D8CB3348}"/>
              </a:ext>
            </a:extLst>
          </p:cNvPr>
          <p:cNvSpPr/>
          <p:nvPr/>
        </p:nvSpPr>
        <p:spPr>
          <a:xfrm>
            <a:off x="2199956" y="5682826"/>
            <a:ext cx="893764" cy="697549"/>
          </a:xfrm>
          <a:prstGeom prst="ellipse">
            <a:avLst/>
          </a:prstGeom>
          <a:solidFill>
            <a:srgbClr val="9A57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19" name="Text Box 41">
            <a:extLst>
              <a:ext uri="{FF2B5EF4-FFF2-40B4-BE49-F238E27FC236}">
                <a16:creationId xmlns:a16="http://schemas.microsoft.com/office/drawing/2014/main" id="{7B319949-8F8E-660D-600B-E6D5BE8AA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923" y="5672154"/>
            <a:ext cx="2225992" cy="707886"/>
          </a:xfrm>
          <a:prstGeom prst="rect">
            <a:avLst/>
          </a:prstGeom>
          <a:solidFill>
            <a:srgbClr val="FFC00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2 587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6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7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8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9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23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1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171" grpId="0" animBg="1"/>
      <p:bldP spid="6171" grpId="1" animBg="1"/>
      <p:bldP spid="11303" grpId="0" animBg="1"/>
      <p:bldP spid="11304" grpId="0" animBg="1"/>
      <p:bldP spid="11304" grpId="1" animBg="1"/>
      <p:bldP spid="11304" grpId="2" animBg="1"/>
      <p:bldP spid="11305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1120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>
              <a:fillRect/>
            </a:stretch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>
                <a:defRPr/>
              </a:pPr>
              <a:endParaRPr lang="en-US" sz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82" name="Rectangle: Rounded Corners 81"/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9854" y="5553193"/>
            <a:ext cx="11653033" cy="637803"/>
            <a:chOff x="251078" y="9005120"/>
            <a:chExt cx="17479550" cy="956704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02" y="1"/>
            <a:ext cx="10368076" cy="629919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2312180" y="647167"/>
            <a:ext cx="889901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endParaRPr lang="en-US" sz="2665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521409" y="0"/>
            <a:ext cx="9310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vi-VN" sz="4000" b="1" dirty="0">
                <a:latin typeface="Calibri" panose="020F0502020204030204" charset="0"/>
                <a:cs typeface="Calibri" panose="020F0502020204030204" charset="0"/>
              </a:rPr>
              <a:t>4</a:t>
            </a:r>
            <a:r>
              <a:rPr lang="en-US" sz="4000" b="1" dirty="0">
                <a:latin typeface="Calibri" panose="020F0502020204030204" charset="0"/>
                <a:cs typeface="Calibri" panose="020F0502020204030204" charset="0"/>
              </a:rPr>
              <a:t>.</a:t>
            </a:r>
            <a:r>
              <a:rPr lang="vi-VN" sz="4000" b="1" dirty="0">
                <a:latin typeface="Calibri" panose="020F0502020204030204" charset="0"/>
                <a:cs typeface="Calibri" panose="020F0502020204030204" charset="0"/>
              </a:rPr>
              <a:t> Dưới đây là nhà của Nam, Việt và Mai.</a:t>
            </a:r>
            <a:endParaRPr lang="en-US" sz="4000" b="1" dirty="0">
              <a:solidFill>
                <a:srgbClr val="00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" y="4683760"/>
            <a:ext cx="2413490" cy="2413490"/>
          </a:xfrm>
          <a:prstGeom prst="rect">
            <a:avLst/>
          </a:prstGeom>
        </p:spPr>
      </p:pic>
      <p:pic>
        <p:nvPicPr>
          <p:cNvPr id="28" name="图片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558" y="5129883"/>
            <a:ext cx="2207536" cy="22075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3280" y="1114742"/>
            <a:ext cx="8453120" cy="2651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4470400"/>
            <a:ext cx="9408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Biết: - Nhà của Việt có trồng cây trước nhà</a:t>
            </a:r>
          </a:p>
          <a:p>
            <a:pPr algn="just"/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        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- Nhà của Mai có ô cửa sổ 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d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ạng hình tròn</a:t>
            </a:r>
          </a:p>
          <a:p>
            <a:pPr algn="just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Em hãy tìm xem số được ghi trên nhà của mỗi bạn là số nào rồi đọc số đó.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1120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l="9932" t="23351" r="28291" b="25752"/>
            <a:stretch>
              <a:fillRect/>
            </a:stretch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>
                <a:defRPr/>
              </a:pPr>
              <a:endParaRPr lang="en-US" sz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82" name="Rectangle: Rounded Corners 81"/>
          <p:cNvSpPr/>
          <p:nvPr/>
        </p:nvSpPr>
        <p:spPr>
          <a:xfrm>
            <a:off x="507962" y="318094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9854" y="5553193"/>
            <a:ext cx="11653033" cy="637803"/>
            <a:chOff x="251078" y="9005120"/>
            <a:chExt cx="17479550" cy="956704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2312180" y="647167"/>
            <a:ext cx="889901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endParaRPr lang="en-US" sz="2665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" y="4683760"/>
            <a:ext cx="2413490" cy="2413490"/>
          </a:xfrm>
          <a:prstGeom prst="rect">
            <a:avLst/>
          </a:prstGeom>
        </p:spPr>
      </p:pic>
      <p:pic>
        <p:nvPicPr>
          <p:cNvPr id="28" name="图片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558" y="5129883"/>
            <a:ext cx="2207536" cy="2207536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609BE85-9889-469B-A12F-4D92581200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920323"/>
              </p:ext>
            </p:extLst>
          </p:nvPr>
        </p:nvGraphicFramePr>
        <p:xfrm>
          <a:off x="98425" y="98425"/>
          <a:ext cx="5969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ckager Shell Object" showAsIcon="1" r:id="rId10" imgW="596880" imgH="478800" progId="Package">
                  <p:embed/>
                </p:oleObj>
              </mc:Choice>
              <mc:Fallback>
                <p:oleObj name="Packager Shell Object" showAsIcon="1" r:id="rId10" imgW="596880" imgH="478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596900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81B4D55-5D9B-4DB6-AD49-DE34D3D006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208141"/>
              </p:ext>
            </p:extLst>
          </p:nvPr>
        </p:nvGraphicFramePr>
        <p:xfrm>
          <a:off x="98425" y="98425"/>
          <a:ext cx="5969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ackager Shell Object" showAsIcon="1" r:id="rId12" imgW="596880" imgH="478800" progId="Package">
                  <p:embed/>
                </p:oleObj>
              </mc:Choice>
              <mc:Fallback>
                <p:oleObj name="Packager Shell Object" showAsIcon="1" r:id="rId12" imgW="596880" imgH="478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596900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hlinkClick r:id="rId14" action="ppaction://hlinkfile"/>
            <a:extLst>
              <a:ext uri="{FF2B5EF4-FFF2-40B4-BE49-F238E27FC236}">
                <a16:creationId xmlns:a16="http://schemas.microsoft.com/office/drawing/2014/main" id="{669FDBD6-A352-48C0-81DD-2D29BC43C09F}"/>
              </a:ext>
            </a:extLst>
          </p:cNvPr>
          <p:cNvSpPr/>
          <p:nvPr/>
        </p:nvSpPr>
        <p:spPr>
          <a:xfrm>
            <a:off x="8620125" y="4600576"/>
            <a:ext cx="1195086" cy="840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88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736600"/>
            <a:ext cx="12198066" cy="6861412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2742250" y="215078"/>
            <a:ext cx="6655750" cy="6655750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863" y="-113953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84" y="-537524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4022725"/>
            <a:ext cx="3148430" cy="3148430"/>
          </a:xfrm>
          <a:prstGeom prst="rect">
            <a:avLst/>
          </a:prstGeom>
        </p:spPr>
      </p:pic>
      <p:pic>
        <p:nvPicPr>
          <p:cNvPr id="13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04160" y="2827838"/>
            <a:ext cx="6221220" cy="1734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  <a:defRPr/>
            </a:pPr>
            <a:r>
              <a:rPr lang="en-US" sz="5335" b="1" kern="0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Cảm</a:t>
            </a:r>
            <a:r>
              <a:rPr lang="en-US" sz="5335" b="1" kern="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 </a:t>
            </a:r>
            <a:r>
              <a:rPr lang="en-US" sz="5335" b="1" kern="0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ơn</a:t>
            </a:r>
            <a:r>
              <a:rPr lang="en-US" sz="5335" b="1" kern="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 </a:t>
            </a:r>
            <a:r>
              <a:rPr lang="en-US" sz="5335" b="1" kern="0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quý</a:t>
            </a:r>
            <a:r>
              <a:rPr lang="en-US" sz="5335" b="1" kern="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 </a:t>
            </a:r>
            <a:r>
              <a:rPr lang="en-US" sz="5335" b="1" kern="0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thầy</a:t>
            </a:r>
            <a:r>
              <a:rPr lang="en-US" sz="5335" b="1" kern="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 </a:t>
            </a:r>
            <a:r>
              <a:rPr lang="en-US" sz="5335" b="1" kern="0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cô</a:t>
            </a:r>
            <a:r>
              <a:rPr lang="en-US" sz="5335" b="1" kern="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 </a:t>
            </a:r>
            <a:r>
              <a:rPr lang="en-US" sz="5335" b="1" kern="0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và</a:t>
            </a:r>
            <a:r>
              <a:rPr lang="en-US" sz="5335" b="1" kern="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 </a:t>
            </a:r>
            <a:r>
              <a:rPr lang="en-US" sz="5335" b="1" kern="0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các</a:t>
            </a:r>
            <a:r>
              <a:rPr lang="en-US" sz="5335" b="1" kern="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 </a:t>
            </a:r>
            <a:r>
              <a:rPr lang="en-US" sz="5335" b="1" kern="0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em</a:t>
            </a:r>
            <a:endParaRPr lang="en-US" sz="5335" b="1" kern="0" dirty="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65395"/>
            <a:ext cx="7165974" cy="31878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0080" y="1040040"/>
            <a:ext cx="7041490" cy="20728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736600"/>
            <a:ext cx="12198066" cy="6861412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2007705" y="215078"/>
            <a:ext cx="8994912" cy="6655750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863" y="-113953"/>
            <a:ext cx="5671011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617" y="-537524"/>
            <a:ext cx="5335664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1"/>
          <p:cNvSpPr txBox="1"/>
          <p:nvPr/>
        </p:nvSpPr>
        <p:spPr>
          <a:xfrm>
            <a:off x="2744304" y="1517479"/>
            <a:ext cx="6805365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4665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4022725"/>
            <a:ext cx="3148430" cy="3148430"/>
          </a:xfrm>
          <a:prstGeom prst="rect">
            <a:avLst/>
          </a:prstGeom>
        </p:spPr>
      </p:pic>
      <p:pic>
        <p:nvPicPr>
          <p:cNvPr id="13" name="图片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sp>
        <p:nvSpPr>
          <p:cNvPr id="16" name="TextBox 11">
            <a:extLst>
              <a:ext uri="{FF2B5EF4-FFF2-40B4-BE49-F238E27FC236}">
                <a16:creationId xmlns:a16="http://schemas.microsoft.com/office/drawing/2014/main" id="{1FD2A6AC-19BC-4A5C-BC6F-CEF2DD717DA7}"/>
              </a:ext>
            </a:extLst>
          </p:cNvPr>
          <p:cNvSpPr txBox="1"/>
          <p:nvPr/>
        </p:nvSpPr>
        <p:spPr>
          <a:xfrm>
            <a:off x="2739700" y="2713628"/>
            <a:ext cx="6805365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4665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–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10 000</a:t>
            </a: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>
            <a:fillRect/>
          </a:stretch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1"/>
          <a:stretch>
            <a:fillRect/>
          </a:stretch>
        </p:blipFill>
        <p:spPr>
          <a:xfrm>
            <a:off x="-6066" y="-22462"/>
            <a:ext cx="12198066" cy="3045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90800" y="381000"/>
            <a:ext cx="7054867" cy="3153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670" y="1824987"/>
            <a:ext cx="5017443" cy="235326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E25B9-B3D6-9796-1FD8-F58E607DA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6994371-59E8-D662-0CF8-ABB57E7580D7}"/>
              </a:ext>
            </a:extLst>
          </p:cNvPr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8A67D94-5D69-72FC-4A67-36AD0E473E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9932" t="23351" r="28291" b="25752"/>
            <a:stretch>
              <a:fillRect/>
            </a:stretch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699DE12-ADF9-D38F-8B66-6FF806ACEE0A}"/>
                </a:ext>
              </a:extLst>
            </p:cNvPr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/>
              <a:endParaRPr lang="en-US" sz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69AF37-16AC-6EB4-18F4-70DD88E76E3F}"/>
              </a:ext>
            </a:extLst>
          </p:cNvPr>
          <p:cNvSpPr/>
          <p:nvPr/>
        </p:nvSpPr>
        <p:spPr>
          <a:xfrm>
            <a:off x="218409" y="103259"/>
            <a:ext cx="11755182" cy="66514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9AEF8B-52BC-4193-216F-62D6537352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904" y="1839260"/>
            <a:ext cx="3111085" cy="31929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4724C2-15FC-CC9F-C555-6E909E04FBD8}"/>
              </a:ext>
            </a:extLst>
          </p:cNvPr>
          <p:cNvSpPr/>
          <p:nvPr/>
        </p:nvSpPr>
        <p:spPr>
          <a:xfrm>
            <a:off x="3564038" y="3637097"/>
            <a:ext cx="6957392" cy="198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13AC4D-52FE-5A3C-FF1B-92B3817B1C1A}"/>
              </a:ext>
            </a:extLst>
          </p:cNvPr>
          <p:cNvSpPr/>
          <p:nvPr/>
        </p:nvSpPr>
        <p:spPr>
          <a:xfrm>
            <a:off x="3757852" y="3890573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469BAF7-4CE6-C091-C85D-BB1572B30AD6}"/>
              </a:ext>
            </a:extLst>
          </p:cNvPr>
          <p:cNvSpPr/>
          <p:nvPr/>
        </p:nvSpPr>
        <p:spPr>
          <a:xfrm>
            <a:off x="5102943" y="3872294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BB6B5A4-6B6B-9EAC-9ACA-9AF3EFF30880}"/>
              </a:ext>
            </a:extLst>
          </p:cNvPr>
          <p:cNvSpPr/>
          <p:nvPr/>
        </p:nvSpPr>
        <p:spPr>
          <a:xfrm>
            <a:off x="6441417" y="3880634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6A14DA7-2D3F-019E-6C37-5647FDC9B129}"/>
              </a:ext>
            </a:extLst>
          </p:cNvPr>
          <p:cNvSpPr/>
          <p:nvPr/>
        </p:nvSpPr>
        <p:spPr>
          <a:xfrm>
            <a:off x="7763321" y="3870695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2B47A06-97B3-0858-A83B-2DD524EB66D1}"/>
              </a:ext>
            </a:extLst>
          </p:cNvPr>
          <p:cNvSpPr/>
          <p:nvPr/>
        </p:nvSpPr>
        <p:spPr>
          <a:xfrm>
            <a:off x="9065347" y="3850817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649FCB9-D816-D432-6328-C8978F04EADF}"/>
              </a:ext>
            </a:extLst>
          </p:cNvPr>
          <p:cNvSpPr/>
          <p:nvPr/>
        </p:nvSpPr>
        <p:spPr>
          <a:xfrm>
            <a:off x="3777730" y="4755278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0547A72-2D58-4500-C5EE-C0CFA9FDFB3B}"/>
              </a:ext>
            </a:extLst>
          </p:cNvPr>
          <p:cNvSpPr/>
          <p:nvPr/>
        </p:nvSpPr>
        <p:spPr>
          <a:xfrm>
            <a:off x="5129452" y="4765217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94341083-5E77-450D-B80B-CFF2C5277053}"/>
              </a:ext>
            </a:extLst>
          </p:cNvPr>
          <p:cNvSpPr/>
          <p:nvPr/>
        </p:nvSpPr>
        <p:spPr>
          <a:xfrm>
            <a:off x="6461295" y="4745339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1419B0CE-C818-7D4C-A712-48A90818E923}"/>
              </a:ext>
            </a:extLst>
          </p:cNvPr>
          <p:cNvSpPr/>
          <p:nvPr/>
        </p:nvSpPr>
        <p:spPr>
          <a:xfrm>
            <a:off x="7783199" y="4735400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4A5CC875-56B0-A7D5-9A6D-99A2ED07C9D6}"/>
              </a:ext>
            </a:extLst>
          </p:cNvPr>
          <p:cNvSpPr/>
          <p:nvPr/>
        </p:nvSpPr>
        <p:spPr>
          <a:xfrm>
            <a:off x="9085225" y="4715522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519EA4-115D-6B30-B97A-E93D24CD53E1}"/>
              </a:ext>
            </a:extLst>
          </p:cNvPr>
          <p:cNvCxnSpPr/>
          <p:nvPr/>
        </p:nvCxnSpPr>
        <p:spPr>
          <a:xfrm>
            <a:off x="7007948" y="5570286"/>
            <a:ext cx="0" cy="5565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CF134C50-24C4-7948-C0FD-1C650CD1E568}"/>
              </a:ext>
            </a:extLst>
          </p:cNvPr>
          <p:cNvSpPr/>
          <p:nvPr/>
        </p:nvSpPr>
        <p:spPr>
          <a:xfrm>
            <a:off x="5848159" y="6073053"/>
            <a:ext cx="2319577" cy="53671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10 000</a:t>
            </a:r>
          </a:p>
        </p:txBody>
      </p:sp>
      <p:pic>
        <p:nvPicPr>
          <p:cNvPr id="11" name="Picture 10" descr="A picture containing shoji&#10;&#10;Description automatically generated">
            <a:extLst>
              <a:ext uri="{FF2B5EF4-FFF2-40B4-BE49-F238E27FC236}">
                <a16:creationId xmlns:a16="http://schemas.microsoft.com/office/drawing/2014/main" id="{7574FB59-47B0-FEFA-80A5-A942EF998C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205" y="503381"/>
            <a:ext cx="1456026" cy="1362089"/>
          </a:xfrm>
          <a:prstGeom prst="rect">
            <a:avLst/>
          </a:prstGeom>
        </p:spPr>
      </p:pic>
      <p:pic>
        <p:nvPicPr>
          <p:cNvPr id="14" name="Picture 13" descr="A picture containing shoji&#10;&#10;Description automatically generated">
            <a:extLst>
              <a:ext uri="{FF2B5EF4-FFF2-40B4-BE49-F238E27FC236}">
                <a16:creationId xmlns:a16="http://schemas.microsoft.com/office/drawing/2014/main" id="{7E0C6C5F-3752-7143-3562-E272510961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39" y="506706"/>
            <a:ext cx="1456026" cy="1362089"/>
          </a:xfrm>
          <a:prstGeom prst="rect">
            <a:avLst/>
          </a:prstGeom>
        </p:spPr>
      </p:pic>
      <p:pic>
        <p:nvPicPr>
          <p:cNvPr id="15" name="Picture 14" descr="A picture containing shoji&#10;&#10;Description automatically generated">
            <a:extLst>
              <a:ext uri="{FF2B5EF4-FFF2-40B4-BE49-F238E27FC236}">
                <a16:creationId xmlns:a16="http://schemas.microsoft.com/office/drawing/2014/main" id="{19C4955C-496D-DA2C-E6AC-2EAD5C12CA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743" y="479918"/>
            <a:ext cx="1456026" cy="1362089"/>
          </a:xfrm>
          <a:prstGeom prst="rect">
            <a:avLst/>
          </a:prstGeom>
        </p:spPr>
      </p:pic>
      <p:pic>
        <p:nvPicPr>
          <p:cNvPr id="22" name="Picture 21" descr="A picture containing shoji&#10;&#10;Description automatically generated">
            <a:extLst>
              <a:ext uri="{FF2B5EF4-FFF2-40B4-BE49-F238E27FC236}">
                <a16:creationId xmlns:a16="http://schemas.microsoft.com/office/drawing/2014/main" id="{DD80E6EE-0C6C-BE1E-7450-FABE68B51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636" y="503380"/>
            <a:ext cx="1456026" cy="1362089"/>
          </a:xfrm>
          <a:prstGeom prst="rect">
            <a:avLst/>
          </a:prstGeom>
        </p:spPr>
      </p:pic>
      <p:pic>
        <p:nvPicPr>
          <p:cNvPr id="24" name="Picture 23" descr="A picture containing shoji&#10;&#10;Description automatically generated">
            <a:extLst>
              <a:ext uri="{FF2B5EF4-FFF2-40B4-BE49-F238E27FC236}">
                <a16:creationId xmlns:a16="http://schemas.microsoft.com/office/drawing/2014/main" id="{C230D64E-043C-E53F-1134-D8B148983C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46" y="489410"/>
            <a:ext cx="1456026" cy="1362089"/>
          </a:xfrm>
          <a:prstGeom prst="rect">
            <a:avLst/>
          </a:prstGeom>
        </p:spPr>
      </p:pic>
      <p:pic>
        <p:nvPicPr>
          <p:cNvPr id="25" name="Picture 24" descr="A picture containing shoji&#10;&#10;Description automatically generated">
            <a:extLst>
              <a:ext uri="{FF2B5EF4-FFF2-40B4-BE49-F238E27FC236}">
                <a16:creationId xmlns:a16="http://schemas.microsoft.com/office/drawing/2014/main" id="{6EA1ABE4-4959-30BC-1738-9CECC61E5A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932" y="2035294"/>
            <a:ext cx="1456026" cy="1362089"/>
          </a:xfrm>
          <a:prstGeom prst="rect">
            <a:avLst/>
          </a:prstGeom>
        </p:spPr>
      </p:pic>
      <p:pic>
        <p:nvPicPr>
          <p:cNvPr id="26" name="Picture 25" descr="A picture containing shoji&#10;&#10;Description automatically generated">
            <a:extLst>
              <a:ext uri="{FF2B5EF4-FFF2-40B4-BE49-F238E27FC236}">
                <a16:creationId xmlns:a16="http://schemas.microsoft.com/office/drawing/2014/main" id="{0D9896D5-D40B-3DAB-C64A-E73A6A0915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65" y="2030819"/>
            <a:ext cx="1456026" cy="1362089"/>
          </a:xfrm>
          <a:prstGeom prst="rect">
            <a:avLst/>
          </a:prstGeom>
        </p:spPr>
      </p:pic>
      <p:pic>
        <p:nvPicPr>
          <p:cNvPr id="28" name="Picture 27" descr="A picture containing shoji&#10;&#10;Description automatically generated">
            <a:extLst>
              <a:ext uri="{FF2B5EF4-FFF2-40B4-BE49-F238E27FC236}">
                <a16:creationId xmlns:a16="http://schemas.microsoft.com/office/drawing/2014/main" id="{F7BFB073-2B6F-28BE-95A1-C87042FEC8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14" y="2020911"/>
            <a:ext cx="1456026" cy="1362089"/>
          </a:xfrm>
          <a:prstGeom prst="rect">
            <a:avLst/>
          </a:prstGeom>
        </p:spPr>
      </p:pic>
      <p:pic>
        <p:nvPicPr>
          <p:cNvPr id="29" name="Picture 28" descr="A picture containing shoji&#10;&#10;Description automatically generated">
            <a:extLst>
              <a:ext uri="{FF2B5EF4-FFF2-40B4-BE49-F238E27FC236}">
                <a16:creationId xmlns:a16="http://schemas.microsoft.com/office/drawing/2014/main" id="{4ADD28E6-9234-B0E1-8F42-AF1FB8195C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769" y="1942328"/>
            <a:ext cx="1456026" cy="1362089"/>
          </a:xfrm>
          <a:prstGeom prst="rect">
            <a:avLst/>
          </a:prstGeom>
        </p:spPr>
      </p:pic>
      <p:pic>
        <p:nvPicPr>
          <p:cNvPr id="31" name="Picture 30" descr="A picture containing shoji&#10;&#10;Description automatically generated">
            <a:extLst>
              <a:ext uri="{FF2B5EF4-FFF2-40B4-BE49-F238E27FC236}">
                <a16:creationId xmlns:a16="http://schemas.microsoft.com/office/drawing/2014/main" id="{87341118-490D-40A4-5AAB-972B81B998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662" y="1946367"/>
            <a:ext cx="1456026" cy="1362089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AEBDB03-BEC2-408C-8C30-5995EF6ECE10}"/>
              </a:ext>
            </a:extLst>
          </p:cNvPr>
          <p:cNvSpPr/>
          <p:nvPr/>
        </p:nvSpPr>
        <p:spPr>
          <a:xfrm>
            <a:off x="8309975" y="6081600"/>
            <a:ext cx="3196223" cy="53671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Đọc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là</a:t>
            </a:r>
            <a:r>
              <a:rPr lang="en-US" sz="2800" b="1" dirty="0">
                <a:solidFill>
                  <a:srgbClr val="FFFF00"/>
                </a:solidFill>
              </a:rPr>
              <a:t>: </a:t>
            </a:r>
            <a:r>
              <a:rPr lang="en-US" sz="2800" b="1" dirty="0" err="1">
                <a:solidFill>
                  <a:srgbClr val="FFFF00"/>
                </a:solidFill>
              </a:rPr>
              <a:t>Mười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nghìn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3" name="Tớ có 10 khối lập ph">
            <a:hlinkClick r:id="" action="ppaction://media"/>
            <a:extLst>
              <a:ext uri="{FF2B5EF4-FFF2-40B4-BE49-F238E27FC236}">
                <a16:creationId xmlns:a16="http://schemas.microsoft.com/office/drawing/2014/main" id="{A829A938-8BC6-4666-A0E1-378D626434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60201" y="116733"/>
            <a:ext cx="406400" cy="406400"/>
          </a:xfrm>
          <a:prstGeom prst="rect">
            <a:avLst/>
          </a:prstGeom>
        </p:spPr>
      </p:pic>
      <p:pic>
        <p:nvPicPr>
          <p:cNvPr id="16" name="Các bạn trả lời đúng">
            <a:hlinkClick r:id="" action="ppaction://media"/>
            <a:extLst>
              <a:ext uri="{FF2B5EF4-FFF2-40B4-BE49-F238E27FC236}">
                <a16:creationId xmlns:a16="http://schemas.microsoft.com/office/drawing/2014/main" id="{FD9002E7-2C3D-4303-B249-9FDA18E9332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5010" y="11673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71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301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48" grpId="0" animBg="1"/>
      <p:bldP spid="50" grpId="0" animBg="1"/>
      <p:bldP spid="51" grpId="0" animBg="1"/>
      <p:bldP spid="52" grpId="0" animBg="1"/>
      <p:bldP spid="55" grpId="0" animBg="1"/>
      <p:bldP spid="57" grpId="0" animBg="1"/>
      <p:bldP spid="78" grpId="0" animBg="1"/>
      <p:bldP spid="81" grpId="0" animBg="1"/>
      <p:bldP spid="82" grpId="0" animBg="1"/>
      <p:bldP spid="83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23720-BE09-B132-5ACF-EC2789021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BE9F5B9-7520-8144-CA24-329297E1F4B2}"/>
              </a:ext>
            </a:extLst>
          </p:cNvPr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7C98D57-9DBB-8148-884B-A411D206E8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>
              <a:fillRect/>
            </a:stretch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487BF35-061E-C52C-C3AF-73E1C3C6006E}"/>
                </a:ext>
              </a:extLst>
            </p:cNvPr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/>
              <a:endParaRPr lang="en-US" sz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005BBF-3735-0A3F-C4D5-9667912B30F3}"/>
              </a:ext>
            </a:extLst>
          </p:cNvPr>
          <p:cNvSpPr/>
          <p:nvPr/>
        </p:nvSpPr>
        <p:spPr>
          <a:xfrm>
            <a:off x="626069" y="308569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B37207-0BA9-5C72-B52A-66017A2A58AF}"/>
              </a:ext>
            </a:extLst>
          </p:cNvPr>
          <p:cNvSpPr txBox="1"/>
          <p:nvPr/>
        </p:nvSpPr>
        <p:spPr>
          <a:xfrm>
            <a:off x="1129582" y="1973278"/>
            <a:ext cx="665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37C78A4-3265-44D5-4C21-E6CCD07C7EF3}"/>
              </a:ext>
            </a:extLst>
          </p:cNvPr>
          <p:cNvGrpSpPr/>
          <p:nvPr/>
        </p:nvGrpSpPr>
        <p:grpSpPr>
          <a:xfrm>
            <a:off x="2729782" y="2460295"/>
            <a:ext cx="8610766" cy="232105"/>
            <a:chOff x="2604052" y="4512365"/>
            <a:chExt cx="7056783" cy="38762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31B1026-9386-FA7F-5BEC-9CE5191A286A}"/>
                </a:ext>
              </a:extLst>
            </p:cNvPr>
            <p:cNvCxnSpPr/>
            <p:nvPr/>
          </p:nvCxnSpPr>
          <p:spPr>
            <a:xfrm>
              <a:off x="2604052" y="4711148"/>
              <a:ext cx="705678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074361F-D576-4175-EC29-6F32D3734639}"/>
                </a:ext>
              </a:extLst>
            </p:cNvPr>
            <p:cNvCxnSpPr/>
            <p:nvPr/>
          </p:nvCxnSpPr>
          <p:spPr>
            <a:xfrm>
              <a:off x="3240156" y="4532243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ADCC3A1-56CA-93C7-430C-1F1B259486D0}"/>
                </a:ext>
              </a:extLst>
            </p:cNvPr>
            <p:cNvCxnSpPr/>
            <p:nvPr/>
          </p:nvCxnSpPr>
          <p:spPr>
            <a:xfrm>
              <a:off x="4154556" y="4522304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BA6126B-DA87-8EF7-6799-54188319E7D4}"/>
                </a:ext>
              </a:extLst>
            </p:cNvPr>
            <p:cNvCxnSpPr/>
            <p:nvPr/>
          </p:nvCxnSpPr>
          <p:spPr>
            <a:xfrm>
              <a:off x="5088834" y="4522304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810883E-D9DF-2CC8-3703-5CC94393FE00}"/>
                </a:ext>
              </a:extLst>
            </p:cNvPr>
            <p:cNvCxnSpPr/>
            <p:nvPr/>
          </p:nvCxnSpPr>
          <p:spPr>
            <a:xfrm>
              <a:off x="5973416" y="4512365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3FC6821-D3C1-A4FA-9768-278C53BD7F7E}"/>
                </a:ext>
              </a:extLst>
            </p:cNvPr>
            <p:cNvCxnSpPr/>
            <p:nvPr/>
          </p:nvCxnSpPr>
          <p:spPr>
            <a:xfrm>
              <a:off x="6897757" y="4542183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693935A-B5D3-9ED9-E02C-208D0EB6464B}"/>
                </a:ext>
              </a:extLst>
            </p:cNvPr>
            <p:cNvCxnSpPr/>
            <p:nvPr/>
          </p:nvCxnSpPr>
          <p:spPr>
            <a:xfrm>
              <a:off x="7772399" y="4522304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FBC7B0F-54C6-B1C1-70ED-22975406E68D}"/>
                </a:ext>
              </a:extLst>
            </p:cNvPr>
            <p:cNvCxnSpPr/>
            <p:nvPr/>
          </p:nvCxnSpPr>
          <p:spPr>
            <a:xfrm>
              <a:off x="8647043" y="4522305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0296104-4337-681E-6EA5-2E0540446EB0}"/>
              </a:ext>
            </a:extLst>
          </p:cNvPr>
          <p:cNvSpPr txBox="1"/>
          <p:nvPr/>
        </p:nvSpPr>
        <p:spPr>
          <a:xfrm>
            <a:off x="2969003" y="2881413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1903E1E-615C-78E1-4B42-E3A73149CD54}"/>
              </a:ext>
            </a:extLst>
          </p:cNvPr>
          <p:cNvSpPr txBox="1"/>
          <p:nvPr/>
        </p:nvSpPr>
        <p:spPr>
          <a:xfrm>
            <a:off x="4065443" y="2889199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5377A31-82D5-D45E-2AFE-6F9A860C358F}"/>
              </a:ext>
            </a:extLst>
          </p:cNvPr>
          <p:cNvSpPr txBox="1"/>
          <p:nvPr/>
        </p:nvSpPr>
        <p:spPr>
          <a:xfrm>
            <a:off x="5153268" y="2891764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9 996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1EB35AE-64C3-1628-F128-924FBDDE0341}"/>
              </a:ext>
            </a:extLst>
          </p:cNvPr>
          <p:cNvSpPr txBox="1"/>
          <p:nvPr/>
        </p:nvSpPr>
        <p:spPr>
          <a:xfrm>
            <a:off x="6297224" y="2898724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9 997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6FB6E2A-5600-EC4F-2B81-7706F87A0B27}"/>
              </a:ext>
            </a:extLst>
          </p:cNvPr>
          <p:cNvSpPr txBox="1"/>
          <p:nvPr/>
        </p:nvSpPr>
        <p:spPr>
          <a:xfrm>
            <a:off x="7457029" y="2896323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BEA7BE4-A18A-813D-23F2-1A86A155A4C2}"/>
              </a:ext>
            </a:extLst>
          </p:cNvPr>
          <p:cNvSpPr txBox="1"/>
          <p:nvPr/>
        </p:nvSpPr>
        <p:spPr>
          <a:xfrm>
            <a:off x="8569903" y="2884419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9 999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86E46E1-24BD-1648-019E-B7699881FAEC}"/>
              </a:ext>
            </a:extLst>
          </p:cNvPr>
          <p:cNvSpPr txBox="1"/>
          <p:nvPr/>
        </p:nvSpPr>
        <p:spPr>
          <a:xfrm>
            <a:off x="9634003" y="2863189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10 000</a:t>
            </a:r>
          </a:p>
        </p:txBody>
      </p:sp>
    </p:spTree>
    <p:extLst>
      <p:ext uri="{BB962C8B-B14F-4D97-AF65-F5344CB8AC3E}">
        <p14:creationId xmlns:p14="http://schemas.microsoft.com/office/powerpoint/2010/main" val="2663392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2" grpId="0"/>
      <p:bldP spid="91" grpId="0"/>
      <p:bldP spid="92" grpId="0"/>
      <p:bldP spid="93" grpId="0"/>
      <p:bldP spid="94" grpId="0"/>
      <p:bldP spid="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>
            <a:fillRect/>
          </a:stretch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1"/>
          <a:stretch>
            <a:fillRect/>
          </a:stretch>
        </p:blipFill>
        <p:spPr>
          <a:xfrm>
            <a:off x="-6066" y="-22462"/>
            <a:ext cx="12198066" cy="3045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90800" y="381000"/>
            <a:ext cx="7054867" cy="3326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918" y="1890848"/>
            <a:ext cx="6029467" cy="242032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l="9932" t="23351" r="28291" b="25752"/>
            <a:stretch>
              <a:fillRect/>
            </a:stretch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>
                <a:defRPr/>
              </a:pPr>
              <a:endPara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Rounded Corners 7"/>
          <p:cNvSpPr/>
          <p:nvPr/>
        </p:nvSpPr>
        <p:spPr>
          <a:xfrm>
            <a:off x="299134" y="187229"/>
            <a:ext cx="11342310" cy="64835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>
              <a:defRPr/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621106">
            <a:off x="11394248" y="-559446"/>
            <a:ext cx="1595505" cy="15171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828" y="5799764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621106">
            <a:off x="10927060" y="5658926"/>
            <a:ext cx="1210793" cy="115135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843016" y="853710"/>
            <a:ext cx="10505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00">
              <a:defRPr/>
            </a:pPr>
            <a:r>
              <a:rPr lang="vi-VN" sz="40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1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.</a:t>
            </a:r>
            <a:r>
              <a:rPr lang="vi-VN" sz="40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Viết số rồi đọc số, biết số đó gồm: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533" y="1495049"/>
            <a:ext cx="8458200" cy="389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vi-VN" sz="3200" b="1" i="0" dirty="0">
                <a:solidFill>
                  <a:srgbClr val="FF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a) 2 nghìn, 9 trăm, 4 chục và 5 đơn vị.</a:t>
            </a:r>
          </a:p>
          <a:p>
            <a:pPr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b) 5 nghìn, 0 trăm, 7 chục và 2 đơn vị.</a:t>
            </a:r>
          </a:p>
          <a:p>
            <a:pPr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c) 6 nghìn, 3 trăm, 0 chục và 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1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đơn vị.</a:t>
            </a:r>
          </a:p>
          <a:p>
            <a:pPr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d) 8 nghìn, 0 trăm, 6 chục và 0 đơn vị.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57300" y="1485004"/>
            <a:ext cx="4466158" cy="4451774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11CF452-3040-2F38-DF3B-711AE53092A6}"/>
              </a:ext>
            </a:extLst>
          </p:cNvPr>
          <p:cNvSpPr/>
          <p:nvPr/>
        </p:nvSpPr>
        <p:spPr>
          <a:xfrm rot="382928">
            <a:off x="9871217" y="2673426"/>
            <a:ext cx="1396564" cy="87630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EF3892-2021-53A4-2195-4BECCCD7CB14}"/>
              </a:ext>
            </a:extLst>
          </p:cNvPr>
          <p:cNvSpPr/>
          <p:nvPr/>
        </p:nvSpPr>
        <p:spPr>
          <a:xfrm rot="375744">
            <a:off x="9902596" y="2624778"/>
            <a:ext cx="551181" cy="8445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+mj-lt"/>
              </a:rPr>
              <a:t>2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803F742-C155-D550-53EE-1956FE692BC0}"/>
              </a:ext>
            </a:extLst>
          </p:cNvPr>
          <p:cNvSpPr/>
          <p:nvPr/>
        </p:nvSpPr>
        <p:spPr>
          <a:xfrm rot="432555">
            <a:off x="9898668" y="2719731"/>
            <a:ext cx="1442363" cy="8640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83EBBD-B401-EC48-5F49-201980C4B384}"/>
              </a:ext>
            </a:extLst>
          </p:cNvPr>
          <p:cNvSpPr/>
          <p:nvPr/>
        </p:nvSpPr>
        <p:spPr>
          <a:xfrm rot="255917">
            <a:off x="10149715" y="2650841"/>
            <a:ext cx="520804" cy="8445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+mj-lt"/>
              </a:rPr>
              <a:t>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C864B50-CFFB-EDB3-E0A2-16F56F1B74F8}"/>
              </a:ext>
            </a:extLst>
          </p:cNvPr>
          <p:cNvSpPr/>
          <p:nvPr/>
        </p:nvSpPr>
        <p:spPr>
          <a:xfrm rot="255917">
            <a:off x="10813152" y="2729487"/>
            <a:ext cx="411683" cy="8445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+mj-lt"/>
              </a:rPr>
              <a:t>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8714B72-C0C8-B962-4765-C6F3B0B4C859}"/>
              </a:ext>
            </a:extLst>
          </p:cNvPr>
          <p:cNvSpPr/>
          <p:nvPr/>
        </p:nvSpPr>
        <p:spPr>
          <a:xfrm rot="255917">
            <a:off x="10623953" y="2759136"/>
            <a:ext cx="169726" cy="7090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+mj-lt"/>
              </a:rPr>
              <a:t>4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AA05250-422D-97D7-B29E-2DED6C71C0D1}"/>
              </a:ext>
            </a:extLst>
          </p:cNvPr>
          <p:cNvSpPr/>
          <p:nvPr/>
        </p:nvSpPr>
        <p:spPr>
          <a:xfrm rot="255917">
            <a:off x="9846040" y="2613095"/>
            <a:ext cx="457967" cy="8445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3B8C7C6-E32A-E8B5-C515-637CBAE6D880}"/>
              </a:ext>
            </a:extLst>
          </p:cNvPr>
          <p:cNvSpPr/>
          <p:nvPr/>
        </p:nvSpPr>
        <p:spPr>
          <a:xfrm>
            <a:off x="7433917" y="1725489"/>
            <a:ext cx="2424259" cy="7685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F1D85A1-312B-19A1-908E-74D0D31B6D63}"/>
              </a:ext>
            </a:extLst>
          </p:cNvPr>
          <p:cNvSpPr/>
          <p:nvPr/>
        </p:nvSpPr>
        <p:spPr>
          <a:xfrm>
            <a:off x="7504566" y="1717067"/>
            <a:ext cx="2424259" cy="7685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Hai </a:t>
            </a:r>
            <a:r>
              <a:rPr lang="en-US" sz="2000" b="1" dirty="0" err="1">
                <a:solidFill>
                  <a:srgbClr val="FF0000"/>
                </a:solidFill>
              </a:rPr>
              <a:t>nghìn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chín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trăm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bốn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mươi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lăm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5" name="Số gồm 2 nghìn 9 tră (1)">
            <a:hlinkClick r:id="" action="ppaction://media"/>
            <a:extLst>
              <a:ext uri="{FF2B5EF4-FFF2-40B4-BE49-F238E27FC236}">
                <a16:creationId xmlns:a16="http://schemas.microsoft.com/office/drawing/2014/main" id="{FFEB7151-ADF0-4F25-9B8D-4DB6D84929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39816" y="44731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4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5" grpId="0" animBg="1"/>
      <p:bldP spid="12" grpId="0" animBg="1"/>
      <p:bldP spid="13" grpId="0" animBg="1"/>
      <p:bldP spid="23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l="9932" t="23351" r="28291" b="25752"/>
            <a:stretch>
              <a:fillRect/>
            </a:stretch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>
                <a:defRPr/>
              </a:pPr>
              <a:endParaRPr lang="en-US" sz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82" name="Rectangle: Rounded Corners 81"/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15665" y="1218029"/>
            <a:ext cx="599924" cy="599924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3735" b="1" kern="0" dirty="0">
                <a:solidFill>
                  <a:srgbClr val="F0F1DF"/>
                </a:solidFill>
                <a:latin typeface="Arial" panose="020B0604020202020204"/>
                <a:sym typeface="Arial" panose="020B0604020202020204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33660" y="1327807"/>
            <a:ext cx="9644271" cy="36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a) Số liền trước của số 10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000 là số nào?</a:t>
            </a:r>
          </a:p>
          <a:p>
            <a:pPr defTabSz="121920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b) Số liền sau của số 8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999 là số nào?</a:t>
            </a:r>
          </a:p>
          <a:p>
            <a:pPr defTabSz="121920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c) Số 9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000 là số liền sau của số nào?</a:t>
            </a:r>
          </a:p>
          <a:p>
            <a:pPr defTabSz="121920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d) Số 4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078 là số liền trước của số nào?</a:t>
            </a:r>
            <a:endParaRPr lang="en-US" sz="4000" b="1" kern="0" dirty="0">
              <a:solidFill>
                <a:srgbClr val="000000"/>
              </a:solidFill>
              <a:latin typeface="Calibri" panose="020F0502020204030204" charset="0"/>
              <a:cs typeface="Calibri" panose="020F0502020204030204" charset="0"/>
              <a:sym typeface="Arial" panose="020B060402020202020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21A8A7-A54D-47EC-97BF-DC12BC15108D}:3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359BF5-2158-43CF-93D2-A6D7199C8D93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04937D-A3E8-40B8-B2C4-DD33241BA1EA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496</Words>
  <Application>Microsoft Office PowerPoint</Application>
  <PresentationFormat>Widescreen</PresentationFormat>
  <Paragraphs>130</Paragraphs>
  <Slides>17</Slides>
  <Notes>5</Notes>
  <HiddenSlides>0</HiddenSlides>
  <MMClips>3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等线</vt:lpstr>
      <vt:lpstr>.VnHelvetInsH</vt:lpstr>
      <vt:lpstr>.VnTime</vt:lpstr>
      <vt:lpstr>.VnTimeH</vt:lpstr>
      <vt:lpstr>Arial</vt:lpstr>
      <vt:lpstr>Calibri</vt:lpstr>
      <vt:lpstr>Calibri Light</vt:lpstr>
      <vt:lpstr>Impact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FPT</dc:creator>
  <cp:lastModifiedBy>Nhật Lệ lô</cp:lastModifiedBy>
  <cp:revision>42</cp:revision>
  <dcterms:created xsi:type="dcterms:W3CDTF">2023-11-07T03:00:09Z</dcterms:created>
  <dcterms:modified xsi:type="dcterms:W3CDTF">2025-01-18T02:06:34Z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8EEBE939BEA948C291308FCD3726D1CB_11</vt:lpwstr>
  </property>
  <property fmtid="{D5CDD505-2E9C-101B-9397-08002B2CF9AE}" pid="3" name="KSOProductBuildVer">
    <vt:lpwstr>1033-12.2.0.13266</vt:lpwstr>
  </property>
</Properties>
</file>