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30"/>
  </p:notesMasterIdLst>
  <p:sldIdLst>
    <p:sldId id="3907" r:id="rId5"/>
    <p:sldId id="3906" r:id="rId6"/>
    <p:sldId id="283" r:id="rId7"/>
    <p:sldId id="284" r:id="rId8"/>
    <p:sldId id="285" r:id="rId9"/>
    <p:sldId id="286" r:id="rId10"/>
    <p:sldId id="287" r:id="rId11"/>
    <p:sldId id="3908" r:id="rId12"/>
    <p:sldId id="3911" r:id="rId13"/>
    <p:sldId id="3929" r:id="rId14"/>
    <p:sldId id="318" r:id="rId15"/>
    <p:sldId id="3920" r:id="rId16"/>
    <p:sldId id="3933" r:id="rId17"/>
    <p:sldId id="3921" r:id="rId18"/>
    <p:sldId id="3928" r:id="rId19"/>
    <p:sldId id="3945" r:id="rId20"/>
    <p:sldId id="3947" r:id="rId21"/>
    <p:sldId id="3939" r:id="rId22"/>
    <p:sldId id="3946" r:id="rId23"/>
    <p:sldId id="3924" r:id="rId24"/>
    <p:sldId id="3932" r:id="rId25"/>
    <p:sldId id="294" r:id="rId26"/>
    <p:sldId id="3948" r:id="rId27"/>
    <p:sldId id="3940" r:id="rId28"/>
    <p:sldId id="3942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16" y="3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10A05-19B5-48CF-B43F-E6E14F643C50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5E17-571C-4508-86C5-462AAC6E1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92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04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70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35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51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98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506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53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28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24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57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98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20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46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21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35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82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9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61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81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5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C5E17-571C-4508-86C5-462AAC6E19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1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9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3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5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0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6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9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5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40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6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5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16/11/2025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0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0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8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9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3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7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35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89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4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12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25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1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55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19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42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78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2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3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7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1175EB-7655-48B5-AFEF-34A5FC8DA8B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61A42-EC4B-4C43-BCE9-944E30DA89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2025/11/16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EBF315-2645-438A-8DF2-B5EFAEE4185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8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35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microsoft.com/office/2007/relationships/hdphoto" Target="../media/hdphoto5.wdp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video" Target="../media/media5.mp4"/><Relationship Id="rId7" Type="http://schemas.openxmlformats.org/officeDocument/2006/relationships/image" Target="../media/image49.jpeg"/><Relationship Id="rId2" Type="http://schemas.microsoft.com/office/2007/relationships/media" Target="../media/media5.mp4"/><Relationship Id="rId1" Type="http://schemas.openxmlformats.org/officeDocument/2006/relationships/tags" Target="../tags/tag18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e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microsoft.com/office/2007/relationships/hdphoto" Target="../media/hdphoto5.wdp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.mp3"/><Relationship Id="rId7" Type="http://schemas.openxmlformats.org/officeDocument/2006/relationships/image" Target="../media/image17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7.xml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slide" Target="slide6.xml"/><Relationship Id="rId3" Type="http://schemas.openxmlformats.org/officeDocument/2006/relationships/audio" Target="../media/media2.wav"/><Relationship Id="rId21" Type="http://schemas.openxmlformats.org/officeDocument/2006/relationships/image" Target="../media/image25.jpeg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1.png"/><Relationship Id="rId17" Type="http://schemas.openxmlformats.org/officeDocument/2006/relationships/image" Target="../media/image15.png"/><Relationship Id="rId2" Type="http://schemas.microsoft.com/office/2007/relationships/media" Target="../media/media2.wav"/><Relationship Id="rId16" Type="http://schemas.openxmlformats.org/officeDocument/2006/relationships/image" Target="../media/image23.png"/><Relationship Id="rId20" Type="http://schemas.openxmlformats.org/officeDocument/2006/relationships/image" Target="../media/image24.jpe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0.png"/><Relationship Id="rId5" Type="http://schemas.openxmlformats.org/officeDocument/2006/relationships/audio" Target="../media/media3.mp3"/><Relationship Id="rId15" Type="http://schemas.microsoft.com/office/2007/relationships/hdphoto" Target="../media/hdphoto1.wdp"/><Relationship Id="rId10" Type="http://schemas.openxmlformats.org/officeDocument/2006/relationships/image" Target="../media/image19.jpeg"/><Relationship Id="rId19" Type="http://schemas.openxmlformats.org/officeDocument/2006/relationships/image" Target="../media/image18.png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18" Type="http://schemas.openxmlformats.org/officeDocument/2006/relationships/slide" Target="slide7.xml"/><Relationship Id="rId3" Type="http://schemas.openxmlformats.org/officeDocument/2006/relationships/audio" Target="../media/media2.wav"/><Relationship Id="rId21" Type="http://schemas.openxmlformats.org/officeDocument/2006/relationships/image" Target="../media/image25.jpeg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1.png"/><Relationship Id="rId17" Type="http://schemas.openxmlformats.org/officeDocument/2006/relationships/image" Target="../media/image15.png"/><Relationship Id="rId2" Type="http://schemas.microsoft.com/office/2007/relationships/media" Target="../media/media2.wav"/><Relationship Id="rId16" Type="http://schemas.openxmlformats.org/officeDocument/2006/relationships/image" Target="../media/image23.png"/><Relationship Id="rId20" Type="http://schemas.openxmlformats.org/officeDocument/2006/relationships/image" Target="../media/image24.jpe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0.png"/><Relationship Id="rId5" Type="http://schemas.openxmlformats.org/officeDocument/2006/relationships/audio" Target="../media/media3.mp3"/><Relationship Id="rId15" Type="http://schemas.microsoft.com/office/2007/relationships/hdphoto" Target="../media/hdphoto1.wdp"/><Relationship Id="rId10" Type="http://schemas.openxmlformats.org/officeDocument/2006/relationships/image" Target="../media/image19.jpeg"/><Relationship Id="rId19" Type="http://schemas.openxmlformats.org/officeDocument/2006/relationships/image" Target="../media/image18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4.mp3"/><Relationship Id="rId7" Type="http://schemas.microsoft.com/office/2007/relationships/hdphoto" Target="../media/hdphoto3.wdp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7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49" y="-786978"/>
            <a:ext cx="4989888" cy="2401653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7" y="7192"/>
            <a:ext cx="5664435" cy="6850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46BA8-672C-45D1-A157-B9F0F6BEA6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717" y="-326062"/>
            <a:ext cx="6706181" cy="267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2E587-5E0B-40C0-8020-6413181AE0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338" y="2253550"/>
            <a:ext cx="10845724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ED3E0E-7DE7-4130-AB51-B9ADB1548872}"/>
              </a:ext>
            </a:extLst>
          </p:cNvPr>
          <p:cNvSpPr txBox="1"/>
          <p:nvPr/>
        </p:nvSpPr>
        <p:spPr>
          <a:xfrm>
            <a:off x="3378699" y="1615254"/>
            <a:ext cx="5985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412240" y="81797"/>
            <a:ext cx="10322460" cy="1261884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vi-VN" sz="3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8147B-8E3A-4BD7-B2F7-18A1DED96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301" y="1343681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F960E-D5BF-4B1E-8BCD-4405D89FC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901" y="1343681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18D4-20CB-42D5-B489-B4E422D26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566" y="4105436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0EFD2-A50C-4969-ADAB-EAFCDCE0A9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637" y="4044726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4BDA715-B9BA-4D6D-B604-A0B401FE1C72}"/>
              </a:ext>
            </a:extLst>
          </p:cNvPr>
          <p:cNvGrpSpPr/>
          <p:nvPr/>
        </p:nvGrpSpPr>
        <p:grpSpPr>
          <a:xfrm>
            <a:off x="8156754" y="4682999"/>
            <a:ext cx="4278451" cy="2175001"/>
            <a:chOff x="892354" y="3758439"/>
            <a:chExt cx="4278451" cy="2175001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3239D096-180D-40C7-8E1A-72702E5D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A0630EB-6BBD-4FFB-9153-079D29F0B57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5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4DE33E-6B03-4C6B-ABD1-872176EB4514}"/>
              </a:ext>
            </a:extLst>
          </p:cNvPr>
          <p:cNvGrpSpPr/>
          <p:nvPr/>
        </p:nvGrpSpPr>
        <p:grpSpPr>
          <a:xfrm>
            <a:off x="105104" y="1439917"/>
            <a:ext cx="5076496" cy="4125311"/>
            <a:chOff x="1130301" y="1343681"/>
            <a:chExt cx="8143875" cy="56934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F936D-62A1-4001-BD27-4A9A76C1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0301" y="1343681"/>
              <a:ext cx="4038600" cy="3009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BDD452-58ED-4F21-8348-9559B370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8901" y="1343681"/>
              <a:ext cx="4105275" cy="3038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90DD2E-83D9-44E8-97B9-A229A249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8566" y="4105436"/>
              <a:ext cx="3960335" cy="2931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9199CA-9EC2-4E15-B4D6-DAF7B0BC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0637" y="4044726"/>
              <a:ext cx="4183539" cy="2992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30E17D-438F-4B34-AE22-153AECD80883}"/>
              </a:ext>
            </a:extLst>
          </p:cNvPr>
          <p:cNvSpPr txBox="1"/>
          <p:nvPr/>
        </p:nvSpPr>
        <p:spPr>
          <a:xfrm>
            <a:off x="5455387" y="1290284"/>
            <a:ext cx="6515896" cy="1569660"/>
          </a:xfrm>
          <a:custGeom>
            <a:avLst/>
            <a:gdLst>
              <a:gd name="connsiteX0" fmla="*/ 0 w 6515896"/>
              <a:gd name="connsiteY0" fmla="*/ 0 h 1569660"/>
              <a:gd name="connsiteX1" fmla="*/ 6515896 w 6515896"/>
              <a:gd name="connsiteY1" fmla="*/ 0 h 1569660"/>
              <a:gd name="connsiteX2" fmla="*/ 6515896 w 6515896"/>
              <a:gd name="connsiteY2" fmla="*/ 1569660 h 1569660"/>
              <a:gd name="connsiteX3" fmla="*/ 0 w 6515896"/>
              <a:gd name="connsiteY3" fmla="*/ 1569660 h 1569660"/>
              <a:gd name="connsiteX4" fmla="*/ 0 w 651589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1569660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613457" y="257633"/>
                  <a:pt x="6467505" y="890565"/>
                  <a:pt x="6515896" y="1569660"/>
                </a:cubicBezTo>
                <a:cubicBezTo>
                  <a:pt x="4119697" y="1404899"/>
                  <a:pt x="1326059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515896" h="1569660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490008" y="662121"/>
                  <a:pt x="6585308" y="1402874"/>
                  <a:pt x="6515896" y="1569660"/>
                </a:cubicBezTo>
                <a:cubicBezTo>
                  <a:pt x="5773674" y="1423800"/>
                  <a:pt x="157943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ương thực, thực 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phục vụ con 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BA135-2B88-48E1-9382-448D5D7D3402}"/>
              </a:ext>
            </a:extLst>
          </p:cNvPr>
          <p:cNvSpPr txBox="1"/>
          <p:nvPr/>
        </p:nvSpPr>
        <p:spPr>
          <a:xfrm>
            <a:off x="5455387" y="3503125"/>
            <a:ext cx="6515896" cy="2062103"/>
          </a:xfrm>
          <a:custGeom>
            <a:avLst/>
            <a:gdLst>
              <a:gd name="connsiteX0" fmla="*/ 0 w 6515896"/>
              <a:gd name="connsiteY0" fmla="*/ 0 h 2062103"/>
              <a:gd name="connsiteX1" fmla="*/ 6515896 w 6515896"/>
              <a:gd name="connsiteY1" fmla="*/ 0 h 2062103"/>
              <a:gd name="connsiteX2" fmla="*/ 6515896 w 6515896"/>
              <a:gd name="connsiteY2" fmla="*/ 2062103 h 2062103"/>
              <a:gd name="connsiteX3" fmla="*/ 0 w 6515896"/>
              <a:gd name="connsiteY3" fmla="*/ 2062103 h 2062103"/>
              <a:gd name="connsiteX4" fmla="*/ 0 w 6515896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2062103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354651" y="602541"/>
                  <a:pt x="6472136" y="1321515"/>
                  <a:pt x="6515896" y="2062103"/>
                </a:cubicBezTo>
                <a:cubicBezTo>
                  <a:pt x="4119697" y="1897342"/>
                  <a:pt x="132605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515896" h="2062103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519026" y="760657"/>
                  <a:pt x="6414720" y="1587749"/>
                  <a:pt x="6515896" y="2062103"/>
                </a:cubicBezTo>
                <a:cubicBezTo>
                  <a:pt x="5773674" y="1916243"/>
                  <a:pt x="1579434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thủ công, công nghiệp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-3251200"/>
            <a:ext cx="13016611" cy="9865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035" y="727554"/>
            <a:ext cx="3267739" cy="1182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2173784"/>
            <a:ext cx="1189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5400" b="1" dirty="0">
                <a:solidFill>
                  <a:srgbClr val="FF0000"/>
                </a:solidFill>
              </a:rPr>
              <a:t>2. Ích lợi của một số sản phẩm nông nghiệp ở địa phương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76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053525" y="191036"/>
            <a:ext cx="10868132" cy="132343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Thảo luận về ích lợi của hoạt động sản xuất nông nghiệp ở địa phương em.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7" y="126440"/>
            <a:ext cx="1575742" cy="157574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5605216" y="1997839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605216" y="4046853"/>
            <a:ext cx="6120137" cy="1200329"/>
          </a:xfrm>
          <a:custGeom>
            <a:avLst/>
            <a:gdLst>
              <a:gd name="connsiteX0" fmla="*/ 0 w 6120137"/>
              <a:gd name="connsiteY0" fmla="*/ 0 h 1200329"/>
              <a:gd name="connsiteX1" fmla="*/ 6120137 w 6120137"/>
              <a:gd name="connsiteY1" fmla="*/ 0 h 1200329"/>
              <a:gd name="connsiteX2" fmla="*/ 6120137 w 6120137"/>
              <a:gd name="connsiteY2" fmla="*/ 1200329 h 1200329"/>
              <a:gd name="connsiteX3" fmla="*/ 0 w 6120137"/>
              <a:gd name="connsiteY3" fmla="*/ 1200329 h 1200329"/>
              <a:gd name="connsiteX4" fmla="*/ 0 w 61201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200329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86871" y="180425"/>
                  <a:pt x="6173154" y="1037242"/>
                  <a:pt x="6120137" y="1200329"/>
                </a:cubicBezTo>
                <a:cubicBezTo>
                  <a:pt x="3916427" y="1035568"/>
                  <a:pt x="67607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20137" h="1200329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45095" y="255061"/>
                  <a:pt x="6190659" y="845340"/>
                  <a:pt x="6120137" y="1200329"/>
                </a:cubicBezTo>
                <a:cubicBezTo>
                  <a:pt x="3970262" y="1054469"/>
                  <a:pt x="184537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" y="2407251"/>
            <a:ext cx="4381126" cy="356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3430976" y="244475"/>
            <a:ext cx="7958384" cy="1077218"/>
          </a:xfrm>
          <a:custGeom>
            <a:avLst/>
            <a:gdLst>
              <a:gd name="connsiteX0" fmla="*/ 0 w 7958384"/>
              <a:gd name="connsiteY0" fmla="*/ 0 h 1077218"/>
              <a:gd name="connsiteX1" fmla="*/ 7958384 w 7958384"/>
              <a:gd name="connsiteY1" fmla="*/ 0 h 1077218"/>
              <a:gd name="connsiteX2" fmla="*/ 7958384 w 7958384"/>
              <a:gd name="connsiteY2" fmla="*/ 1077218 h 1077218"/>
              <a:gd name="connsiteX3" fmla="*/ 0 w 7958384"/>
              <a:gd name="connsiteY3" fmla="*/ 1077218 h 1077218"/>
              <a:gd name="connsiteX4" fmla="*/ 0 w 795838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384" h="1077218" fill="none" extrusionOk="0">
                <a:moveTo>
                  <a:pt x="0" y="0"/>
                </a:moveTo>
                <a:cubicBezTo>
                  <a:pt x="2415216" y="5222"/>
                  <a:pt x="5153913" y="24918"/>
                  <a:pt x="7958384" y="0"/>
                </a:cubicBezTo>
                <a:cubicBezTo>
                  <a:pt x="7996246" y="476103"/>
                  <a:pt x="7899781" y="631043"/>
                  <a:pt x="7958384" y="1077218"/>
                </a:cubicBezTo>
                <a:cubicBezTo>
                  <a:pt x="4894105" y="912457"/>
                  <a:pt x="291265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958384" h="1077218" stroke="0" extrusionOk="0">
                <a:moveTo>
                  <a:pt x="0" y="0"/>
                </a:moveTo>
                <a:cubicBezTo>
                  <a:pt x="1910461" y="11849"/>
                  <a:pt x="7140994" y="-161459"/>
                  <a:pt x="7958384" y="0"/>
                </a:cubicBezTo>
                <a:cubicBezTo>
                  <a:pt x="8010419" y="144312"/>
                  <a:pt x="8050527" y="673209"/>
                  <a:pt x="7958384" y="1077218"/>
                </a:cubicBezTo>
                <a:cubicBezTo>
                  <a:pt x="5008871" y="931358"/>
                  <a:pt x="243094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021130" y="2433502"/>
            <a:ext cx="7071360" cy="3416320"/>
          </a:xfrm>
          <a:custGeom>
            <a:avLst/>
            <a:gdLst>
              <a:gd name="connsiteX0" fmla="*/ 0 w 7071360"/>
              <a:gd name="connsiteY0" fmla="*/ 0 h 3416320"/>
              <a:gd name="connsiteX1" fmla="*/ 7071360 w 7071360"/>
              <a:gd name="connsiteY1" fmla="*/ 0 h 3416320"/>
              <a:gd name="connsiteX2" fmla="*/ 7071360 w 7071360"/>
              <a:gd name="connsiteY2" fmla="*/ 3416320 h 3416320"/>
              <a:gd name="connsiteX3" fmla="*/ 0 w 7071360"/>
              <a:gd name="connsiteY3" fmla="*/ 3416320 h 3416320"/>
              <a:gd name="connsiteX4" fmla="*/ 0 w 707136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3416320" fill="none" extrusionOk="0">
                <a:moveTo>
                  <a:pt x="0" y="0"/>
                </a:moveTo>
                <a:cubicBezTo>
                  <a:pt x="863087" y="5222"/>
                  <a:pt x="4187760" y="24918"/>
                  <a:pt x="7071360" y="0"/>
                </a:cubicBezTo>
                <a:cubicBezTo>
                  <a:pt x="6910115" y="1219428"/>
                  <a:pt x="7027600" y="2405311"/>
                  <a:pt x="7071360" y="3416320"/>
                </a:cubicBezTo>
                <a:cubicBezTo>
                  <a:pt x="5102348" y="3251559"/>
                  <a:pt x="2709235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071360" h="3416320" stroke="0" extrusionOk="0">
                <a:moveTo>
                  <a:pt x="0" y="0"/>
                </a:moveTo>
                <a:cubicBezTo>
                  <a:pt x="2985505" y="11849"/>
                  <a:pt x="4420656" y="-161459"/>
                  <a:pt x="7071360" y="0"/>
                </a:cubicBezTo>
                <a:cubicBezTo>
                  <a:pt x="7074490" y="1548882"/>
                  <a:pt x="6970184" y="2955689"/>
                  <a:pt x="7071360" y="3416320"/>
                </a:cubicBezTo>
                <a:cubicBezTo>
                  <a:pt x="5113334" y="3270460"/>
                  <a:pt x="2492942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đó có ích lợi cung cấp lương thực, thực phẩm, trang trí nhà cửa,...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 cấp cho các hoạt động sản xuất khác (chế biến); buôn bán và mang lại các lợi ích kinh tế,...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0AEC7CC-6A80-425F-9842-C4F253E04CA7}"/>
              </a:ext>
            </a:extLst>
          </p:cNvPr>
          <p:cNvSpPr/>
          <p:nvPr/>
        </p:nvSpPr>
        <p:spPr>
          <a:xfrm>
            <a:off x="4381163" y="142237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269BE-C5E5-4D7A-8F09-B0EB9CF4A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55" y="0"/>
            <a:ext cx="4095750" cy="1378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2C0E89-5537-4AF9-891E-248D31B666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1839310" y="-629920"/>
            <a:ext cx="10627322" cy="73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Xuất khẩu gạo Việt Nam">
            <a:hlinkClick r:id="" action="ppaction://media"/>
            <a:extLst>
              <a:ext uri="{FF2B5EF4-FFF2-40B4-BE49-F238E27FC236}">
                <a16:creationId xmlns:a16="http://schemas.microsoft.com/office/drawing/2014/main" id="{8CA5F469-7696-4A89-938C-6071492C16E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73517" y="2155451"/>
            <a:ext cx="7031421" cy="406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8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9732" y="654650"/>
            <a:ext cx="12745345" cy="6078281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4235116"/>
            <a:ext cx="12191999" cy="262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980" y="71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599191" y="1998863"/>
            <a:ext cx="112674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12763" algn="ctr" defTabSz="913765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Vai trò và tầm quan trọng của hoạt động sản xuất nông nghiệp: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ung cấp lương thực, thực phẩm, trang trí nhà cửa,...;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ung cấp cho các hoạt động sản xuất khác (chế biến);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uôn bán và mang lại các lợi ích kinh tế,...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Bên cạnh đó trồng rừng, trồng cây giúp bảo vệ môi trường, chống xói mòn đất, ngăn mưa lũ,...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72FE4-262E-4E80-840F-A983EC696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455" y="822233"/>
            <a:ext cx="3017782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8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996981" y="1802967"/>
            <a:ext cx="5328379" cy="19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Thực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hành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KHỞI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593869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458995" y="1705984"/>
            <a:ext cx="11428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Chia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3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716" y="160421"/>
            <a:ext cx="11630526" cy="638475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B59C3-92D2-401A-8068-CAAC6122A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8" y="2966720"/>
            <a:ext cx="3852634" cy="3128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ABBE1E-484A-4FB6-8016-3D5CFA2631AF}"/>
              </a:ext>
            </a:extLst>
          </p:cNvPr>
          <p:cNvSpPr/>
          <p:nvPr/>
        </p:nvSpPr>
        <p:spPr>
          <a:xfrm>
            <a:off x="866568" y="184024"/>
            <a:ext cx="1086813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4873ADD-B310-489C-9F77-B57DD8281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13942"/>
              </p:ext>
            </p:extLst>
          </p:nvPr>
        </p:nvGraphicFramePr>
        <p:xfrm>
          <a:off x="3728720" y="2929792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1887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812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" y="111760"/>
            <a:ext cx="11805920" cy="674623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00ED64-F342-43C2-8DEE-243879A86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69243"/>
              </p:ext>
            </p:extLst>
          </p:nvPr>
        </p:nvGraphicFramePr>
        <p:xfrm>
          <a:off x="680720" y="508000"/>
          <a:ext cx="11003282" cy="6151886"/>
        </p:xfrm>
        <a:graphic>
          <a:graphicData uri="http://schemas.openxmlformats.org/drawingml/2006/table">
            <a:tbl>
              <a:tblPr/>
              <a:tblGrid>
                <a:gridCol w="3667761">
                  <a:extLst>
                    <a:ext uri="{9D8B030D-6E8A-4147-A177-3AD203B41FA5}">
                      <a16:colId xmlns:a16="http://schemas.microsoft.com/office/drawing/2014/main" val="912512384"/>
                    </a:ext>
                  </a:extLst>
                </a:gridCol>
                <a:gridCol w="2378371">
                  <a:extLst>
                    <a:ext uri="{9D8B030D-6E8A-4147-A177-3AD203B41FA5}">
                      <a16:colId xmlns:a16="http://schemas.microsoft.com/office/drawing/2014/main" val="3378398459"/>
                    </a:ext>
                  </a:extLst>
                </a:gridCol>
                <a:gridCol w="4957150">
                  <a:extLst>
                    <a:ext uri="{9D8B030D-6E8A-4147-A177-3AD203B41FA5}">
                      <a16:colId xmlns:a16="http://schemas.microsoft.com/office/drawing/2014/main" val="2556623977"/>
                    </a:ext>
                  </a:extLst>
                </a:gridCol>
              </a:tblGrid>
              <a:tr h="2736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52185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23277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Chăn nuôi bò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phẩm, sức kéo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0641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Chăn nuôi lợn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230874"/>
                  </a:ext>
                </a:extLst>
              </a:tr>
              <a:tr h="61989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Trồng lúa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Gạo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 và xuất khẩu.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898476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Trồng 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573504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Trồng 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 và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02233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Chăn nuôi dê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7557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Chăn nuôi gà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45030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Chăn nuôi vịt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34163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207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074822" y="3425404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-1947214"/>
            <a:ext cx="9337366" cy="8195029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826851" y="1595851"/>
            <a:ext cx="4381533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" y="-248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570302" y="2730117"/>
            <a:ext cx="741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bài,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Chuẩn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tiếp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微软雅黑"/>
              <a:sym typeface="Source Han Sans HW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33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908DE-1529-4239-B4D7-B9F28C999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0364" y="1697620"/>
            <a:ext cx="10059272" cy="2670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5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014320" y="-159709"/>
            <a:ext cx="101633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38003" y="432096"/>
              <a:ext cx="5238614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endParaRPr kumimoji="0" lang="en-US" sz="48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41531" y="589761"/>
            <a:ext cx="8839951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578247" y="3418689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283302" y="5224828"/>
            <a:ext cx="31274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01130" y="3427176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587770" y="5264629"/>
            <a:ext cx="345767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34844" y="722796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719383" y="3378483"/>
            <a:ext cx="306654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681361" y="5249703"/>
            <a:ext cx="267759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230461" y="3396279"/>
            <a:ext cx="177349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151857" y="5207910"/>
            <a:ext cx="20085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chiếc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64007" y="1714354"/>
            <a:ext cx="10511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8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A55430A-04F7-4B6C-A926-BC9D527194D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FFFDW6{2CA004F4-1C73-4D60-91DC-24D16BD44B0C}&quot;,&quot;D:\\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9 - Hoạt động sản xuất nông nghiệp - 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62C963-A0DC-44D4-A564-E6CE408E4027}:39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3CC5D-0F25-43CF-B99E-A1642440A5AB}:392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3A258F-5F47-4BBE-A9A1-9F8CB401EB8E}:3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15AE91-772F-415D-9B21-D0C164FE655F}:39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983767-DF6F-4851-97A3-F944F94E3682}:393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EDEB94-1E14-45B0-897D-5913B21508B0}:392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3092C-8D27-4492-87A5-78489471E5D5}:39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2408C6-774B-471E-A57C-A516F0C738CF}:39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3AE198-951C-4157-AA93-91257299B876}:39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4FEE1A-DF42-47F5-A5B2-0F04982673C5}:39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F2F08C-B079-4C10-A9CE-96C98C1787D1}:390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373B8A-A832-4F94-8714-F255F297C295}:394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746B69-846C-45E5-87D7-731A337D50FF}:392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12A742-047B-4831-AA78-A87909AF1ADE}:39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6D14C8-7E46-4D65-AB07-C78E4C14F0F8}:2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1960D3-DC11-4EA7-841E-172C112AF547}:394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7FD9D1-98E3-4C49-BBB4-1F2A3911A8E6}:394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14FBC3-BAD1-4C96-8C99-3828764C4ED8}:39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6A46BC-8F0D-4197-9F14-E44436584F98}:39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008B85-1009-451A-B1F4-ADF90B9E9BCC}:2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60A8FD-7F75-4B7E-B51C-E72E1DFCEAC0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FE35B4-4CB9-4814-A394-61F8A6BD3708}:2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C3A6B0-B3AF-4BA0-8BDB-D09B5715D91D}:2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D01D5A-A5D5-4E64-BA35-38779E143323}:28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F5D0A9-5343-4798-8F80-1EF73C796075}:3908"/>
</p:tagLst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720</Words>
  <Application>Microsoft Office PowerPoint</Application>
  <PresentationFormat>Widescreen</PresentationFormat>
  <Paragraphs>115</Paragraphs>
  <Slides>25</Slides>
  <Notes>25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微软雅黑</vt:lpstr>
      <vt:lpstr>Algerian</vt:lpstr>
      <vt:lpstr>Arial</vt:lpstr>
      <vt:lpstr>Calibri</vt:lpstr>
      <vt:lpstr>Calibri Light</vt:lpstr>
      <vt:lpstr>等线</vt:lpstr>
      <vt:lpstr>等线 Light</vt:lpstr>
      <vt:lpstr>Georgia</vt:lpstr>
      <vt:lpstr>iCiel Cadena</vt:lpstr>
      <vt:lpstr>PangMenZhengDao</vt:lpstr>
      <vt:lpstr>Source Han Sans HW SC</vt:lpstr>
      <vt:lpstr>Times New Roman</vt:lpstr>
      <vt:lpstr>Verdana</vt:lpstr>
      <vt:lpstr>思源黑体 CN Bold</vt:lpstr>
      <vt:lpstr>千图网海量PPT模板www.58pic.com ​​</vt:lpstr>
      <vt:lpstr>Custom Design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9 - Hoạt động sản xuất nông nghiệp - Tiết 2</dc:title>
  <dc:creator>Thao Tran</dc:creator>
  <cp:lastModifiedBy>Admin</cp:lastModifiedBy>
  <cp:revision>31</cp:revision>
  <dcterms:created xsi:type="dcterms:W3CDTF">2022-08-11T01:45:13Z</dcterms:created>
  <dcterms:modified xsi:type="dcterms:W3CDTF">2025-11-16T14:46:01Z</dcterms:modified>
</cp:coreProperties>
</file>