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7"/>
  </p:notesMasterIdLst>
  <p:sldIdLst>
    <p:sldId id="261" r:id="rId4"/>
    <p:sldId id="263" r:id="rId5"/>
    <p:sldId id="262" r:id="rId6"/>
    <p:sldId id="264" r:id="rId7"/>
    <p:sldId id="288" r:id="rId8"/>
    <p:sldId id="297" r:id="rId9"/>
    <p:sldId id="298" r:id="rId10"/>
    <p:sldId id="299" r:id="rId11"/>
    <p:sldId id="303" r:id="rId12"/>
    <p:sldId id="283" r:id="rId13"/>
    <p:sldId id="304" r:id="rId14"/>
    <p:sldId id="305"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302DF-49EB-4E64-8FF8-6178F8EFAC8C}"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DDBE7-19D9-4D9D-AC7A-291DEEF24CF5}" type="slidenum">
              <a:rPr lang="en-US" smtClean="0"/>
              <a:t>‹#›</a:t>
            </a:fld>
            <a:endParaRPr lang="en-US"/>
          </a:p>
        </p:txBody>
      </p:sp>
    </p:spTree>
    <p:extLst>
      <p:ext uri="{BB962C8B-B14F-4D97-AF65-F5344CB8AC3E}">
        <p14:creationId xmlns:p14="http://schemas.microsoft.com/office/powerpoint/2010/main" val="42774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6CDDBE7-19D9-4D9D-AC7A-291DEEF24CF5}" type="slidenum">
              <a:rPr lang="en-US" smtClean="0"/>
              <a:t>2</a:t>
            </a:fld>
            <a:endParaRPr lang="en-US"/>
          </a:p>
        </p:txBody>
      </p:sp>
    </p:spTree>
    <p:extLst>
      <p:ext uri="{BB962C8B-B14F-4D97-AF65-F5344CB8AC3E}">
        <p14:creationId xmlns:p14="http://schemas.microsoft.com/office/powerpoint/2010/main" val="397679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708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512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A6CDDBE7-19D9-4D9D-AC7A-291DEEF24CF5}" type="slidenum">
              <a:rPr lang="en-US" smtClean="0"/>
              <a:t>13</a:t>
            </a:fld>
            <a:endParaRPr lang="en-US"/>
          </a:p>
        </p:txBody>
      </p:sp>
    </p:spTree>
    <p:extLst>
      <p:ext uri="{BB962C8B-B14F-4D97-AF65-F5344CB8AC3E}">
        <p14:creationId xmlns:p14="http://schemas.microsoft.com/office/powerpoint/2010/main" val="239935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4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8967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14410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5542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94821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87105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179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16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710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2724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2656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3048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65858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1727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37614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17121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636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71220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45912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08354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1833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3324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26158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A8FA3E4-5DAB-423D-AC6E-4E6822960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7326" y="400049"/>
            <a:ext cx="1095077" cy="1095077"/>
          </a:xfrm>
          <a:prstGeom prst="rect">
            <a:avLst/>
          </a:prstGeom>
        </p:spPr>
      </p:pic>
    </p:spTree>
    <p:extLst>
      <p:ext uri="{BB962C8B-B14F-4D97-AF65-F5344CB8AC3E}">
        <p14:creationId xmlns:p14="http://schemas.microsoft.com/office/powerpoint/2010/main" val="302930976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A5624532-C045-4469-B18E-49CB452B1D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7326" y="400049"/>
            <a:ext cx="1095077" cy="1095077"/>
          </a:xfrm>
          <a:prstGeom prst="rect">
            <a:avLst/>
          </a:prstGeom>
        </p:spPr>
      </p:pic>
    </p:spTree>
    <p:extLst>
      <p:ext uri="{BB962C8B-B14F-4D97-AF65-F5344CB8AC3E}">
        <p14:creationId xmlns:p14="http://schemas.microsoft.com/office/powerpoint/2010/main" val="35149355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5627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audio" Target="../media/audio10.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jp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6" t="10164" r="4093" b="2409"/>
          <a:stretch/>
        </p:blipFill>
        <p:spPr>
          <a:xfrm>
            <a:off x="981075" y="657225"/>
            <a:ext cx="10174605" cy="6134100"/>
          </a:xfrm>
          <a:prstGeom prst="rect">
            <a:avLst/>
          </a:prstGeom>
        </p:spPr>
      </p:pic>
      <p:sp>
        <p:nvSpPr>
          <p:cNvPr id="7" name="TextBox 6">
            <a:extLst>
              <a:ext uri="{FF2B5EF4-FFF2-40B4-BE49-F238E27FC236}">
                <a16:creationId xmlns:a16="http://schemas.microsoft.com/office/drawing/2014/main" id="{B4E20B45-2FDF-4DB4-9E46-C8A6DDA8BB2C}"/>
              </a:ext>
            </a:extLst>
          </p:cNvPr>
          <p:cNvSpPr txBox="1"/>
          <p:nvPr/>
        </p:nvSpPr>
        <p:spPr>
          <a:xfrm>
            <a:off x="3262312" y="1706235"/>
            <a:ext cx="6353175" cy="461665"/>
          </a:xfrm>
          <a:prstGeom prst="rect">
            <a:avLst/>
          </a:prstGeom>
          <a:noFill/>
        </p:spPr>
        <p:txBody>
          <a:bodyPr wrap="square" rtlCol="0">
            <a:spAutoFit/>
          </a:bodyPr>
          <a:lstStyle/>
          <a:p>
            <a:pPr algn="ctr"/>
            <a:r>
              <a:rPr lang="en-US" sz="2400" b="1" dirty="0" err="1">
                <a:solidFill>
                  <a:srgbClr val="0070C0"/>
                </a:solidFill>
                <a:latin typeface="Arial" panose="020B0604020202020204" pitchFamily="34" charset="0"/>
                <a:cs typeface="Arial" panose="020B0604020202020204" pitchFamily="34" charset="0"/>
              </a:rPr>
              <a:t>Thứ</a:t>
            </a:r>
            <a:r>
              <a:rPr lang="en-US" sz="2400" b="1" dirty="0">
                <a:solidFill>
                  <a:srgbClr val="0070C0"/>
                </a:solidFill>
                <a:latin typeface="Arial" panose="020B0604020202020204" pitchFamily="34" charset="0"/>
                <a:cs typeface="Arial" panose="020B0604020202020204" pitchFamily="34" charset="0"/>
              </a:rPr>
              <a:t>……</a:t>
            </a:r>
            <a:r>
              <a:rPr lang="en-US" sz="2400" b="1" dirty="0" err="1">
                <a:solidFill>
                  <a:srgbClr val="0070C0"/>
                </a:solidFill>
                <a:latin typeface="Arial" panose="020B0604020202020204" pitchFamily="34" charset="0"/>
                <a:cs typeface="Arial" panose="020B0604020202020204" pitchFamily="34" charset="0"/>
              </a:rPr>
              <a:t>ngày</a:t>
            </a:r>
            <a:r>
              <a:rPr lang="en-US" sz="2400" b="1" dirty="0">
                <a:solidFill>
                  <a:srgbClr val="0070C0"/>
                </a:solidFill>
                <a:latin typeface="Arial" panose="020B0604020202020204" pitchFamily="34" charset="0"/>
                <a:cs typeface="Arial" panose="020B0604020202020204" pitchFamily="34" charset="0"/>
              </a:rPr>
              <a:t>…..</a:t>
            </a:r>
            <a:r>
              <a:rPr lang="en-US" sz="2400" b="1" dirty="0" err="1">
                <a:solidFill>
                  <a:srgbClr val="0070C0"/>
                </a:solidFill>
                <a:latin typeface="Arial" panose="020B0604020202020204" pitchFamily="34" charset="0"/>
                <a:cs typeface="Arial" panose="020B0604020202020204" pitchFamily="34" charset="0"/>
              </a:rPr>
              <a:t>tháng</a:t>
            </a:r>
            <a:r>
              <a:rPr lang="en-US" sz="2400" b="1" dirty="0">
                <a:solidFill>
                  <a:srgbClr val="0070C0"/>
                </a:solidFill>
                <a:latin typeface="Arial" panose="020B0604020202020204" pitchFamily="34" charset="0"/>
                <a:cs typeface="Arial" panose="020B0604020202020204" pitchFamily="34" charset="0"/>
              </a:rPr>
              <a:t>……</a:t>
            </a:r>
            <a:r>
              <a:rPr lang="en-US" sz="2400" b="1" dirty="0" err="1">
                <a:solidFill>
                  <a:srgbClr val="0070C0"/>
                </a:solidFill>
                <a:latin typeface="Arial" panose="020B0604020202020204" pitchFamily="34" charset="0"/>
                <a:cs typeface="Arial" panose="020B0604020202020204" pitchFamily="34" charset="0"/>
              </a:rPr>
              <a:t>năm</a:t>
            </a:r>
            <a:r>
              <a:rPr lang="en-US" sz="2400" b="1" dirty="0">
                <a:solidFill>
                  <a:srgbClr val="0070C0"/>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1B84BE34-BE38-495E-A6F5-95E20BDD2495}"/>
              </a:ext>
            </a:extLst>
          </p:cNvPr>
          <p:cNvPicPr>
            <a:picLocks noChangeAspect="1"/>
          </p:cNvPicPr>
          <p:nvPr/>
        </p:nvPicPr>
        <p:blipFill>
          <a:blip r:embed="rId4"/>
          <a:stretch>
            <a:fillRect/>
          </a:stretch>
        </p:blipFill>
        <p:spPr>
          <a:xfrm>
            <a:off x="4982596" y="2333218"/>
            <a:ext cx="2798307" cy="591363"/>
          </a:xfrm>
          <a:prstGeom prst="rect">
            <a:avLst/>
          </a:prstGeom>
        </p:spPr>
      </p:pic>
      <p:pic>
        <p:nvPicPr>
          <p:cNvPr id="6" name="Picture 5">
            <a:extLst>
              <a:ext uri="{FF2B5EF4-FFF2-40B4-BE49-F238E27FC236}">
                <a16:creationId xmlns:a16="http://schemas.microsoft.com/office/drawing/2014/main" id="{B565F171-FB3A-4470-A00B-6CBB7DC4E8DA}"/>
              </a:ext>
            </a:extLst>
          </p:cNvPr>
          <p:cNvPicPr>
            <a:picLocks noChangeAspect="1"/>
          </p:cNvPicPr>
          <p:nvPr/>
        </p:nvPicPr>
        <p:blipFill>
          <a:blip r:embed="rId5"/>
          <a:stretch>
            <a:fillRect/>
          </a:stretch>
        </p:blipFill>
        <p:spPr>
          <a:xfrm>
            <a:off x="2370260" y="2898556"/>
            <a:ext cx="7413379" cy="2127688"/>
          </a:xfrm>
          <a:prstGeom prst="rect">
            <a:avLst/>
          </a:prstGeom>
        </p:spPr>
      </p:pic>
      <p:pic>
        <p:nvPicPr>
          <p:cNvPr id="13" name="Picture 12">
            <a:extLst>
              <a:ext uri="{FF2B5EF4-FFF2-40B4-BE49-F238E27FC236}">
                <a16:creationId xmlns:a16="http://schemas.microsoft.com/office/drawing/2014/main" id="{68AEB2BE-21D6-4275-8B87-78586FABC566}"/>
              </a:ext>
            </a:extLst>
          </p:cNvPr>
          <p:cNvPicPr>
            <a:picLocks noChangeAspect="1"/>
          </p:cNvPicPr>
          <p:nvPr/>
        </p:nvPicPr>
        <p:blipFill>
          <a:blip r:embed="rId6"/>
          <a:stretch>
            <a:fillRect/>
          </a:stretch>
        </p:blipFill>
        <p:spPr>
          <a:xfrm>
            <a:off x="5059673" y="5390346"/>
            <a:ext cx="3084843" cy="969348"/>
          </a:xfrm>
          <a:prstGeom prst="rect">
            <a:avLst/>
          </a:prstGeom>
        </p:spPr>
      </p:pic>
    </p:spTree>
    <p:extLst>
      <p:ext uri="{BB962C8B-B14F-4D97-AF65-F5344CB8AC3E}">
        <p14:creationId xmlns:p14="http://schemas.microsoft.com/office/powerpoint/2010/main" val="3630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751774" y="1371600"/>
            <a:ext cx="10688451" cy="475622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6" name="Table 5">
            <a:extLst>
              <a:ext uri="{FF2B5EF4-FFF2-40B4-BE49-F238E27FC236}">
                <a16:creationId xmlns:a16="http://schemas.microsoft.com/office/drawing/2014/main" id="{6065BBB9-7B3B-4D94-B103-8A52676FF839}"/>
              </a:ext>
            </a:extLst>
          </p:cNvPr>
          <p:cNvGraphicFramePr>
            <a:graphicFrameLocks noGrp="1"/>
          </p:cNvGraphicFramePr>
          <p:nvPr>
            <p:extLst>
              <p:ext uri="{D42A27DB-BD31-4B8C-83A1-F6EECF244321}">
                <p14:modId xmlns:p14="http://schemas.microsoft.com/office/powerpoint/2010/main" val="3374096664"/>
              </p:ext>
            </p:extLst>
          </p:nvPr>
        </p:nvGraphicFramePr>
        <p:xfrm>
          <a:off x="1990725" y="3119850"/>
          <a:ext cx="7581900" cy="1699800"/>
        </p:xfrm>
        <a:graphic>
          <a:graphicData uri="http://schemas.openxmlformats.org/drawingml/2006/table">
            <a:tbl>
              <a:tblPr firstRow="1" firstCol="1" bandRow="1">
                <a:tableStyleId>{5C22544A-7EE6-4342-B048-85BDC9FD1C3A}</a:tableStyleId>
              </a:tblPr>
              <a:tblGrid>
                <a:gridCol w="3790276">
                  <a:extLst>
                    <a:ext uri="{9D8B030D-6E8A-4147-A177-3AD203B41FA5}">
                      <a16:colId xmlns:a16="http://schemas.microsoft.com/office/drawing/2014/main" val="3903471549"/>
                    </a:ext>
                  </a:extLst>
                </a:gridCol>
                <a:gridCol w="3791624">
                  <a:extLst>
                    <a:ext uri="{9D8B030D-6E8A-4147-A177-3AD203B41FA5}">
                      <a16:colId xmlns:a16="http://schemas.microsoft.com/office/drawing/2014/main" val="1147682981"/>
                    </a:ext>
                  </a:extLst>
                </a:gridCol>
              </a:tblGrid>
              <a:tr h="849900">
                <a:tc>
                  <a:txBody>
                    <a:bodyPr/>
                    <a:lstStyle/>
                    <a:p>
                      <a:pPr marL="0" marR="0" algn="ctr">
                        <a:lnSpc>
                          <a:spcPct val="120000"/>
                        </a:lnSpc>
                        <a:spcBef>
                          <a:spcPts val="0"/>
                        </a:spcBef>
                        <a:spcAft>
                          <a:spcPts val="0"/>
                        </a:spcAft>
                      </a:pPr>
                      <a:r>
                        <a:rPr lang="nl-NL" sz="4000" dirty="0">
                          <a:effectLst/>
                        </a:rPr>
                        <a:t>Tên các loài hoa</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20000"/>
                        </a:lnSpc>
                        <a:spcBef>
                          <a:spcPts val="0"/>
                        </a:spcBef>
                        <a:spcAft>
                          <a:spcPts val="0"/>
                        </a:spcAft>
                      </a:pPr>
                      <a:r>
                        <a:rPr lang="nl-NL" sz="4000" dirty="0">
                          <a:effectLst/>
                        </a:rPr>
                        <a:t>Tên các loại quả</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2183305"/>
                  </a:ext>
                </a:extLst>
              </a:tr>
              <a:tr h="849900">
                <a:tc>
                  <a:txBody>
                    <a:bodyPr/>
                    <a:lstStyle/>
                    <a:p>
                      <a:pPr marL="0" marR="0" algn="just">
                        <a:lnSpc>
                          <a:spcPct val="120000"/>
                        </a:lnSpc>
                        <a:spcBef>
                          <a:spcPts val="0"/>
                        </a:spcBef>
                        <a:spcAft>
                          <a:spcPts val="0"/>
                        </a:spcAft>
                      </a:pPr>
                      <a:r>
                        <a:rPr lang="nl-NL"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4914844"/>
                  </a:ext>
                </a:extLst>
              </a:tr>
            </a:tbl>
          </a:graphicData>
        </a:graphic>
      </p:graphicFrame>
      <p:sp>
        <p:nvSpPr>
          <p:cNvPr id="15" name="TextBox 14">
            <a:extLst>
              <a:ext uri="{FF2B5EF4-FFF2-40B4-BE49-F238E27FC236}">
                <a16:creationId xmlns:a16="http://schemas.microsoft.com/office/drawing/2014/main" id="{756A51F3-9C28-4B82-AAE6-A42007D38BEA}"/>
              </a:ext>
            </a:extLst>
          </p:cNvPr>
          <p:cNvSpPr txBox="1"/>
          <p:nvPr/>
        </p:nvSpPr>
        <p:spPr>
          <a:xfrm>
            <a:off x="1990725" y="1743075"/>
            <a:ext cx="7362825" cy="1077218"/>
          </a:xfrm>
          <a:prstGeom prst="rect">
            <a:avLst/>
          </a:prstGeom>
          <a:noFill/>
        </p:spPr>
        <p:txBody>
          <a:bodyPr wrap="square" rtlCol="0">
            <a:spAutoFit/>
          </a:bodyPr>
          <a:lstStyle/>
          <a:p>
            <a:pPr algn="ctr"/>
            <a:r>
              <a:rPr lang="nl-NL"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Thi viết nhanh tên các loại hoa, quả mà em biết vào phiếu.</a:t>
            </a:r>
            <a:endPar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69056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DDA2512B-B229-42FE-A6AB-49F02B1B359D}"/>
              </a:ext>
            </a:extLst>
          </p:cNvPr>
          <p:cNvPicPr>
            <a:picLocks noChangeAspect="1"/>
          </p:cNvPicPr>
          <p:nvPr/>
        </p:nvPicPr>
        <p:blipFill>
          <a:blip r:embed="rId5"/>
          <a:stretch>
            <a:fillRect/>
          </a:stretch>
        </p:blipFill>
        <p:spPr>
          <a:xfrm>
            <a:off x="5660320" y="3323792"/>
            <a:ext cx="4548010" cy="1201016"/>
          </a:xfrm>
          <a:prstGeom prst="rect">
            <a:avLst/>
          </a:prstGeom>
        </p:spPr>
      </p:pic>
    </p:spTree>
    <p:extLst>
      <p:ext uri="{BB962C8B-B14F-4D97-AF65-F5344CB8AC3E}">
        <p14:creationId xmlns:p14="http://schemas.microsoft.com/office/powerpoint/2010/main" val="1376268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333374"/>
            <a:ext cx="11277600" cy="635317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TextBox 4">
            <a:extLst>
              <a:ext uri="{FF2B5EF4-FFF2-40B4-BE49-F238E27FC236}">
                <a16:creationId xmlns:a16="http://schemas.microsoft.com/office/drawing/2014/main" id="{C71B152F-E66D-42C8-84DB-C8B328CA5081}"/>
              </a:ext>
            </a:extLst>
          </p:cNvPr>
          <p:cNvSpPr txBox="1"/>
          <p:nvPr/>
        </p:nvSpPr>
        <p:spPr>
          <a:xfrm>
            <a:off x="1709273" y="518992"/>
            <a:ext cx="9596902" cy="1200329"/>
          </a:xfrm>
          <a:prstGeom prst="rect">
            <a:avLst/>
          </a:prstGeom>
          <a:noFill/>
        </p:spPr>
        <p:txBody>
          <a:bodyPr wrap="square" rtlCol="0">
            <a:spAutoFit/>
          </a:bodyPr>
          <a:lstStyle/>
          <a:p>
            <a:pPr lvl="0" algn="just"/>
            <a:r>
              <a:rPr lang="en-US" sz="3600" b="1" dirty="0">
                <a:solidFill>
                  <a:srgbClr val="002060"/>
                </a:solidFill>
                <a:latin typeface="Calibri" panose="020F0502020204030204" pitchFamily="34" charset="0"/>
                <a:cs typeface="Calibri" panose="020F0502020204030204" pitchFamily="34" charset="0"/>
              </a:rPr>
              <a:t>Ra </a:t>
            </a:r>
            <a:r>
              <a:rPr lang="vi-VN" sz="3600" b="1" dirty="0">
                <a:solidFill>
                  <a:srgbClr val="002060"/>
                </a:solidFill>
                <a:latin typeface="Calibri" panose="020F0502020204030204" pitchFamily="34" charset="0"/>
                <a:cs typeface="Calibri" panose="020F0502020204030204" pitchFamily="34" charset="0"/>
              </a:rPr>
              <a:t>vườn trường, quan sát và ghi chép những gì các em </a:t>
            </a:r>
            <a:r>
              <a:rPr lang="en-US" sz="3600" b="1" dirty="0" err="1">
                <a:solidFill>
                  <a:srgbClr val="002060"/>
                </a:solidFill>
                <a:latin typeface="Calibri" panose="020F0502020204030204" pitchFamily="34" charset="0"/>
                <a:cs typeface="Calibri" panose="020F0502020204030204" pitchFamily="34" charset="0"/>
              </a:rPr>
              <a:t>quan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sát</a:t>
            </a:r>
            <a:r>
              <a:rPr lang="vi-VN" sz="3600" b="1" dirty="0">
                <a:solidFill>
                  <a:srgbClr val="002060"/>
                </a:solidFill>
                <a:latin typeface="Calibri" panose="020F0502020204030204" pitchFamily="34" charset="0"/>
                <a:cs typeface="Calibri" panose="020F0502020204030204" pitchFamily="34" charset="0"/>
              </a:rPr>
              <a:t> được và viết vào phiếu:</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8B5BF09-289C-4C71-8644-9E085209F3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2526" y="705630"/>
            <a:ext cx="740547" cy="714124"/>
          </a:xfrm>
          <a:prstGeom prst="rect">
            <a:avLst/>
          </a:prstGeom>
        </p:spPr>
      </p:pic>
      <p:graphicFrame>
        <p:nvGraphicFramePr>
          <p:cNvPr id="9" name="Table 8">
            <a:extLst>
              <a:ext uri="{FF2B5EF4-FFF2-40B4-BE49-F238E27FC236}">
                <a16:creationId xmlns:a16="http://schemas.microsoft.com/office/drawing/2014/main" id="{1A3A3B5B-5F45-40F9-8413-75AF502F40FD}"/>
              </a:ext>
            </a:extLst>
          </p:cNvPr>
          <p:cNvGraphicFramePr>
            <a:graphicFrameLocks noGrp="1"/>
          </p:cNvGraphicFramePr>
          <p:nvPr>
            <p:extLst>
              <p:ext uri="{D42A27DB-BD31-4B8C-83A1-F6EECF244321}">
                <p14:modId xmlns:p14="http://schemas.microsoft.com/office/powerpoint/2010/main" val="801989430"/>
              </p:ext>
            </p:extLst>
          </p:nvPr>
        </p:nvGraphicFramePr>
        <p:xfrm>
          <a:off x="1600200" y="2201259"/>
          <a:ext cx="9515474" cy="2589817"/>
        </p:xfrm>
        <a:graphic>
          <a:graphicData uri="http://schemas.openxmlformats.org/drawingml/2006/table">
            <a:tbl>
              <a:tblPr firstRow="1" firstCol="1" bandRow="1">
                <a:tableStyleId>{5C22544A-7EE6-4342-B048-85BDC9FD1C3A}</a:tableStyleId>
              </a:tblPr>
              <a:tblGrid>
                <a:gridCol w="1584787">
                  <a:extLst>
                    <a:ext uri="{9D8B030D-6E8A-4147-A177-3AD203B41FA5}">
                      <a16:colId xmlns:a16="http://schemas.microsoft.com/office/drawing/2014/main" val="841260753"/>
                    </a:ext>
                  </a:extLst>
                </a:gridCol>
                <a:gridCol w="1584787">
                  <a:extLst>
                    <a:ext uri="{9D8B030D-6E8A-4147-A177-3AD203B41FA5}">
                      <a16:colId xmlns:a16="http://schemas.microsoft.com/office/drawing/2014/main" val="465378859"/>
                    </a:ext>
                  </a:extLst>
                </a:gridCol>
                <a:gridCol w="1586475">
                  <a:extLst>
                    <a:ext uri="{9D8B030D-6E8A-4147-A177-3AD203B41FA5}">
                      <a16:colId xmlns:a16="http://schemas.microsoft.com/office/drawing/2014/main" val="3500064743"/>
                    </a:ext>
                  </a:extLst>
                </a:gridCol>
                <a:gridCol w="1586475">
                  <a:extLst>
                    <a:ext uri="{9D8B030D-6E8A-4147-A177-3AD203B41FA5}">
                      <a16:colId xmlns:a16="http://schemas.microsoft.com/office/drawing/2014/main" val="390361181"/>
                    </a:ext>
                  </a:extLst>
                </a:gridCol>
                <a:gridCol w="1586475">
                  <a:extLst>
                    <a:ext uri="{9D8B030D-6E8A-4147-A177-3AD203B41FA5}">
                      <a16:colId xmlns:a16="http://schemas.microsoft.com/office/drawing/2014/main" val="1161571188"/>
                    </a:ext>
                  </a:extLst>
                </a:gridCol>
                <a:gridCol w="1586475">
                  <a:extLst>
                    <a:ext uri="{9D8B030D-6E8A-4147-A177-3AD203B41FA5}">
                      <a16:colId xmlns:a16="http://schemas.microsoft.com/office/drawing/2014/main" val="3645774027"/>
                    </a:ext>
                  </a:extLst>
                </a:gridCol>
              </a:tblGrid>
              <a:tr h="841770">
                <a:tc rowSpan="2">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Tên cây</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Đặc điểm</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58471"/>
                  </a:ext>
                </a:extLst>
              </a:tr>
              <a:tr h="906277">
                <a:tc vMerge="1">
                  <a:txBody>
                    <a:bodyPr/>
                    <a:lstStyle/>
                    <a:p>
                      <a:endParaRPr lang="en-US"/>
                    </a:p>
                  </a:txBody>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Rễ</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Thân</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Lá</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Hoa</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Quả</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066538"/>
                  </a:ext>
                </a:extLst>
              </a:tr>
              <a:tr h="841770">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889514"/>
                  </a:ext>
                </a:extLst>
              </a:tr>
            </a:tbl>
          </a:graphicData>
        </a:graphic>
      </p:graphicFrame>
    </p:spTree>
    <p:extLst>
      <p:ext uri="{BB962C8B-B14F-4D97-AF65-F5344CB8AC3E}">
        <p14:creationId xmlns:p14="http://schemas.microsoft.com/office/powerpoint/2010/main" val="602522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6" t="10164" r="4093" b="2409"/>
          <a:stretch/>
        </p:blipFill>
        <p:spPr>
          <a:xfrm>
            <a:off x="1295400" y="1150619"/>
            <a:ext cx="9860280" cy="4556761"/>
          </a:xfrm>
          <a:prstGeom prst="rect">
            <a:avLst/>
          </a:prstGeom>
        </p:spPr>
      </p:pic>
      <p:pic>
        <p:nvPicPr>
          <p:cNvPr id="4" name="Picture 3">
            <a:extLst>
              <a:ext uri="{FF2B5EF4-FFF2-40B4-BE49-F238E27FC236}">
                <a16:creationId xmlns:a16="http://schemas.microsoft.com/office/drawing/2014/main" id="{D16C931B-E492-4F03-8FA5-1AA74B37FDCC}"/>
              </a:ext>
            </a:extLst>
          </p:cNvPr>
          <p:cNvPicPr>
            <a:picLocks noChangeAspect="1"/>
          </p:cNvPicPr>
          <p:nvPr/>
        </p:nvPicPr>
        <p:blipFill>
          <a:blip r:embed="rId5"/>
          <a:stretch>
            <a:fillRect/>
          </a:stretch>
        </p:blipFill>
        <p:spPr>
          <a:xfrm>
            <a:off x="2990572" y="2402502"/>
            <a:ext cx="6401355" cy="1938696"/>
          </a:xfrm>
          <a:prstGeom prst="rect">
            <a:avLst/>
          </a:prstGeom>
        </p:spPr>
      </p:pic>
    </p:spTree>
    <p:extLst>
      <p:ext uri="{BB962C8B-B14F-4D97-AF65-F5344CB8AC3E}">
        <p14:creationId xmlns:p14="http://schemas.microsoft.com/office/powerpoint/2010/main" val="61355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750894A-3B06-4D8D-B646-296589041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6" name="组合 5">
            <a:extLst>
              <a:ext uri="{FF2B5EF4-FFF2-40B4-BE49-F238E27FC236}">
                <a16:creationId xmlns:a16="http://schemas.microsoft.com/office/drawing/2014/main" id="{1F9F8AED-1A4B-4652-B551-0D6FB001FB1D}"/>
              </a:ext>
            </a:extLst>
          </p:cNvPr>
          <p:cNvGrpSpPr/>
          <p:nvPr/>
        </p:nvGrpSpPr>
        <p:grpSpPr>
          <a:xfrm>
            <a:off x="304801" y="-1058977"/>
            <a:ext cx="11238034" cy="8078902"/>
            <a:chOff x="834764" y="380993"/>
            <a:chExt cx="5959576" cy="4562367"/>
          </a:xfrm>
        </p:grpSpPr>
        <p:pic>
          <p:nvPicPr>
            <p:cNvPr id="7" name="图片 6">
              <a:extLst>
                <a:ext uri="{FF2B5EF4-FFF2-40B4-BE49-F238E27FC236}">
                  <a16:creationId xmlns:a16="http://schemas.microsoft.com/office/drawing/2014/main" id="{9396E39B-048B-4C78-8C8C-D2DB7EC89B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8" name="矩形: 圆角 7">
              <a:extLst>
                <a:ext uri="{FF2B5EF4-FFF2-40B4-BE49-F238E27FC236}">
                  <a16:creationId xmlns:a16="http://schemas.microsoft.com/office/drawing/2014/main" id="{ECA70577-3739-4E7C-AEF3-5E60B1305723}"/>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0" name="图片 9">
            <a:extLst>
              <a:ext uri="{FF2B5EF4-FFF2-40B4-BE49-F238E27FC236}">
                <a16:creationId xmlns:a16="http://schemas.microsoft.com/office/drawing/2014/main" id="{FE1E982C-D853-4896-A5EA-82755196C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7346" y="1577339"/>
            <a:ext cx="5013960" cy="5013960"/>
          </a:xfrm>
          <a:prstGeom prst="rect">
            <a:avLst/>
          </a:prstGeom>
        </p:spPr>
      </p:pic>
      <p:grpSp>
        <p:nvGrpSpPr>
          <p:cNvPr id="23" name="Group 22">
            <a:extLst>
              <a:ext uri="{FF2B5EF4-FFF2-40B4-BE49-F238E27FC236}">
                <a16:creationId xmlns:a16="http://schemas.microsoft.com/office/drawing/2014/main" id="{9F1B6E7A-7B4D-4B0E-B760-7B35946621D2}"/>
              </a:ext>
            </a:extLst>
          </p:cNvPr>
          <p:cNvGrpSpPr/>
          <p:nvPr/>
        </p:nvGrpSpPr>
        <p:grpSpPr>
          <a:xfrm>
            <a:off x="1647825" y="3012690"/>
            <a:ext cx="8686800" cy="3769110"/>
            <a:chOff x="144378" y="1276178"/>
            <a:chExt cx="11591224" cy="2926080"/>
          </a:xfrm>
        </p:grpSpPr>
        <p:sp>
          <p:nvSpPr>
            <p:cNvPr id="24" name="Rectangle: Rounded Corners 23">
              <a:extLst>
                <a:ext uri="{FF2B5EF4-FFF2-40B4-BE49-F238E27FC236}">
                  <a16:creationId xmlns:a16="http://schemas.microsoft.com/office/drawing/2014/main" id="{8207A522-D521-481A-8E6F-DB7993358A47}"/>
                </a:ext>
              </a:extLst>
            </p:cNvPr>
            <p:cNvSpPr/>
            <p:nvPr/>
          </p:nvSpPr>
          <p:spPr>
            <a:xfrm>
              <a:off x="1311442" y="1639013"/>
              <a:ext cx="10424160" cy="1585451"/>
            </a:xfrm>
            <a:custGeom>
              <a:avLst/>
              <a:gdLst>
                <a:gd name="connsiteX0" fmla="*/ 0 w 10424160"/>
                <a:gd name="connsiteY0" fmla="*/ 264247 h 1585451"/>
                <a:gd name="connsiteX1" fmla="*/ 264247 w 10424160"/>
                <a:gd name="connsiteY1" fmla="*/ 0 h 1585451"/>
                <a:gd name="connsiteX2" fmla="*/ 10159913 w 10424160"/>
                <a:gd name="connsiteY2" fmla="*/ 0 h 1585451"/>
                <a:gd name="connsiteX3" fmla="*/ 10424160 w 10424160"/>
                <a:gd name="connsiteY3" fmla="*/ 264247 h 1585451"/>
                <a:gd name="connsiteX4" fmla="*/ 10424160 w 10424160"/>
                <a:gd name="connsiteY4" fmla="*/ 1321204 h 1585451"/>
                <a:gd name="connsiteX5" fmla="*/ 10159913 w 10424160"/>
                <a:gd name="connsiteY5" fmla="*/ 1585451 h 1585451"/>
                <a:gd name="connsiteX6" fmla="*/ 264247 w 10424160"/>
                <a:gd name="connsiteY6" fmla="*/ 1585451 h 1585451"/>
                <a:gd name="connsiteX7" fmla="*/ 0 w 10424160"/>
                <a:gd name="connsiteY7" fmla="*/ 1321204 h 1585451"/>
                <a:gd name="connsiteX8" fmla="*/ 0 w 10424160"/>
                <a:gd name="connsiteY8" fmla="*/ 264247 h 15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4160" h="1585451" fill="none" extrusionOk="0">
                  <a:moveTo>
                    <a:pt x="0" y="264247"/>
                  </a:moveTo>
                  <a:cubicBezTo>
                    <a:pt x="-14130" y="119983"/>
                    <a:pt x="120693" y="2135"/>
                    <a:pt x="264247" y="0"/>
                  </a:cubicBezTo>
                  <a:cubicBezTo>
                    <a:pt x="3807967" y="60018"/>
                    <a:pt x="8892481" y="-77971"/>
                    <a:pt x="10159913" y="0"/>
                  </a:cubicBezTo>
                  <a:cubicBezTo>
                    <a:pt x="10322225" y="-11687"/>
                    <a:pt x="10414455" y="107798"/>
                    <a:pt x="10424160" y="264247"/>
                  </a:cubicBezTo>
                  <a:cubicBezTo>
                    <a:pt x="10462604" y="647765"/>
                    <a:pt x="10507242" y="1110018"/>
                    <a:pt x="10424160" y="1321204"/>
                  </a:cubicBezTo>
                  <a:cubicBezTo>
                    <a:pt x="10428665" y="1466684"/>
                    <a:pt x="10307481" y="1579410"/>
                    <a:pt x="10159913" y="1585451"/>
                  </a:cubicBezTo>
                  <a:cubicBezTo>
                    <a:pt x="5587529" y="1698318"/>
                    <a:pt x="4340756" y="1491078"/>
                    <a:pt x="264247" y="1585451"/>
                  </a:cubicBezTo>
                  <a:cubicBezTo>
                    <a:pt x="120327" y="1585903"/>
                    <a:pt x="20709" y="1467712"/>
                    <a:pt x="0" y="1321204"/>
                  </a:cubicBezTo>
                  <a:cubicBezTo>
                    <a:pt x="18799" y="1177503"/>
                    <a:pt x="65645" y="424982"/>
                    <a:pt x="0" y="264247"/>
                  </a:cubicBezTo>
                  <a:close/>
                </a:path>
                <a:path w="10424160" h="1585451" stroke="0" extrusionOk="0">
                  <a:moveTo>
                    <a:pt x="0" y="264247"/>
                  </a:moveTo>
                  <a:cubicBezTo>
                    <a:pt x="-10190" y="121184"/>
                    <a:pt x="111995" y="-39"/>
                    <a:pt x="264247" y="0"/>
                  </a:cubicBezTo>
                  <a:cubicBezTo>
                    <a:pt x="1613805" y="39249"/>
                    <a:pt x="6194711" y="1994"/>
                    <a:pt x="10159913" y="0"/>
                  </a:cubicBezTo>
                  <a:cubicBezTo>
                    <a:pt x="10305250" y="2249"/>
                    <a:pt x="10448951" y="124056"/>
                    <a:pt x="10424160" y="264247"/>
                  </a:cubicBezTo>
                  <a:cubicBezTo>
                    <a:pt x="10344977" y="431715"/>
                    <a:pt x="10409587" y="850113"/>
                    <a:pt x="10424160" y="1321204"/>
                  </a:cubicBezTo>
                  <a:cubicBezTo>
                    <a:pt x="10441778" y="1464748"/>
                    <a:pt x="10321296" y="1563794"/>
                    <a:pt x="10159913" y="1585451"/>
                  </a:cubicBezTo>
                  <a:cubicBezTo>
                    <a:pt x="8079602" y="1653447"/>
                    <a:pt x="4708473" y="1601626"/>
                    <a:pt x="264247" y="1585451"/>
                  </a:cubicBezTo>
                  <a:cubicBezTo>
                    <a:pt x="137068" y="1582302"/>
                    <a:pt x="17721" y="1463364"/>
                    <a:pt x="0" y="1321204"/>
                  </a:cubicBezTo>
                  <a:cubicBezTo>
                    <a:pt x="-88406" y="1135388"/>
                    <a:pt x="-39144" y="605309"/>
                    <a:pt x="0" y="264247"/>
                  </a:cubicBezTo>
                  <a:close/>
                </a:path>
              </a:pathLst>
            </a:custGeom>
            <a:solidFill>
              <a:srgbClr val="FFFF66"/>
            </a:solidFill>
            <a:ln w="38100" cmpd="thickThin">
              <a:solidFill>
                <a:srgbClr val="FFC000"/>
              </a:solidFill>
              <a:prstDash val="sysDash"/>
              <a:extLst>
                <a:ext uri="{C807C97D-BFC1-408E-A445-0C87EB9F89A2}">
                  <ask:lineSketchStyleProps xmlns:ask="http://schemas.microsoft.com/office/drawing/2018/sketchyshapes" sd="1192132449">
                    <a:prstGeom prst="roundRect">
                      <a:avLst/>
                    </a:prstGeom>
                    <ask:type>
                      <ask:lineSketchCurved/>
                    </ask:type>
                  </ask:lineSketchStyleProps>
                </a:ext>
              </a:extLst>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ea typeface="Times New Roman" panose="02020603050405020304" pitchFamily="18" charset="0"/>
                  <a:cs typeface="Times New Roman" panose="02020603050405020304" pitchFamily="18" charset="0"/>
                </a:rPr>
                <a:t>Chia lớp thành 2 đội chơi; mỗi đội lần lượt lên viết nhanh vào bảng tên các loài cây có rễ cọc và các cây có rễ chùm. Đội nào viết được nhanh và đúng nhiều loài cây thì thắng cuộc</a:t>
              </a:r>
              <a:endParaRPr kumimoji="0" lang="en-US" sz="2800" b="1" i="0" u="none" strike="noStrike" kern="1200" cap="none" spc="0" normalizeH="0" baseline="0" noProof="0" dirty="0">
                <a:ln>
                  <a:noFill/>
                </a:ln>
                <a:solidFill>
                  <a:srgbClr val="002060"/>
                </a:solidFill>
                <a:effectLst/>
                <a:uLnTx/>
                <a:uFillTx/>
                <a:cs typeface="Times New Roman" panose="02020603050405020304" pitchFamily="18" charset="0"/>
              </a:endParaRPr>
            </a:p>
          </p:txBody>
        </p:sp>
        <p:pic>
          <p:nvPicPr>
            <p:cNvPr id="25" name="Picture 24" descr="A picture containing dark, doll&#10;&#10;Description automatically generated">
              <a:extLst>
                <a:ext uri="{FF2B5EF4-FFF2-40B4-BE49-F238E27FC236}">
                  <a16:creationId xmlns:a16="http://schemas.microsoft.com/office/drawing/2014/main" id="{0FFFAD7C-DDB3-4506-BF6F-952AD6CC2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78" y="1276178"/>
              <a:ext cx="1818410" cy="2926080"/>
            </a:xfrm>
            <a:prstGeom prst="rect">
              <a:avLst/>
            </a:prstGeom>
          </p:spPr>
        </p:pic>
      </p:grpSp>
      <p:pic>
        <p:nvPicPr>
          <p:cNvPr id="4" name="Picture 3">
            <a:extLst>
              <a:ext uri="{FF2B5EF4-FFF2-40B4-BE49-F238E27FC236}">
                <a16:creationId xmlns:a16="http://schemas.microsoft.com/office/drawing/2014/main" id="{58E3BEBA-F38C-4EB5-B450-65781EE3CCFA}"/>
              </a:ext>
            </a:extLst>
          </p:cNvPr>
          <p:cNvPicPr>
            <a:picLocks noChangeAspect="1"/>
          </p:cNvPicPr>
          <p:nvPr/>
        </p:nvPicPr>
        <p:blipFill>
          <a:blip r:embed="rId7"/>
          <a:stretch>
            <a:fillRect/>
          </a:stretch>
        </p:blipFill>
        <p:spPr>
          <a:xfrm>
            <a:off x="3477514" y="2337014"/>
            <a:ext cx="5846571" cy="926672"/>
          </a:xfrm>
          <a:prstGeom prst="rect">
            <a:avLst/>
          </a:prstGeom>
        </p:spPr>
      </p:pic>
    </p:spTree>
    <p:extLst>
      <p:ext uri="{BB962C8B-B14F-4D97-AF65-F5344CB8AC3E}">
        <p14:creationId xmlns:p14="http://schemas.microsoft.com/office/powerpoint/2010/main" val="3771984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E8F3C8E7-6018-421E-B5C9-E908C9791883}"/>
              </a:ext>
            </a:extLst>
          </p:cNvPr>
          <p:cNvPicPr>
            <a:picLocks noChangeAspect="1"/>
          </p:cNvPicPr>
          <p:nvPr/>
        </p:nvPicPr>
        <p:blipFill>
          <a:blip r:embed="rId5"/>
          <a:stretch>
            <a:fillRect/>
          </a:stretch>
        </p:blipFill>
        <p:spPr>
          <a:xfrm>
            <a:off x="5437029" y="3324939"/>
            <a:ext cx="5108891" cy="1103472"/>
          </a:xfrm>
          <a:prstGeom prst="rect">
            <a:avLst/>
          </a:prstGeom>
        </p:spPr>
      </p:pic>
    </p:spTree>
    <p:extLst>
      <p:ext uri="{BB962C8B-B14F-4D97-AF65-F5344CB8AC3E}">
        <p14:creationId xmlns:p14="http://schemas.microsoft.com/office/powerpoint/2010/main" val="3719870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495301"/>
            <a:ext cx="11277600" cy="5981700"/>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TextBox 13">
            <a:extLst>
              <a:ext uri="{FF2B5EF4-FFF2-40B4-BE49-F238E27FC236}">
                <a16:creationId xmlns:a16="http://schemas.microsoft.com/office/drawing/2014/main" id="{928431D5-5775-4646-920A-48B7B95B283D}"/>
              </a:ext>
            </a:extLst>
          </p:cNvPr>
          <p:cNvSpPr txBox="1"/>
          <p:nvPr/>
        </p:nvSpPr>
        <p:spPr>
          <a:xfrm>
            <a:off x="1766423" y="690442"/>
            <a:ext cx="9596902" cy="646331"/>
          </a:xfrm>
          <a:prstGeom prst="rect">
            <a:avLst/>
          </a:prstGeom>
          <a:noFill/>
        </p:spPr>
        <p:txBody>
          <a:bodyPr wrap="square" rtlCol="0">
            <a:spAutoFit/>
          </a:bodyPr>
          <a:lstStyle/>
          <a:p>
            <a:pPr lvl="0"/>
            <a:r>
              <a:rPr lang="vi-VN" sz="3600" b="1" dirty="0">
                <a:solidFill>
                  <a:prstClr val="black"/>
                </a:solidFill>
                <a:latin typeface="Calibri" panose="020F0502020204030204" pitchFamily="34" charset="0"/>
                <a:cs typeface="Calibri" panose="020F0502020204030204" pitchFamily="34" charset="0"/>
              </a:rPr>
              <a:t>1</a:t>
            </a:r>
            <a:r>
              <a:rPr lang="en-US" sz="3600" b="1" dirty="0">
                <a:solidFill>
                  <a:prstClr val="black"/>
                </a:solidFill>
                <a:latin typeface="Calibri" panose="020F0502020204030204" pitchFamily="34" charset="0"/>
                <a:cs typeface="Calibri" panose="020F0502020204030204" pitchFamily="34" charset="0"/>
              </a:rPr>
              <a:t>.</a:t>
            </a:r>
            <a:r>
              <a:rPr lang="vi-VN" sz="3600" b="1" dirty="0">
                <a:solidFill>
                  <a:prstClr val="black"/>
                </a:solidFill>
                <a:latin typeface="Calibri" panose="020F0502020204030204" pitchFamily="34" charset="0"/>
                <a:cs typeface="Calibri" panose="020F0502020204030204" pitchFamily="34" charset="0"/>
              </a:rPr>
              <a:t> Chỉ, nói tên các bộ phận của hoa và quả.</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Picture 14">
            <a:extLst>
              <a:ext uri="{FF2B5EF4-FFF2-40B4-BE49-F238E27FC236}">
                <a16:creationId xmlns:a16="http://schemas.microsoft.com/office/drawing/2014/main" id="{F28C2E97-A17D-469C-9CBC-64A881F4A9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2526" y="705630"/>
            <a:ext cx="740547" cy="714124"/>
          </a:xfrm>
          <a:prstGeom prst="rect">
            <a:avLst/>
          </a:prstGeom>
        </p:spPr>
      </p:pic>
      <p:pic>
        <p:nvPicPr>
          <p:cNvPr id="16" name="Picture 15">
            <a:extLst>
              <a:ext uri="{FF2B5EF4-FFF2-40B4-BE49-F238E27FC236}">
                <a16:creationId xmlns:a16="http://schemas.microsoft.com/office/drawing/2014/main" id="{F9FA6A1B-F0A6-4447-84CE-E210CC49175B}"/>
              </a:ext>
            </a:extLst>
          </p:cNvPr>
          <p:cNvPicPr>
            <a:picLocks noChangeAspect="1"/>
          </p:cNvPicPr>
          <p:nvPr/>
        </p:nvPicPr>
        <p:blipFill>
          <a:blip r:embed="rId4"/>
          <a:stretch>
            <a:fillRect/>
          </a:stretch>
        </p:blipFill>
        <p:spPr>
          <a:xfrm>
            <a:off x="952500" y="2228850"/>
            <a:ext cx="6877336" cy="3143250"/>
          </a:xfrm>
          <a:prstGeom prst="rect">
            <a:avLst/>
          </a:prstGeom>
        </p:spPr>
      </p:pic>
      <p:sp>
        <p:nvSpPr>
          <p:cNvPr id="17" name="Speech Bubble: Rectangle with Corners Rounded 16">
            <a:extLst>
              <a:ext uri="{FF2B5EF4-FFF2-40B4-BE49-F238E27FC236}">
                <a16:creationId xmlns:a16="http://schemas.microsoft.com/office/drawing/2014/main" id="{764AD579-9625-49E0-9EB2-E9CAF7BF2226}"/>
              </a:ext>
            </a:extLst>
          </p:cNvPr>
          <p:cNvSpPr/>
          <p:nvPr/>
        </p:nvSpPr>
        <p:spPr>
          <a:xfrm>
            <a:off x="6701155" y="1694834"/>
            <a:ext cx="5100320" cy="1077218"/>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b="1" dirty="0">
                <a:latin typeface="Calibri" panose="020F0502020204030204" pitchFamily="34" charset="0"/>
                <a:cs typeface="Calibri" panose="020F0502020204030204" pitchFamily="34" charset="0"/>
              </a:rPr>
              <a:t>Các bộ phận của hoa: nhụy hoa, nhị hoa, cánh hoa, đài hoa</a:t>
            </a:r>
            <a:endParaRPr lang="en-US" sz="2800" b="1" dirty="0">
              <a:latin typeface="Calibri" panose="020F0502020204030204" pitchFamily="34" charset="0"/>
              <a:cs typeface="Calibri" panose="020F0502020204030204" pitchFamily="34" charset="0"/>
            </a:endParaRPr>
          </a:p>
        </p:txBody>
      </p:sp>
      <p:sp>
        <p:nvSpPr>
          <p:cNvPr id="18" name="Speech Bubble: Rectangle with Corners Rounded 17">
            <a:extLst>
              <a:ext uri="{FF2B5EF4-FFF2-40B4-BE49-F238E27FC236}">
                <a16:creationId xmlns:a16="http://schemas.microsoft.com/office/drawing/2014/main" id="{ED89379E-C995-4DE3-82DA-4EED35361432}"/>
              </a:ext>
            </a:extLst>
          </p:cNvPr>
          <p:cNvSpPr/>
          <p:nvPr/>
        </p:nvSpPr>
        <p:spPr>
          <a:xfrm>
            <a:off x="7701280" y="3133108"/>
            <a:ext cx="4233545" cy="1105517"/>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b="1" dirty="0">
                <a:latin typeface="Calibri" panose="020F0502020204030204" pitchFamily="34" charset="0"/>
                <a:cs typeface="Calibri" panose="020F0502020204030204" pitchFamily="34" charset="0"/>
              </a:rPr>
              <a:t>Các bộ phận của quả: Vỏ, thịt quả, hạt</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0546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495301"/>
            <a:ext cx="11277600" cy="5981700"/>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TextBox 13">
            <a:extLst>
              <a:ext uri="{FF2B5EF4-FFF2-40B4-BE49-F238E27FC236}">
                <a16:creationId xmlns:a16="http://schemas.microsoft.com/office/drawing/2014/main" id="{928431D5-5775-4646-920A-48B7B95B283D}"/>
              </a:ext>
            </a:extLst>
          </p:cNvPr>
          <p:cNvSpPr txBox="1"/>
          <p:nvPr/>
        </p:nvSpPr>
        <p:spPr>
          <a:xfrm>
            <a:off x="1766423" y="690442"/>
            <a:ext cx="95969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Nhận xét và so sánh về màu sắc, hình dạng của hoa, quả.</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Picture 14">
            <a:extLst>
              <a:ext uri="{FF2B5EF4-FFF2-40B4-BE49-F238E27FC236}">
                <a16:creationId xmlns:a16="http://schemas.microsoft.com/office/drawing/2014/main" id="{F28C2E97-A17D-469C-9CBC-64A881F4A9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2526" y="705630"/>
            <a:ext cx="740547" cy="714124"/>
          </a:xfrm>
          <a:prstGeom prst="rect">
            <a:avLst/>
          </a:prstGeom>
        </p:spPr>
      </p:pic>
      <p:pic>
        <p:nvPicPr>
          <p:cNvPr id="5" name="Picture 4">
            <a:extLst>
              <a:ext uri="{FF2B5EF4-FFF2-40B4-BE49-F238E27FC236}">
                <a16:creationId xmlns:a16="http://schemas.microsoft.com/office/drawing/2014/main" id="{16A05B4F-E48D-45FD-A7DE-3EBEA7AA8324}"/>
              </a:ext>
            </a:extLst>
          </p:cNvPr>
          <p:cNvPicPr>
            <a:picLocks noChangeAspect="1"/>
          </p:cNvPicPr>
          <p:nvPr/>
        </p:nvPicPr>
        <p:blipFill>
          <a:blip r:embed="rId4"/>
          <a:stretch>
            <a:fillRect/>
          </a:stretch>
        </p:blipFill>
        <p:spPr>
          <a:xfrm>
            <a:off x="2357437" y="2143124"/>
            <a:ext cx="5892753" cy="3609975"/>
          </a:xfrm>
          <a:prstGeom prst="rect">
            <a:avLst/>
          </a:prstGeom>
        </p:spPr>
      </p:pic>
      <p:grpSp>
        <p:nvGrpSpPr>
          <p:cNvPr id="11" name="Group 10">
            <a:extLst>
              <a:ext uri="{FF2B5EF4-FFF2-40B4-BE49-F238E27FC236}">
                <a16:creationId xmlns:a16="http://schemas.microsoft.com/office/drawing/2014/main" id="{38A6C225-DF80-4005-B0A0-F615B50C8129}"/>
              </a:ext>
            </a:extLst>
          </p:cNvPr>
          <p:cNvGrpSpPr/>
          <p:nvPr/>
        </p:nvGrpSpPr>
        <p:grpSpPr>
          <a:xfrm>
            <a:off x="8277225" y="4572000"/>
            <a:ext cx="3571875" cy="1699385"/>
            <a:chOff x="892354" y="3758439"/>
            <a:chExt cx="4278451" cy="2175001"/>
          </a:xfrm>
        </p:grpSpPr>
        <p:pic>
          <p:nvPicPr>
            <p:cNvPr id="12" name="Picture 11">
              <a:extLst>
                <a:ext uri="{FF2B5EF4-FFF2-40B4-BE49-F238E27FC236}">
                  <a16:creationId xmlns:a16="http://schemas.microsoft.com/office/drawing/2014/main" id="{ECCC43ED-9E1B-4D86-B5BA-FA8C85D2E7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16:creationId xmlns:a16="http://schemas.microsoft.com/office/drawing/2014/main" id="{15E40E86-CE05-4A25-B782-EC54C91A8A4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Thảo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luận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nhóm</a:t>
              </a:r>
              <a:r>
                <a:rPr lang="en-US" sz="20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90030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1" name="Picture 10">
            <a:extLst>
              <a:ext uri="{FF2B5EF4-FFF2-40B4-BE49-F238E27FC236}">
                <a16:creationId xmlns:a16="http://schemas.microsoft.com/office/drawing/2014/main" id="{02ECCB88-5B2E-4386-9CDB-B624FF82A34D}"/>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20" name="Picture 19">
            <a:extLst>
              <a:ext uri="{FF2B5EF4-FFF2-40B4-BE49-F238E27FC236}">
                <a16:creationId xmlns:a16="http://schemas.microsoft.com/office/drawing/2014/main" id="{736F45B8-9AA3-4D58-A6E8-E734502CABA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05146" y="-23070375"/>
            <a:ext cx="1105726" cy="1105726"/>
          </a:xfrm>
          <a:prstGeom prst="ellipse">
            <a:avLst/>
          </a:prstGeom>
          <a:ln>
            <a:noFill/>
          </a:ln>
          <a:effectLst>
            <a:softEdge rad="112500"/>
          </a:effectLst>
        </p:spPr>
      </p:pic>
      <p:pic>
        <p:nvPicPr>
          <p:cNvPr id="12" name="Picture 11">
            <a:extLst>
              <a:ext uri="{FF2B5EF4-FFF2-40B4-BE49-F238E27FC236}">
                <a16:creationId xmlns:a16="http://schemas.microsoft.com/office/drawing/2014/main" id="{9932874D-A32F-4B06-BF64-3C1FE156AC0A}"/>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18" name="Picture 17" descr="A picture containing text, toy&#10;&#10;Description automatically generated">
            <a:extLst>
              <a:ext uri="{FF2B5EF4-FFF2-40B4-BE49-F238E27FC236}">
                <a16:creationId xmlns:a16="http://schemas.microsoft.com/office/drawing/2014/main" id="{59B00E5F-5C6F-4599-94BA-0E0CB6594584}"/>
              </a:ext>
            </a:extLst>
          </p:cNvPr>
          <p:cNvPicPr>
            <a:picLocks noChangeAspect="1"/>
          </p:cNvPicPr>
          <p:nvPr/>
        </p:nvPicPr>
        <p:blipFill rotWithShape="1">
          <a:blip r:embed="rId7">
            <a:extLst>
              <a:ext uri="{28A0092B-C50C-407E-A947-70E740481C1C}">
                <a14:useLocalDpi xmlns:a14="http://schemas.microsoft.com/office/drawing/2010/main" val="0"/>
              </a:ext>
            </a:extLst>
          </a:blip>
          <a:srcRect b="3842"/>
          <a:stretch/>
        </p:blipFill>
        <p:spPr>
          <a:xfrm>
            <a:off x="-123825" y="321536"/>
            <a:ext cx="12413803" cy="6705599"/>
          </a:xfrm>
          <a:prstGeom prst="rect">
            <a:avLst/>
          </a:prstGeom>
        </p:spPr>
      </p:pic>
      <p:pic>
        <p:nvPicPr>
          <p:cNvPr id="23" name="Picture 22" descr="Shape&#10;&#10;Description automatically generated">
            <a:extLst>
              <a:ext uri="{FF2B5EF4-FFF2-40B4-BE49-F238E27FC236}">
                <a16:creationId xmlns:a16="http://schemas.microsoft.com/office/drawing/2014/main" id="{5994E6FF-D22D-4BA0-960C-C4DC6AAB371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24" name="Picture 23" descr="Shape&#10;&#10;Description automatically generated">
            <a:extLst>
              <a:ext uri="{FF2B5EF4-FFF2-40B4-BE49-F238E27FC236}">
                <a16:creationId xmlns:a16="http://schemas.microsoft.com/office/drawing/2014/main" id="{AD1E3574-6079-4D05-B636-912BF8EA36B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25" name="TextBox 24">
            <a:extLst>
              <a:ext uri="{FF2B5EF4-FFF2-40B4-BE49-F238E27FC236}">
                <a16:creationId xmlns:a16="http://schemas.microsoft.com/office/drawing/2014/main" id="{CBAE607D-1D27-49CD-8A42-A655F55A1348}"/>
              </a:ext>
            </a:extLst>
          </p:cNvPr>
          <p:cNvSpPr txBox="1"/>
          <p:nvPr/>
        </p:nvSpPr>
        <p:spPr>
          <a:xfrm>
            <a:off x="693620" y="2025617"/>
            <a:ext cx="198791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974E9238-51DB-402F-BB5E-3A3C51C32324}"/>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pic>
        <p:nvPicPr>
          <p:cNvPr id="28" name="Picture 27">
            <a:extLst>
              <a:ext uri="{FF2B5EF4-FFF2-40B4-BE49-F238E27FC236}">
                <a16:creationId xmlns:a16="http://schemas.microsoft.com/office/drawing/2014/main" id="{B1BA4D0F-274C-459D-A077-ACE5C0DFB5EB}"/>
              </a:ext>
            </a:extLst>
          </p:cNvPr>
          <p:cNvPicPr>
            <a:picLocks noChangeAspect="1"/>
          </p:cNvPicPr>
          <p:nvPr/>
        </p:nvPicPr>
        <p:blipFill>
          <a:blip r:embed="rId9"/>
          <a:stretch>
            <a:fillRect/>
          </a:stretch>
        </p:blipFill>
        <p:spPr>
          <a:xfrm>
            <a:off x="3589246" y="0"/>
            <a:ext cx="5023539" cy="1249788"/>
          </a:xfrm>
          <a:prstGeom prst="rect">
            <a:avLst/>
          </a:prstGeom>
        </p:spPr>
      </p:pic>
    </p:spTree>
    <p:extLst>
      <p:ext uri="{BB962C8B-B14F-4D97-AF65-F5344CB8AC3E}">
        <p14:creationId xmlns:p14="http://schemas.microsoft.com/office/powerpoint/2010/main" val="2820104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par>
                                    <p:cTn id="16" presetID="16" presetClass="entr" presetSubtype="37" fill="hold" grpId="0" nodeType="withEffect">
                                      <p:stCondLst>
                                        <p:cond delay="250"/>
                                      </p:stCondLst>
                                      <p:childTnLst>
                                        <p:set>
                                          <p:cBhvr>
                                            <p:cTn id="17" dur="1" fill="hold">
                                              <p:stCondLst>
                                                <p:cond delay="0"/>
                                              </p:stCondLst>
                                            </p:cTn>
                                            <p:tgtEl>
                                              <p:spTgt spid="25"/>
                                            </p:tgtEl>
                                            <p:attrNameLst>
                                              <p:attrName>style.visibility</p:attrName>
                                            </p:attrNameLst>
                                          </p:cBhvr>
                                          <p:to>
                                            <p:strVal val="visible"/>
                                          </p:to>
                                        </p:set>
                                        <p:animEffect transition="in" filter="barn(out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3" name="uỷn.wav"/>
                                            </p:tgtEl>
                                          </p:cMediaNode>
                                        </p:audio>
                                      </p:subTnLst>
                                    </p:cTn>
                                  </p:par>
                                  <p:par>
                                    <p:cTn id="24" presetID="16" presetClass="entr" presetSubtype="37" fill="hold" grpId="0" nodeType="with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barn(out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Trò-chơi-ting.wav"/>
                                            </p:tgtEl>
                                          </p:cMediaNode>
                                        </p:audio>
                                      </p:subTnLst>
                                    </p:cTn>
                                  </p:par>
                                  <p:par>
                                    <p:cTn id="9" presetID="2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subTnLst>
                                        <p:audio>
                                          <p:cMediaNode>
                                            <p:cTn display="0" masterRel="sameClick">
                                              <p:stCondLst>
                                                <p:cond evt="begin" delay="0">
                                                  <p:tn val="17"/>
                                                </p:cond>
                                              </p:stCondLst>
                                              <p:endCondLst>
                                                <p:cond evt="onStopAudio" delay="0">
                                                  <p:tgtEl>
                                                    <p:sldTgt/>
                                                  </p:tgtEl>
                                                </p:cond>
                                              </p:endCondLst>
                                            </p:cTn>
                                            <p:tgtEl>
                                              <p:sndTgt r:embed="rId13" name="uỷn.wav"/>
                                            </p:tgtEl>
                                          </p:cMediaNode>
                                        </p:audio>
                                      </p:subTnLst>
                                    </p:cTn>
                                  </p:par>
                                  <p:par>
                                    <p:cTn id="20" presetID="16" presetClass="entr" presetSubtype="37" fill="hold" grpId="0"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barn(out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subTnLst>
                                        <p:audio>
                                          <p:cMediaNode>
                                            <p:cTn display="0" masterRel="sameClick">
                                              <p:stCondLst>
                                                <p:cond evt="begin" delay="0">
                                                  <p:tn val="25"/>
                                                </p:cond>
                                              </p:stCondLst>
                                              <p:endCondLst>
                                                <p:cond evt="onStopAudio" delay="0">
                                                  <p:tgtEl>
                                                    <p:sldTgt/>
                                                  </p:tgtEl>
                                                </p:cond>
                                              </p:endCondLst>
                                            </p:cTn>
                                            <p:tgtEl>
                                              <p:sndTgt r:embed="rId13" name="uỷn.wav"/>
                                            </p:tgtEl>
                                          </p:cMediaNode>
                                        </p:audio>
                                      </p:subTnLst>
                                    </p:cTn>
                                  </p:par>
                                  <p:par>
                                    <p:cTn id="28" presetID="16" presetClass="entr" presetSubtype="37" fill="hold" grpId="0" nodeType="withEffect">
                                      <p:stCondLst>
                                        <p:cond delay="25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333374"/>
            <a:ext cx="11277600" cy="635317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4" name="Table 3">
            <a:extLst>
              <a:ext uri="{FF2B5EF4-FFF2-40B4-BE49-F238E27FC236}">
                <a16:creationId xmlns:a16="http://schemas.microsoft.com/office/drawing/2014/main" id="{324B3FEC-9706-4E12-811A-7F3BCD9CC46B}"/>
              </a:ext>
            </a:extLst>
          </p:cNvPr>
          <p:cNvGraphicFramePr>
            <a:graphicFrameLocks noGrp="1"/>
          </p:cNvGraphicFramePr>
          <p:nvPr>
            <p:extLst>
              <p:ext uri="{D42A27DB-BD31-4B8C-83A1-F6EECF244321}">
                <p14:modId xmlns:p14="http://schemas.microsoft.com/office/powerpoint/2010/main" val="3876005619"/>
              </p:ext>
            </p:extLst>
          </p:nvPr>
        </p:nvGraphicFramePr>
        <p:xfrm>
          <a:off x="876301" y="478440"/>
          <a:ext cx="10706100" cy="5896814"/>
        </p:xfrm>
        <a:graphic>
          <a:graphicData uri="http://schemas.openxmlformats.org/drawingml/2006/table">
            <a:tbl>
              <a:tblPr>
                <a:tableStyleId>{10A1B5D5-9B99-4C35-A422-299274C87663}</a:tableStyleId>
              </a:tblPr>
              <a:tblGrid>
                <a:gridCol w="2781299">
                  <a:extLst>
                    <a:ext uri="{9D8B030D-6E8A-4147-A177-3AD203B41FA5}">
                      <a16:colId xmlns:a16="http://schemas.microsoft.com/office/drawing/2014/main" val="860767266"/>
                    </a:ext>
                  </a:extLst>
                </a:gridCol>
                <a:gridCol w="3143250">
                  <a:extLst>
                    <a:ext uri="{9D8B030D-6E8A-4147-A177-3AD203B41FA5}">
                      <a16:colId xmlns:a16="http://schemas.microsoft.com/office/drawing/2014/main" val="192222628"/>
                    </a:ext>
                  </a:extLst>
                </a:gridCol>
                <a:gridCol w="4781551">
                  <a:extLst>
                    <a:ext uri="{9D8B030D-6E8A-4147-A177-3AD203B41FA5}">
                      <a16:colId xmlns:a16="http://schemas.microsoft.com/office/drawing/2014/main" val="1954770890"/>
                    </a:ext>
                  </a:extLst>
                </a:gridCol>
              </a:tblGrid>
              <a:tr h="567252">
                <a:tc>
                  <a:txBody>
                    <a:bodyPr/>
                    <a:lstStyle/>
                    <a:p>
                      <a:pPr algn="ctr" fontAlgn="t"/>
                      <a:endParaRPr lang="en-US" sz="3200" dirty="0">
                        <a:solidFill>
                          <a:srgbClr val="FF0000"/>
                        </a:solidFill>
                        <a:effectLs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3200" b="1" dirty="0" err="1">
                          <a:solidFill>
                            <a:srgbClr val="FF0000"/>
                          </a:solidFill>
                          <a:effectLst/>
                        </a:rPr>
                        <a:t>Màu</a:t>
                      </a:r>
                      <a:r>
                        <a:rPr lang="en-US" sz="3200" b="1" dirty="0">
                          <a:solidFill>
                            <a:srgbClr val="FF0000"/>
                          </a:solidFill>
                          <a:effectLst/>
                        </a:rPr>
                        <a:t> </a:t>
                      </a:r>
                      <a:r>
                        <a:rPr lang="en-US" sz="3200" b="1" dirty="0" err="1">
                          <a:solidFill>
                            <a:srgbClr val="FF0000"/>
                          </a:solidFill>
                          <a:effectLst/>
                        </a:rPr>
                        <a:t>sắc</a:t>
                      </a:r>
                      <a:endParaRPr lang="en-US" sz="3200" dirty="0">
                        <a:solidFill>
                          <a:srgbClr val="FF0000"/>
                        </a:solidFill>
                        <a:effectLs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effectLst/>
                        </a:rPr>
                        <a:t>Hình</a:t>
                      </a:r>
                      <a:r>
                        <a:rPr lang="en-US" sz="3200" b="1" dirty="0">
                          <a:solidFill>
                            <a:srgbClr val="FF0000"/>
                          </a:solidFill>
                          <a:effectLst/>
                        </a:rPr>
                        <a:t> </a:t>
                      </a:r>
                      <a:r>
                        <a:rPr lang="en-US" sz="3200" b="1" dirty="0" err="1">
                          <a:solidFill>
                            <a:srgbClr val="FF0000"/>
                          </a:solidFill>
                          <a:effectLst/>
                        </a:rPr>
                        <a:t>dạng</a:t>
                      </a:r>
                      <a:endParaRPr lang="en-US" sz="3200" dirty="0">
                        <a:solidFill>
                          <a:srgbClr val="FF0000"/>
                        </a:solidFill>
                        <a:effectLst/>
                      </a:endParaRPr>
                    </a:p>
                  </a:txBody>
                  <a:tcPr marL="67173" marR="67173" marT="33587" marB="33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16628453"/>
                  </a:ext>
                </a:extLst>
              </a:tr>
              <a:tr h="1045871">
                <a:tc>
                  <a:txBody>
                    <a:bodyPr/>
                    <a:lstStyle/>
                    <a:p>
                      <a:pPr algn="just" fontAlgn="t"/>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hồng</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Đỏ</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Các</a:t>
                      </a:r>
                      <a:r>
                        <a:rPr lang="en-US" sz="3200" b="1" dirty="0">
                          <a:solidFill>
                            <a:srgbClr val="002060"/>
                          </a:solidFill>
                          <a:effectLst/>
                          <a:latin typeface="+mn-lt"/>
                        </a:rPr>
                        <a:t> </a:t>
                      </a:r>
                      <a:r>
                        <a:rPr lang="en-US" sz="3200" b="1" dirty="0" err="1">
                          <a:solidFill>
                            <a:srgbClr val="002060"/>
                          </a:solidFill>
                          <a:effectLst/>
                          <a:latin typeface="+mn-lt"/>
                        </a:rPr>
                        <a:t>cánh</a:t>
                      </a:r>
                      <a:r>
                        <a:rPr lang="en-US" sz="3200" b="1" dirty="0">
                          <a:solidFill>
                            <a:srgbClr val="002060"/>
                          </a:solidFill>
                          <a:effectLst/>
                          <a:latin typeface="+mn-lt"/>
                        </a:rPr>
                        <a:t> </a:t>
                      </a:r>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xếp</a:t>
                      </a:r>
                      <a:r>
                        <a:rPr lang="en-US" sz="3200" b="1" dirty="0">
                          <a:solidFill>
                            <a:srgbClr val="002060"/>
                          </a:solidFill>
                          <a:effectLst/>
                          <a:latin typeface="+mn-lt"/>
                        </a:rPr>
                        <a:t> </a:t>
                      </a:r>
                      <a:r>
                        <a:rPr lang="en-US" sz="3200" b="1" dirty="0" err="1">
                          <a:solidFill>
                            <a:srgbClr val="002060"/>
                          </a:solidFill>
                          <a:effectLst/>
                          <a:latin typeface="+mn-lt"/>
                        </a:rPr>
                        <a:t>chồng</a:t>
                      </a:r>
                      <a:r>
                        <a:rPr lang="en-US" sz="3200" b="1" dirty="0">
                          <a:solidFill>
                            <a:srgbClr val="002060"/>
                          </a:solidFill>
                          <a:effectLst/>
                          <a:latin typeface="+mn-lt"/>
                        </a:rPr>
                        <a:t> </a:t>
                      </a:r>
                      <a:r>
                        <a:rPr lang="en-US" sz="3200" b="1" dirty="0" err="1">
                          <a:solidFill>
                            <a:srgbClr val="002060"/>
                          </a:solidFill>
                          <a:effectLst/>
                          <a:latin typeface="+mn-lt"/>
                        </a:rPr>
                        <a:t>lên</a:t>
                      </a:r>
                      <a:r>
                        <a:rPr lang="en-US" sz="3200" b="1" dirty="0">
                          <a:solidFill>
                            <a:srgbClr val="002060"/>
                          </a:solidFill>
                          <a:effectLst/>
                          <a:latin typeface="+mn-lt"/>
                        </a:rPr>
                        <a:t> </a:t>
                      </a:r>
                      <a:r>
                        <a:rPr lang="en-US" sz="3200" b="1" dirty="0" err="1">
                          <a:solidFill>
                            <a:srgbClr val="002060"/>
                          </a:solidFill>
                          <a:effectLst/>
                          <a:latin typeface="+mn-lt"/>
                        </a:rPr>
                        <a:t>nhau</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101256"/>
                  </a:ext>
                </a:extLst>
              </a:tr>
              <a:tr h="1045871">
                <a:tc>
                  <a:txBody>
                    <a:bodyPr/>
                    <a:lstStyle/>
                    <a:p>
                      <a:pPr algn="just" fontAlgn="t"/>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cúc</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Vàng</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Các cánh hoa xếp chồng lên nhau</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28589"/>
                  </a:ext>
                </a:extLst>
              </a:tr>
              <a:tr h="806562">
                <a:tc>
                  <a:txBody>
                    <a:bodyPr/>
                    <a:lstStyle/>
                    <a:p>
                      <a:pPr algn="just" fontAlgn="t"/>
                      <a:r>
                        <a:rPr lang="en-US" sz="3200" b="1">
                          <a:solidFill>
                            <a:srgbClr val="002060"/>
                          </a:solidFill>
                          <a:effectLst/>
                          <a:latin typeface="+mn-lt"/>
                        </a:rPr>
                        <a:t>Hoa đào</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Hồng</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Các</a:t>
                      </a:r>
                      <a:r>
                        <a:rPr lang="en-US" sz="3200" b="1" dirty="0">
                          <a:solidFill>
                            <a:srgbClr val="002060"/>
                          </a:solidFill>
                          <a:effectLst/>
                          <a:latin typeface="+mn-lt"/>
                        </a:rPr>
                        <a:t> </a:t>
                      </a:r>
                      <a:r>
                        <a:rPr lang="en-US" sz="3200" b="1" dirty="0" err="1">
                          <a:solidFill>
                            <a:srgbClr val="002060"/>
                          </a:solidFill>
                          <a:effectLst/>
                          <a:latin typeface="+mn-lt"/>
                        </a:rPr>
                        <a:t>cánh</a:t>
                      </a:r>
                      <a:r>
                        <a:rPr lang="en-US" sz="3200" b="1" dirty="0">
                          <a:solidFill>
                            <a:srgbClr val="002060"/>
                          </a:solidFill>
                          <a:effectLst/>
                          <a:latin typeface="+mn-lt"/>
                        </a:rPr>
                        <a:t> </a:t>
                      </a:r>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xếp</a:t>
                      </a:r>
                      <a:r>
                        <a:rPr lang="en-US" sz="3200" b="1" dirty="0">
                          <a:solidFill>
                            <a:srgbClr val="002060"/>
                          </a:solidFill>
                          <a:effectLst/>
                          <a:latin typeface="+mn-lt"/>
                        </a:rPr>
                        <a:t> </a:t>
                      </a:r>
                      <a:r>
                        <a:rPr lang="en-US" sz="3200" b="1" dirty="0" err="1">
                          <a:solidFill>
                            <a:srgbClr val="002060"/>
                          </a:solidFill>
                          <a:effectLst/>
                          <a:latin typeface="+mn-lt"/>
                        </a:rPr>
                        <a:t>đôi</a:t>
                      </a:r>
                      <a:r>
                        <a:rPr lang="en-US" sz="3200" b="1" dirty="0">
                          <a:solidFill>
                            <a:srgbClr val="002060"/>
                          </a:solidFill>
                          <a:effectLst/>
                          <a:latin typeface="+mn-lt"/>
                        </a:rPr>
                        <a:t> </a:t>
                      </a:r>
                      <a:r>
                        <a:rPr lang="en-US" sz="3200" b="1" dirty="0" err="1">
                          <a:solidFill>
                            <a:srgbClr val="002060"/>
                          </a:solidFill>
                          <a:effectLst/>
                          <a:latin typeface="+mn-lt"/>
                        </a:rPr>
                        <a:t>diện</a:t>
                      </a:r>
                      <a:r>
                        <a:rPr lang="en-US" sz="3200" b="1" dirty="0">
                          <a:solidFill>
                            <a:srgbClr val="002060"/>
                          </a:solidFill>
                          <a:effectLst/>
                          <a:latin typeface="+mn-lt"/>
                        </a:rPr>
                        <a:t> </a:t>
                      </a:r>
                      <a:r>
                        <a:rPr lang="en-US" sz="3200" b="1" dirty="0" err="1">
                          <a:solidFill>
                            <a:srgbClr val="002060"/>
                          </a:solidFill>
                          <a:effectLst/>
                          <a:latin typeface="+mn-lt"/>
                        </a:rPr>
                        <a:t>nhau</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781865"/>
                  </a:ext>
                </a:extLst>
              </a:tr>
              <a:tr h="806562">
                <a:tc>
                  <a:txBody>
                    <a:bodyPr/>
                    <a:lstStyle/>
                    <a:p>
                      <a:pPr algn="just" fontAlgn="t"/>
                      <a:r>
                        <a:rPr lang="en-US" sz="3200" b="1">
                          <a:solidFill>
                            <a:srgbClr val="002060"/>
                          </a:solidFill>
                          <a:effectLst/>
                          <a:latin typeface="+mn-lt"/>
                        </a:rPr>
                        <a:t>Quả thanh long</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Vỏ hồng, ruột trắng</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Tròn</a:t>
                      </a:r>
                      <a:r>
                        <a:rPr lang="en-US" sz="3200" b="1" dirty="0">
                          <a:solidFill>
                            <a:srgbClr val="002060"/>
                          </a:solidFill>
                          <a:effectLst/>
                          <a:latin typeface="+mn-lt"/>
                        </a:rPr>
                        <a:t>, </a:t>
                      </a:r>
                      <a:r>
                        <a:rPr lang="en-US" sz="3200" b="1" dirty="0" err="1">
                          <a:solidFill>
                            <a:srgbClr val="002060"/>
                          </a:solidFill>
                          <a:effectLst/>
                          <a:latin typeface="+mn-lt"/>
                        </a:rPr>
                        <a:t>có</a:t>
                      </a:r>
                      <a:r>
                        <a:rPr lang="en-US" sz="3200" b="1" dirty="0">
                          <a:solidFill>
                            <a:srgbClr val="002060"/>
                          </a:solidFill>
                          <a:effectLst/>
                          <a:latin typeface="+mn-lt"/>
                        </a:rPr>
                        <a:t> </a:t>
                      </a:r>
                      <a:r>
                        <a:rPr lang="en-US" sz="3200" b="1" dirty="0" err="1">
                          <a:solidFill>
                            <a:srgbClr val="002060"/>
                          </a:solidFill>
                          <a:effectLst/>
                          <a:latin typeface="+mn-lt"/>
                        </a:rPr>
                        <a:t>cuống</a:t>
                      </a:r>
                      <a:r>
                        <a:rPr lang="en-US" sz="3200" b="1" dirty="0">
                          <a:solidFill>
                            <a:srgbClr val="002060"/>
                          </a:solidFill>
                          <a:effectLst/>
                          <a:latin typeface="+mn-lt"/>
                        </a:rPr>
                        <a:t> </a:t>
                      </a:r>
                      <a:r>
                        <a:rPr lang="en-US" sz="3200" b="1" dirty="0" err="1">
                          <a:solidFill>
                            <a:srgbClr val="002060"/>
                          </a:solidFill>
                          <a:effectLst/>
                          <a:latin typeface="+mn-lt"/>
                        </a:rPr>
                        <a:t>ngoài</a:t>
                      </a:r>
                      <a:r>
                        <a:rPr lang="en-US" sz="3200" b="1" dirty="0">
                          <a:solidFill>
                            <a:srgbClr val="002060"/>
                          </a:solidFill>
                          <a:effectLst/>
                          <a:latin typeface="+mn-lt"/>
                        </a:rPr>
                        <a:t> </a:t>
                      </a:r>
                      <a:r>
                        <a:rPr lang="en-US" sz="3200" b="1" dirty="0" err="1">
                          <a:solidFill>
                            <a:srgbClr val="002060"/>
                          </a:solidFill>
                          <a:effectLst/>
                          <a:latin typeface="+mn-lt"/>
                        </a:rPr>
                        <a:t>quả</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109393"/>
                  </a:ext>
                </a:extLst>
              </a:tr>
              <a:tr h="327943">
                <a:tc>
                  <a:txBody>
                    <a:bodyPr/>
                    <a:lstStyle/>
                    <a:p>
                      <a:pPr algn="just" fontAlgn="t"/>
                      <a:r>
                        <a:rPr lang="en-US" sz="3200" b="1">
                          <a:solidFill>
                            <a:srgbClr val="002060"/>
                          </a:solidFill>
                          <a:effectLst/>
                          <a:latin typeface="+mn-lt"/>
                        </a:rPr>
                        <a:t>Quả chuối</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Vàng</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Dài</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615369"/>
                  </a:ext>
                </a:extLst>
              </a:tr>
              <a:tr h="567252">
                <a:tc>
                  <a:txBody>
                    <a:bodyPr/>
                    <a:lstStyle/>
                    <a:p>
                      <a:pPr algn="just" fontAlgn="t"/>
                      <a:r>
                        <a:rPr lang="en-US" sz="3200" b="1">
                          <a:solidFill>
                            <a:srgbClr val="002060"/>
                          </a:solidFill>
                          <a:effectLst/>
                          <a:latin typeface="+mn-lt"/>
                        </a:rPr>
                        <a:t>Quả cam</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Vỏ xanh, ruột cam</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3200" b="1" dirty="0">
                          <a:solidFill>
                            <a:srgbClr val="002060"/>
                          </a:solidFill>
                          <a:effectLst/>
                          <a:latin typeface="+mn-lt"/>
                        </a:rPr>
                        <a:t>Tròn trơn</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3270302"/>
                  </a:ext>
                </a:extLst>
              </a:tr>
            </a:tbl>
          </a:graphicData>
        </a:graphic>
      </p:graphicFrame>
    </p:spTree>
    <p:extLst>
      <p:ext uri="{BB962C8B-B14F-4D97-AF65-F5344CB8AC3E}">
        <p14:creationId xmlns:p14="http://schemas.microsoft.com/office/powerpoint/2010/main" val="2810504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8" name="Picture 7">
            <a:extLst>
              <a:ext uri="{FF2B5EF4-FFF2-40B4-BE49-F238E27FC236}">
                <a16:creationId xmlns:a16="http://schemas.microsoft.com/office/drawing/2014/main" id="{22058762-E263-4305-AAD3-FD91B574B90D}"/>
              </a:ext>
            </a:extLst>
          </p:cNvPr>
          <p:cNvPicPr>
            <a:picLocks noChangeAspect="1"/>
          </p:cNvPicPr>
          <p:nvPr/>
        </p:nvPicPr>
        <p:blipFill>
          <a:blip r:embed="rId5"/>
          <a:stretch>
            <a:fillRect/>
          </a:stretch>
        </p:blipFill>
        <p:spPr>
          <a:xfrm>
            <a:off x="5802428" y="3340941"/>
            <a:ext cx="4663844" cy="1109568"/>
          </a:xfrm>
          <a:prstGeom prst="rect">
            <a:avLst/>
          </a:prstGeom>
        </p:spPr>
      </p:pic>
    </p:spTree>
    <p:extLst>
      <p:ext uri="{BB962C8B-B14F-4D97-AF65-F5344CB8AC3E}">
        <p14:creationId xmlns:p14="http://schemas.microsoft.com/office/powerpoint/2010/main" val="307237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图片 8">
            <a:extLst>
              <a:ext uri="{FF2B5EF4-FFF2-40B4-BE49-F238E27FC236}">
                <a16:creationId xmlns:a16="http://schemas.microsoft.com/office/drawing/2014/main" id="{DABF2E95-D762-4D6A-BAD3-4B2ABB8B61D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879282" y="-30480"/>
            <a:ext cx="1465118" cy="1828800"/>
          </a:xfrm>
          <a:prstGeom prst="rect">
            <a:avLst/>
          </a:prstGeom>
        </p:spPr>
      </p:pic>
      <p:pic>
        <p:nvPicPr>
          <p:cNvPr id="16" name="Picture 15" descr="A picture containing flower, plant&#10;&#10;Description automatically generated">
            <a:extLst>
              <a:ext uri="{FF2B5EF4-FFF2-40B4-BE49-F238E27FC236}">
                <a16:creationId xmlns:a16="http://schemas.microsoft.com/office/drawing/2014/main" id="{53FF2697-7412-4645-97EA-A6B36765F9B7}"/>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r="50877"/>
          <a:stretch/>
        </p:blipFill>
        <p:spPr>
          <a:xfrm flipH="1">
            <a:off x="9721516" y="1828799"/>
            <a:ext cx="2470484" cy="5029200"/>
          </a:xfrm>
          <a:prstGeom prst="rect">
            <a:avLst/>
          </a:prstGeom>
        </p:spPr>
      </p:pic>
      <p:pic>
        <p:nvPicPr>
          <p:cNvPr id="17" name="Picture 16" descr="A picture containing flower, plant&#10;&#10;Description automatically generated">
            <a:extLst>
              <a:ext uri="{FF2B5EF4-FFF2-40B4-BE49-F238E27FC236}">
                <a16:creationId xmlns:a16="http://schemas.microsoft.com/office/drawing/2014/main" id="{961181FE-99DE-49EE-ACC1-01E642662E7C}"/>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56619"/>
          <a:stretch/>
        </p:blipFill>
        <p:spPr>
          <a:xfrm flipH="1">
            <a:off x="0" y="1828799"/>
            <a:ext cx="2181726" cy="502920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38F52F73-783D-40E4-9251-8E7FB135B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0"/>
            <a:ext cx="3200400" cy="3200400"/>
          </a:xfrm>
          <a:prstGeom prst="rect">
            <a:avLst/>
          </a:prstGeom>
        </p:spPr>
      </p:pic>
      <p:pic>
        <p:nvPicPr>
          <p:cNvPr id="22" name="Picture 21" descr="A picture containing toy, doll, vector graphics&#10;&#10;Description automatically generated">
            <a:extLst>
              <a:ext uri="{FF2B5EF4-FFF2-40B4-BE49-F238E27FC236}">
                <a16:creationId xmlns:a16="http://schemas.microsoft.com/office/drawing/2014/main" id="{A0603686-F2B9-4D48-A123-26B64A3F94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1485" y="228600"/>
            <a:ext cx="8137154" cy="7127015"/>
          </a:xfrm>
          <a:prstGeom prst="rect">
            <a:avLst/>
          </a:prstGeom>
        </p:spPr>
      </p:pic>
      <p:pic>
        <p:nvPicPr>
          <p:cNvPr id="26" name="Picture 8" descr="900+ (JENS)- BUTTERFLIES ideas | butterfly art, butterfly, beautiful  butterflies">
            <a:extLst>
              <a:ext uri="{FF2B5EF4-FFF2-40B4-BE49-F238E27FC236}">
                <a16:creationId xmlns:a16="http://schemas.microsoft.com/office/drawing/2014/main" id="{05FA1937-3A59-4D31-8E8A-EB2FF5F24D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0088880" y="-1201"/>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F336E4-B97A-4886-8C97-048403A92A9F}"/>
              </a:ext>
            </a:extLst>
          </p:cNvPr>
          <p:cNvPicPr>
            <a:picLocks noChangeAspect="1"/>
          </p:cNvPicPr>
          <p:nvPr/>
        </p:nvPicPr>
        <p:blipFill>
          <a:blip r:embed="rId10"/>
          <a:stretch>
            <a:fillRect/>
          </a:stretch>
        </p:blipFill>
        <p:spPr>
          <a:xfrm>
            <a:off x="2817594" y="3837206"/>
            <a:ext cx="6727353" cy="2477869"/>
          </a:xfrm>
          <a:prstGeom prst="rect">
            <a:avLst/>
          </a:prstGeom>
        </p:spPr>
      </p:pic>
    </p:spTree>
    <p:extLst>
      <p:ext uri="{BB962C8B-B14F-4D97-AF65-F5344CB8AC3E}">
        <p14:creationId xmlns:p14="http://schemas.microsoft.com/office/powerpoint/2010/main" val="425056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750"/>
                                            <p:tgtEl>
                                              <p:spTgt spid="21"/>
                                            </p:tgtEl>
                                          </p:cBhvr>
                                        </p:animEffect>
                                        <p:anim calcmode="lin" valueType="num">
                                          <p:cBhvr>
                                            <p:cTn id="20" dur="750" fill="hold"/>
                                            <p:tgtEl>
                                              <p:spTgt spid="21"/>
                                            </p:tgtEl>
                                            <p:attrNameLst>
                                              <p:attrName>ppt_x</p:attrName>
                                            </p:attrNameLst>
                                          </p:cBhvr>
                                          <p:tavLst>
                                            <p:tav tm="0">
                                              <p:val>
                                                <p:strVal val="#ppt_x"/>
                                              </p:val>
                                            </p:tav>
                                            <p:tav tm="100000">
                                              <p:val>
                                                <p:strVal val="#ppt_x"/>
                                              </p:val>
                                            </p:tav>
                                          </p:tavLst>
                                        </p:anim>
                                        <p:anim calcmode="lin" valueType="num">
                                          <p:cBhvr>
                                            <p:cTn id="21" dur="750" fill="hold"/>
                                            <p:tgtEl>
                                              <p:spTgt spid="21"/>
                                            </p:tgtEl>
                                            <p:attrNameLst>
                                              <p:attrName>ppt_y</p:attrName>
                                            </p:attrNameLst>
                                          </p:cBhvr>
                                          <p:tavLst>
                                            <p:tav tm="0">
                                              <p:val>
                                                <p:strVal val="#ppt_y+.1"/>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60000">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14:bounceEnd="60000">
                                          <p:cBhvr additive="base">
                                            <p:cTn id="28" dur="75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29"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750"/>
                                            <p:tgtEl>
                                              <p:spTgt spid="21"/>
                                            </p:tgtEl>
                                          </p:cBhvr>
                                        </p:animEffect>
                                        <p:anim calcmode="lin" valueType="num">
                                          <p:cBhvr>
                                            <p:cTn id="20" dur="750" fill="hold"/>
                                            <p:tgtEl>
                                              <p:spTgt spid="21"/>
                                            </p:tgtEl>
                                            <p:attrNameLst>
                                              <p:attrName>ppt_x</p:attrName>
                                            </p:attrNameLst>
                                          </p:cBhvr>
                                          <p:tavLst>
                                            <p:tav tm="0">
                                              <p:val>
                                                <p:strVal val="#ppt_x"/>
                                              </p:val>
                                            </p:tav>
                                            <p:tav tm="100000">
                                              <p:val>
                                                <p:strVal val="#ppt_x"/>
                                              </p:val>
                                            </p:tav>
                                          </p:tavLst>
                                        </p:anim>
                                        <p:anim calcmode="lin" valueType="num">
                                          <p:cBhvr>
                                            <p:cTn id="21" dur="750" fill="hold"/>
                                            <p:tgtEl>
                                              <p:spTgt spid="21"/>
                                            </p:tgtEl>
                                            <p:attrNameLst>
                                              <p:attrName>ppt_y</p:attrName>
                                            </p:attrNameLst>
                                          </p:cBhvr>
                                          <p:tavLst>
                                            <p:tav tm="0">
                                              <p:val>
                                                <p:strVal val="#ppt_y+.1"/>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750" fill="hold"/>
                                            <p:tgtEl>
                                              <p:spTgt spid="22"/>
                                            </p:tgtEl>
                                            <p:attrNameLst>
                                              <p:attrName>ppt_x</p:attrName>
                                            </p:attrNameLst>
                                          </p:cBhvr>
                                          <p:tavLst>
                                            <p:tav tm="0">
                                              <p:val>
                                                <p:strVal val="#ppt_x"/>
                                              </p:val>
                                            </p:tav>
                                            <p:tav tm="100000">
                                              <p:val>
                                                <p:strVal val="#ppt_x"/>
                                              </p:val>
                                            </p:tav>
                                          </p:tavLst>
                                        </p:anim>
                                        <p:anim calcmode="lin" valueType="num">
                                          <p:cBhvr additive="base">
                                            <p:cTn id="29"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256</Words>
  <Application>Microsoft Office PowerPoint</Application>
  <PresentationFormat>Widescreen</PresentationFormat>
  <Paragraphs>54</Paragraphs>
  <Slides>13</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等线</vt:lpstr>
      <vt:lpstr>等线 Light</vt:lpstr>
      <vt:lpstr>Arial</vt:lpstr>
      <vt:lpstr>Calibri</vt:lpstr>
      <vt:lpstr>Times New Roman</vt:lpstr>
      <vt:lpstr>1_Office Theme</vt:lpstr>
      <vt:lpstr>千图网拥有20W+精美PPT模板 更多PPT模板下载至：www.58pic.com/office/ppt​​</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Nhật Lệ lô</cp:lastModifiedBy>
  <cp:revision>32</cp:revision>
  <dcterms:created xsi:type="dcterms:W3CDTF">2022-09-12T12:28:46Z</dcterms:created>
  <dcterms:modified xsi:type="dcterms:W3CDTF">2025-12-25T02:57:16Z</dcterms:modified>
</cp:coreProperties>
</file>