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58" r:id="rId4"/>
    <p:sldId id="271" r:id="rId5"/>
    <p:sldId id="274" r:id="rId6"/>
    <p:sldId id="277" r:id="rId7"/>
    <p:sldId id="280" r:id="rId8"/>
    <p:sldId id="281" r:id="rId9"/>
    <p:sldId id="279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>
      <p:cViewPr varScale="1">
        <p:scale>
          <a:sx n="50" d="100"/>
          <a:sy n="50" d="100"/>
        </p:scale>
        <p:origin x="564" y="4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29049" y="4044660"/>
            <a:ext cx="1376727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51: DIỆN TÍCH CỦA MỘT HÌNH. XĂNG – TI – MÉT VUÔNG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18" y="658386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16553" y="466534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425B98-0CDC-171B-7310-AA0BAD49C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7519" y="2209800"/>
            <a:ext cx="13396120" cy="4876801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19" y="152400"/>
            <a:ext cx="256084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7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51: XĂNG – TI – MÉT VUÔNG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9005" y="2105469"/>
            <a:ext cx="11430000" cy="3724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t="6779" r="735" b="8474"/>
          <a:stretch/>
        </p:blipFill>
        <p:spPr>
          <a:xfrm>
            <a:off x="2499519" y="6172200"/>
            <a:ext cx="12725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75397" y="2506920"/>
            <a:ext cx="11277600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gồm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3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diện tích 1 cm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Diện tích hình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chữ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nhật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bên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 cm</a:t>
            </a:r>
            <a:r>
              <a:rPr lang="en-US" sz="3200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đọc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Ba xăng –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mét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vuông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6564" t="3754" r="12836" b="7948"/>
          <a:stretch/>
        </p:blipFill>
        <p:spPr>
          <a:xfrm>
            <a:off x="12253119" y="2506920"/>
            <a:ext cx="3352800" cy="3581400"/>
          </a:xfrm>
          <a:prstGeom prst="rect">
            <a:avLst/>
          </a:prstGeom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23118" y="4472862"/>
            <a:ext cx="11129879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gồm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4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diện tích 1 cm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Diện tích hình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bên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 cm</a:t>
            </a:r>
            <a:r>
              <a:rPr lang="en-US" sz="3200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đọc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Bốn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xăng –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mét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vuông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t="6779" r="735" b="8474"/>
          <a:stretch/>
        </p:blipFill>
        <p:spPr>
          <a:xfrm>
            <a:off x="2385949" y="6629400"/>
            <a:ext cx="12725400" cy="1905000"/>
          </a:xfrm>
          <a:prstGeom prst="rect">
            <a:avLst/>
          </a:prstGeom>
        </p:spPr>
      </p:pic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51: XĂNG – TI – MÉT VUÔNG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4886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05478" y="2286000"/>
            <a:ext cx="8852041" cy="838200"/>
            <a:chOff x="1470819" y="2019300"/>
            <a:chExt cx="16400497" cy="838200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440505" y="2050822"/>
              <a:ext cx="154308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/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51: XĂNG – TI – MÉT VUÔNG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170003"/>
              </p:ext>
            </p:extLst>
          </p:nvPr>
        </p:nvGraphicFramePr>
        <p:xfrm>
          <a:off x="1356519" y="3505200"/>
          <a:ext cx="13353660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1600">
                  <a:extLst>
                    <a:ext uri="{9D8B030D-6E8A-4147-A177-3AD203B41FA5}">
                      <a16:colId xmlns:a16="http://schemas.microsoft.com/office/drawing/2014/main" val="110105212"/>
                    </a:ext>
                  </a:extLst>
                </a:gridCol>
                <a:gridCol w="4362060">
                  <a:extLst>
                    <a:ext uri="{9D8B030D-6E8A-4147-A177-3AD203B41FA5}">
                      <a16:colId xmlns:a16="http://schemas.microsoft.com/office/drawing/2014/main" val="2743737391"/>
                    </a:ext>
                  </a:extLst>
                </a:gridCol>
              </a:tblGrid>
              <a:tr h="66393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360259"/>
                  </a:ext>
                </a:extLst>
              </a:tr>
              <a:tr h="663936"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xăng –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cm</a:t>
                      </a:r>
                      <a:r>
                        <a:rPr kumimoji="0" lang="en-US" sz="4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2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706250"/>
                  </a:ext>
                </a:extLst>
              </a:tr>
              <a:tr h="663936"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tư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xăng –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vuông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400246"/>
                  </a:ext>
                </a:extLst>
              </a:tr>
              <a:tr h="66393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1 500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cm</a:t>
                      </a:r>
                      <a:r>
                        <a:rPr kumimoji="0" lang="en-US" sz="4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2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934797"/>
                  </a:ext>
                </a:extLst>
              </a:tr>
              <a:tr h="663936"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xăng –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vuông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87633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1643519" y="4895482"/>
            <a:ext cx="1905000" cy="6964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</a:rPr>
              <a:t>cm</a:t>
            </a:r>
            <a:r>
              <a:rPr lang="en-US" sz="4000" baseline="300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dirty="0"/>
              <a:t>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56519" y="5591908"/>
            <a:ext cx="8915400" cy="7326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xăng –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262518" y="6285764"/>
            <a:ext cx="2501735" cy="6964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</a:rPr>
              <a:t>cm</a:t>
            </a:r>
            <a:r>
              <a:rPr lang="en-US" sz="4000" baseline="300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792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06875" y="1548905"/>
            <a:ext cx="12814440" cy="838200"/>
            <a:chOff x="1470819" y="2019300"/>
            <a:chExt cx="13710133" cy="838200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440505" y="2050822"/>
              <a:ext cx="127404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 con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nào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dưới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đây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diện tích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lớn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06875" y="2314009"/>
            <a:ext cx="9279243" cy="205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150000"/>
              </a:lnSpc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Hình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ô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150000"/>
              </a:lnSpc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Diện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tích hình con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sâu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51: XĂNG – TI – MÉT VUÔNG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8667" y="2591007"/>
            <a:ext cx="5944330" cy="40383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29878" y="2570622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07635" y="3568476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43662" y="4544721"/>
            <a:ext cx="9764062" cy="285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/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Hình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ô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eaLnBrk="1" hangingPunct="1"/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Diện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tích hình con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hươu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28516" y="4594125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281318" y="5943600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29878" y="2589261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07635" y="3594250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07573" y="4594125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281318" y="5949106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743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5F78A-F387-EAB8-06FC-7CB2A0CD4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4271" y="2604917"/>
            <a:ext cx="13487400" cy="49610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566319" y="1390379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XĂNG – TI – MÉT VUÔNG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09835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05478" y="2256692"/>
            <a:ext cx="9158759" cy="867508"/>
            <a:chOff x="1470819" y="1989992"/>
            <a:chExt cx="16968765" cy="867508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1989992"/>
              <a:ext cx="1508999" cy="867508"/>
              <a:chOff x="1737519" y="1989992"/>
              <a:chExt cx="1508999" cy="867508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1508999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05195" y="1989992"/>
                <a:ext cx="7736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008772" y="2038366"/>
              <a:ext cx="154308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bảng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sau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).</a:t>
              </a: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XĂNG – TI – MÉT VUÔNG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3928" y="3330781"/>
            <a:ext cx="1490199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defTabSz="914400"/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Mẫu: 2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+ 3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 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5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  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             5 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x 2 = 10 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102" y="4643150"/>
            <a:ext cx="5436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 37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+ 25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9948" y="5690874"/>
            <a:ext cx="4381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- 12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89118" y="4643150"/>
            <a:ext cx="4121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  15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 =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83114" y="5688635"/>
            <a:ext cx="3200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=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1386" y="4637288"/>
            <a:ext cx="1981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51386" y="5685012"/>
            <a:ext cx="1981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651574" y="4637288"/>
            <a:ext cx="1981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97977" y="5685011"/>
            <a:ext cx="1735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  <p:bldP spid="24" grpId="0"/>
      <p:bldP spid="26" grpId="0"/>
      <p:bldP spid="27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65919" y="1812392"/>
            <a:ext cx="15628602" cy="2869526"/>
            <a:chOff x="1470819" y="2019300"/>
            <a:chExt cx="16720998" cy="2869526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367606" y="2088059"/>
              <a:ext cx="15824211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diều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diện tích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400" b="1" dirty="0">
                  <a:latin typeface="Times New Roman" pitchFamily="18" charset="0"/>
                </a:rPr>
                <a:t> 900 cm</a:t>
              </a:r>
              <a:r>
                <a:rPr lang="en-US" sz="4400" b="1" baseline="30000" dirty="0">
                  <a:latin typeface="Times New Roman" pitchFamily="18" charset="0"/>
                </a:rPr>
                <a:t>2</a:t>
              </a:r>
              <a:r>
                <a:rPr lang="en-US" sz="4400" b="1" dirty="0">
                  <a:latin typeface="Times New Roman" pitchFamily="18" charset="0"/>
                </a:rPr>
                <a:t>. </a:t>
              </a:r>
              <a:r>
                <a:rPr lang="en-US" sz="4400" b="1" dirty="0" err="1">
                  <a:latin typeface="Times New Roman" pitchFamily="18" charset="0"/>
                </a:rPr>
                <a:t>Cánh</a:t>
              </a:r>
              <a:r>
                <a:rPr lang="en-US" sz="4400" b="1" dirty="0">
                  <a:latin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</a:rPr>
                <a:t>diều</a:t>
              </a:r>
              <a:r>
                <a:rPr lang="en-US" sz="4400" b="1" dirty="0">
                  <a:latin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</a:rPr>
                <a:t>màu</a:t>
              </a:r>
              <a:r>
                <a:rPr lang="en-US" sz="4400" b="1" dirty="0">
                  <a:latin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</a:rPr>
                <a:t>vàng</a:t>
              </a:r>
              <a:r>
                <a:rPr lang="en-US" sz="4400" b="1" dirty="0"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diện tích 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880 cm</a:t>
              </a:r>
              <a:r>
                <a:rPr lang="en-US" sz="4400" b="1" baseline="30000" dirty="0">
                  <a:solidFill>
                    <a:prstClr val="black"/>
                  </a:solidFill>
                  <a:latin typeface="Times New Roman" pitchFamily="18" charset="0"/>
                </a:rPr>
                <a:t>2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.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Hỏi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diện tích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cánh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diều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màu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hơn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diện tích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cánh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diều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màu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vàng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bao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nhiêu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xăng –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ti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–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mét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vuông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?</a:t>
              </a:r>
              <a:r>
                <a:rPr lang="en-US" sz="4400" b="1" baseline="30000" dirty="0">
                  <a:solidFill>
                    <a:prstClr val="black"/>
                  </a:solidFill>
                  <a:latin typeface="Times New Roman" pitchFamily="18" charset="0"/>
                </a:rPr>
                <a:t>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384827" y="4681918"/>
            <a:ext cx="2207297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914400" eaLnBrk="1" hangingPunct="1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XĂNG – TI – MÉT VUÔNG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4217" r="6904"/>
          <a:stretch/>
        </p:blipFill>
        <p:spPr>
          <a:xfrm>
            <a:off x="9814719" y="4038600"/>
            <a:ext cx="6179803" cy="4701845"/>
          </a:xfrm>
          <a:prstGeom prst="rect">
            <a:avLst/>
          </a:prstGeom>
        </p:spPr>
      </p:pic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01351" y="5346346"/>
            <a:ext cx="9411857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914400" eaLnBrk="1" hangingPunct="1"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Diện tích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cánh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diều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diện tích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cánh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diều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270919" y="6845654"/>
            <a:ext cx="5714999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 – 880 = 20 (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633119" y="7522762"/>
            <a:ext cx="4115530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914400" eaLnBrk="1" hangingPunct="1"/>
            <a:r>
              <a:rPr lang="en-US" sz="44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en-US" sz="44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(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20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535</Words>
  <Application>Microsoft Office PowerPoint</Application>
  <PresentationFormat>Custom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Nhật Lệ lô</cp:lastModifiedBy>
  <cp:revision>127</cp:revision>
  <dcterms:created xsi:type="dcterms:W3CDTF">2022-07-10T01:37:20Z</dcterms:created>
  <dcterms:modified xsi:type="dcterms:W3CDTF">2025-02-20T09:22:07Z</dcterms:modified>
</cp:coreProperties>
</file>