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70" r:id="rId4"/>
    <p:sldId id="272" r:id="rId5"/>
    <p:sldId id="273" r:id="rId6"/>
    <p:sldId id="274" r:id="rId7"/>
    <p:sldId id="275" r:id="rId8"/>
    <p:sldId id="277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FFFFCC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792" y="5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234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52: DIỆN TÍCH HÌNH CHỮ NHẬT, DIỆN TÍCH HÌNH VUÔNG (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3)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58670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961552" y="559492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55292" y="1132303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3)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4775" y="1736821"/>
            <a:ext cx="15577556" cy="1851005"/>
            <a:chOff x="1470819" y="1943100"/>
            <a:chExt cx="15577556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929856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.VnAristoteH" panose="020B7200000000000000" pitchFamily="34" charset="0"/>
                  <a:cs typeface="Times New Roman" pitchFamily="18" charset="0"/>
                </a:rPr>
                <a:t>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.VnAristoteH" panose="020B7200000000000000" pitchFamily="34" charset="0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gồm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ABCD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chữ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nhật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DMNP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như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bên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a)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diện tích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ABCD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diện tích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chữ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nhật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DMNP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lvl="0">
                <a:defRPr/>
              </a:pP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diện tích hình </a:t>
              </a:r>
              <a:r>
                <a:rPr lang="en-US" sz="3800" b="1" dirty="0">
                  <a:latin typeface=".VnAristoteH" panose="020B7200000000000000" pitchFamily="34" charset="0"/>
                  <a:cs typeface="Times New Roman" pitchFamily="18" charset="0"/>
                </a:rPr>
                <a:t>H.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26"/>
          <a:stretch/>
        </p:blipFill>
        <p:spPr>
          <a:xfrm>
            <a:off x="6122497" y="3587826"/>
            <a:ext cx="5902022" cy="487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55292" y="1132303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3)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3519" y="1838208"/>
            <a:ext cx="15444393" cy="677108"/>
            <a:chOff x="1470819" y="1921758"/>
            <a:chExt cx="9995499" cy="67710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268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noProof="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diện tích hình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ABCD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diện tích hình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DMNP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1662867" y="3062306"/>
            <a:ext cx="848463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Diện tích hình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là:</a:t>
            </a:r>
          </a:p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7 x 7 = 49 (cm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Diện tích hình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DMNP là: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20 = 180 (cm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Đáp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49 cm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cm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659551" y="2464499"/>
            <a:ext cx="249126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3246753" y="6839307"/>
            <a:ext cx="10668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800" b="1" dirty="0">
                <a:solidFill>
                  <a:srgbClr val="FF0000"/>
                </a:solidFill>
                <a:latin typeface=".VnAristoteH" panose="020B7200000000000000" pitchFamily="34" charset="0"/>
                <a:cs typeface="Times New Roman" pitchFamily="18" charset="0"/>
              </a:rPr>
              <a:t>H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49 + 180  = 229 (cm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Đáp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229 cm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5127" y="6133064"/>
            <a:ext cx="5410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diện tích hình </a:t>
            </a:r>
            <a:r>
              <a:rPr lang="en-US" sz="3800" b="1" dirty="0">
                <a:solidFill>
                  <a:prstClr val="black"/>
                </a:solidFill>
                <a:latin typeface=".VnAristoteH" panose="020B7200000000000000" pitchFamily="34" charset="0"/>
                <a:cs typeface="Times New Roman" pitchFamily="18" charset="0"/>
              </a:rPr>
              <a:t>H.</a:t>
            </a:r>
            <a:endParaRPr lang="en-US" sz="3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26"/>
          <a:stretch/>
        </p:blipFill>
        <p:spPr>
          <a:xfrm>
            <a:off x="11450036" y="2552638"/>
            <a:ext cx="4384483" cy="392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3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55292" y="1132303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3)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3519" y="1838208"/>
            <a:ext cx="15444393" cy="1261884"/>
            <a:chOff x="1470819" y="1921758"/>
            <a:chExt cx="9995499" cy="126188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Ba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bác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kiến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rào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đất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để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trồng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nấm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Kiến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lửa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rào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mảnh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đất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màu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đỏ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gió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rào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mảnh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xanh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bọ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dọt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rào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mảnh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nâu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899" t="2607" b="4502"/>
          <a:stretch/>
        </p:blipFill>
        <p:spPr>
          <a:xfrm>
            <a:off x="7048185" y="3076372"/>
            <a:ext cx="88582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4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55292" y="1132303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3)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839262"/>
              </p:ext>
            </p:extLst>
          </p:nvPr>
        </p:nvGraphicFramePr>
        <p:xfrm>
          <a:off x="3441430" y="3577792"/>
          <a:ext cx="11177402" cy="2690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9660">
                  <a:extLst>
                    <a:ext uri="{9D8B030D-6E8A-4147-A177-3AD203B41FA5}">
                      <a16:colId xmlns:a16="http://schemas.microsoft.com/office/drawing/2014/main" val="3671843250"/>
                    </a:ext>
                  </a:extLst>
                </a:gridCol>
                <a:gridCol w="2739542">
                  <a:extLst>
                    <a:ext uri="{9D8B030D-6E8A-4147-A177-3AD203B41FA5}">
                      <a16:colId xmlns:a16="http://schemas.microsoft.com/office/drawing/2014/main" val="3816494781"/>
                    </a:ext>
                  </a:extLst>
                </a:gridCol>
                <a:gridCol w="2412026">
                  <a:extLst>
                    <a:ext uri="{9D8B030D-6E8A-4147-A177-3AD203B41FA5}">
                      <a16:colId xmlns:a16="http://schemas.microsoft.com/office/drawing/2014/main" val="190553166"/>
                    </a:ext>
                  </a:extLst>
                </a:gridCol>
                <a:gridCol w="2236174">
                  <a:extLst>
                    <a:ext uri="{9D8B030D-6E8A-4147-A177-3AD203B41FA5}">
                      <a16:colId xmlns:a16="http://schemas.microsoft.com/office/drawing/2014/main" val="2071370710"/>
                    </a:ext>
                  </a:extLst>
                </a:gridCol>
              </a:tblGrid>
              <a:tr h="896810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Mảnh</a:t>
                      </a:r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3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endParaRPr lang="en-US" sz="3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Nâu</a:t>
                      </a: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0817"/>
                  </a:ext>
                </a:extLst>
              </a:tr>
              <a:tr h="896810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 vi (cm)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901731"/>
                  </a:ext>
                </a:extLst>
              </a:tr>
              <a:tr h="896810"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 (</a:t>
                      </a:r>
                      <a:r>
                        <a:rPr kumimoji="0" lang="en-US" alt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kumimoji="0" lang="en-US" altLang="en-US" sz="36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060119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7859151" y="5527609"/>
            <a:ext cx="1443203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cm</a:t>
            </a:r>
            <a:r>
              <a:rPr lang="en-US" altLang="en-US" sz="34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859151" y="4603382"/>
            <a:ext cx="1443203" cy="582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 cm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43395" y="1745297"/>
            <a:ext cx="15444393" cy="1261884"/>
            <a:chOff x="1470819" y="1921758"/>
            <a:chExt cx="9995499" cy="1261884"/>
          </a:xfrm>
        </p:grpSpPr>
        <p:grpSp>
          <p:nvGrpSpPr>
            <p:cNvPr id="28" name="Group 27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004219" y="1921758"/>
              <a:ext cx="94620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Ba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bác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kiến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rào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đất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để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trồng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nấm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Kiến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lửa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rào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mảnh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đất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màu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đỏ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gió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rào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mảnh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xanh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bọ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dọt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rào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mảnh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nâu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1912426" y="3007181"/>
            <a:ext cx="152697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a) Số?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540917" y="4604137"/>
            <a:ext cx="1443203" cy="582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 cm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800770" y="4603382"/>
            <a:ext cx="1443203" cy="582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 cm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540917" y="5527609"/>
            <a:ext cx="1443203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cm</a:t>
            </a:r>
            <a:r>
              <a:rPr lang="en-US" altLang="en-US" sz="34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2800770" y="5527609"/>
            <a:ext cx="1443203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cm</a:t>
            </a:r>
            <a:r>
              <a:rPr lang="en-US" altLang="en-US" sz="34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912427" y="6781800"/>
            <a:ext cx="7902292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Mảnh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diện tích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93471" y="7644514"/>
            <a:ext cx="79528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diện tích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0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55292" y="1132303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3)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9719" y="1587755"/>
            <a:ext cx="1865573" cy="677108"/>
            <a:chOff x="1470819" y="1921758"/>
            <a:chExt cx="1207385" cy="67710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268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67398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Số?</a:t>
              </a:r>
            </a:p>
          </p:txBody>
        </p:sp>
      </p:grp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841572" y="2110072"/>
            <a:ext cx="1052522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 tích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tấm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bìa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hình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diện tích miếng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bìa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 tích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tấm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bìa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hình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là        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4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65592" y="3414929"/>
            <a:ext cx="5334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9726" t="13202" r="5753" b="10231"/>
          <a:stretch/>
        </p:blipFill>
        <p:spPr>
          <a:xfrm>
            <a:off x="11662349" y="2144336"/>
            <a:ext cx="4524187" cy="357066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35423" y="4177127"/>
            <a:ext cx="93313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 tích tấm bìa màu đỏ là: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 x 3 = 18(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en-US" sz="4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 tích tấm bìa hình vuông là: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 x 2 = 36(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en-US" sz="4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62946" y="7896577"/>
            <a:ext cx="10247374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alt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diện tích </a:t>
            </a:r>
            <a:r>
              <a:rPr lang="en-US" alt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alt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alt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36 cm</a:t>
            </a:r>
            <a:r>
              <a:rPr lang="en-US" altLang="en-US" sz="4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14BE48-B16F-4BB7-BD56-6B7FFAF0648D}"/>
              </a:ext>
            </a:extLst>
          </p:cNvPr>
          <p:cNvSpPr txBox="1"/>
          <p:nvPr/>
        </p:nvSpPr>
        <p:spPr>
          <a:xfrm>
            <a:off x="6461919" y="7241566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 số: 36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77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55292" y="1132303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3)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9719" y="1692771"/>
            <a:ext cx="1865573" cy="677108"/>
            <a:chOff x="1470819" y="1921758"/>
            <a:chExt cx="1207385" cy="67710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268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67398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Số?</a:t>
              </a:r>
            </a:p>
          </p:txBody>
        </p:sp>
      </p:grp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808881" y="2305052"/>
            <a:ext cx="10910838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cắt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chớp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80cm,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10cm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diện tích là      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14719" y="4827296"/>
            <a:ext cx="533400" cy="7288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159" r="26844"/>
          <a:stretch/>
        </p:blipFill>
        <p:spPr>
          <a:xfrm>
            <a:off x="11719719" y="2458673"/>
            <a:ext cx="3808673" cy="546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5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55292" y="1132303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3)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9719" y="1692771"/>
            <a:ext cx="1865573" cy="677108"/>
            <a:chOff x="1470819" y="1921758"/>
            <a:chExt cx="1207385" cy="67710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268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67398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Số?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159" r="26844"/>
          <a:stretch/>
        </p:blipFill>
        <p:spPr>
          <a:xfrm>
            <a:off x="11262519" y="2458673"/>
            <a:ext cx="4265874" cy="543790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1131" y="1692771"/>
            <a:ext cx="1006470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" algn="ctr"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giải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indent="36195" algn="ctr"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 tích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là:</a:t>
            </a:r>
          </a:p>
          <a:p>
            <a:pPr marL="30480" marR="30480" indent="36195" algn="ctr"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85 x 30 = 2550 (cm</a:t>
            </a:r>
            <a:r>
              <a:rPr lang="en-US" sz="4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30480" marR="30480" indent="36195" algn="ctr"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 tích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cắt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là:</a:t>
            </a:r>
          </a:p>
          <a:p>
            <a:pPr marL="30480" marR="30480" indent="36195" algn="ctr"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80 x 10 = 800 (cm</a:t>
            </a:r>
            <a:r>
              <a:rPr lang="en-US" sz="4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30480" marR="30480" indent="36195" algn="ctr"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 tích 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cắt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là: </a:t>
            </a:r>
          </a:p>
          <a:p>
            <a:pPr marL="30480" marR="30480" indent="36195" algn="ctr"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800 x 3 = 2400 (cm</a:t>
            </a:r>
            <a:r>
              <a:rPr lang="en-US" sz="4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30480" marR="30480" indent="36195" algn="ctr"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 tích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là:</a:t>
            </a:r>
          </a:p>
          <a:p>
            <a:pPr marL="30480" marR="30480" indent="36195" algn="ctr"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2550 – 2400 = 150 (cm</a:t>
            </a:r>
            <a:r>
              <a:rPr lang="en-US" sz="4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30480" marR="30480" indent="36195" algn="ctr"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150 cm</a:t>
            </a:r>
            <a:r>
              <a:rPr lang="en-US" sz="4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62945" y="7896577"/>
            <a:ext cx="11805293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diện tích là 150 cm</a:t>
            </a:r>
            <a:r>
              <a:rPr lang="en-US" altLang="en-US" sz="4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19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696</Words>
  <Application>Microsoft Office PowerPoint</Application>
  <PresentationFormat>Custom</PresentationFormat>
  <Paragraphs>99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.VnAristoteH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Nhật Lệ lô</cp:lastModifiedBy>
  <cp:revision>121</cp:revision>
  <dcterms:created xsi:type="dcterms:W3CDTF">2022-07-10T01:37:20Z</dcterms:created>
  <dcterms:modified xsi:type="dcterms:W3CDTF">2025-02-20T09:24:11Z</dcterms:modified>
</cp:coreProperties>
</file>