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37" r:id="rId3"/>
    <p:sldId id="438" r:id="rId4"/>
    <p:sldId id="439" r:id="rId5"/>
    <p:sldId id="42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38134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TAY TRÁI VÀ TAY PHẢI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93646" y="5496878"/>
            <a:ext cx="3890894" cy="277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4" name="Rectangle 95"/>
          <p:cNvSpPr>
            <a:spLocks noChangeArrowheads="1"/>
          </p:cNvSpPr>
          <p:nvPr/>
        </p:nvSpPr>
        <p:spPr bwMode="auto">
          <a:xfrm>
            <a:off x="811849" y="5010967"/>
            <a:ext cx="6101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QUẢ HỒNG CỦA THỎ CON</a:t>
            </a:r>
          </a:p>
        </p:txBody>
      </p:sp>
      <p:pic>
        <p:nvPicPr>
          <p:cNvPr id="2" name="Picture 1"/>
          <p:cNvPicPr>
            <a:picLocks noChangeAspect="1"/>
          </p:cNvPicPr>
          <p:nvPr/>
        </p:nvPicPr>
        <p:blipFill rotWithShape="1">
          <a:blip r:embed="rId2"/>
          <a:srcRect l="45416" t="8518" r="33750" b="11482"/>
          <a:stretch/>
        </p:blipFill>
        <p:spPr>
          <a:xfrm>
            <a:off x="7283345" y="2743200"/>
            <a:ext cx="3784544" cy="5828198"/>
          </a:xfrm>
          <a:prstGeom prst="rect">
            <a:avLst/>
          </a:prstGeom>
        </p:spPr>
      </p:pic>
      <p:pic>
        <p:nvPicPr>
          <p:cNvPr id="3" name="Picture 2"/>
          <p:cNvPicPr>
            <a:picLocks noChangeAspect="1"/>
          </p:cNvPicPr>
          <p:nvPr/>
        </p:nvPicPr>
        <p:blipFill rotWithShape="1">
          <a:blip r:embed="rId3"/>
          <a:srcRect l="27500" t="8518" r="46250" b="11482"/>
          <a:stretch/>
        </p:blipFill>
        <p:spPr>
          <a:xfrm>
            <a:off x="11093345" y="2743199"/>
            <a:ext cx="3503645" cy="5828199"/>
          </a:xfrm>
          <a:prstGeom prst="rect">
            <a:avLst/>
          </a:prstGeom>
        </p:spPr>
      </p:pic>
      <p:sp>
        <p:nvSpPr>
          <p:cNvPr id="19" name="Rectangle 95"/>
          <p:cNvSpPr>
            <a:spLocks noChangeArrowheads="1"/>
          </p:cNvSpPr>
          <p:nvPr/>
        </p:nvSpPr>
        <p:spPr bwMode="auto">
          <a:xfrm>
            <a:off x="4705178" y="1266918"/>
            <a:ext cx="686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12: TAY TRÁI VÀ TAY PHẢI</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8554" y="2743200"/>
            <a:ext cx="14064965" cy="1261884"/>
          </a:xfrm>
          <a:prstGeom prst="rect">
            <a:avLst/>
          </a:prstGeom>
        </p:spPr>
        <p:txBody>
          <a:bodyPr wrap="square">
            <a:spAutoFit/>
          </a:bodyPr>
          <a:lstStyle/>
          <a:p>
            <a:pPr algn="just"/>
            <a:r>
              <a:rPr lang="nl-NL" sz="3800" b="1" dirty="0">
                <a:solidFill>
                  <a:srgbClr val="FF0000"/>
                </a:solidFill>
                <a:latin typeface="Times New Roman" panose="02020603050405020304" pitchFamily="18" charset="0"/>
                <a:ea typeface="Times New Roman" panose="02020603050405020304" pitchFamily="18" charset="0"/>
              </a:rPr>
              <a:t>Em hãy viết đoạn văn nêu lí do em thích (hoặc không thích) một nhân vật trong câu chuyện </a:t>
            </a:r>
            <a:r>
              <a:rPr lang="nl-NL" sz="3800" b="1" i="1" dirty="0">
                <a:solidFill>
                  <a:srgbClr val="FF0000"/>
                </a:solidFill>
                <a:latin typeface="Times New Roman" panose="02020603050405020304" pitchFamily="18" charset="0"/>
                <a:ea typeface="Times New Roman" panose="02020603050405020304" pitchFamily="18" charset="0"/>
              </a:rPr>
              <a:t>Quả hồng của thỏ con.</a:t>
            </a:r>
            <a:r>
              <a:rPr lang="nl-NL" sz="3800" b="1" dirty="0">
                <a:solidFill>
                  <a:srgbClr val="FF0000"/>
                </a:solidFill>
                <a:latin typeface="Times New Roman" panose="02020603050405020304" pitchFamily="18" charset="0"/>
                <a:ea typeface="Times New Roman" panose="02020603050405020304" pitchFamily="18" charset="0"/>
              </a:rPr>
              <a:t> </a:t>
            </a:r>
            <a:endParaRPr lang="en-US" sz="3800" b="1" dirty="0">
              <a:solidFill>
                <a:srgbClr val="FF0000"/>
              </a:solidFill>
            </a:endParaRPr>
          </a:p>
        </p:txBody>
      </p:sp>
      <p:grpSp>
        <p:nvGrpSpPr>
          <p:cNvPr id="5" name="Group 4"/>
          <p:cNvGrpSpPr/>
          <p:nvPr/>
        </p:nvGrpSpPr>
        <p:grpSpPr>
          <a:xfrm>
            <a:off x="4617134" y="149573"/>
            <a:ext cx="7013458" cy="1117345"/>
            <a:chOff x="4539228" y="210532"/>
            <a:chExt cx="6895119" cy="1117345"/>
          </a:xfrm>
        </p:grpSpPr>
        <p:grpSp>
          <p:nvGrpSpPr>
            <p:cNvPr id="6" name="Group 5"/>
            <p:cNvGrpSpPr/>
            <p:nvPr/>
          </p:nvGrpSpPr>
          <p:grpSpPr>
            <a:xfrm>
              <a:off x="4539228" y="210532"/>
              <a:ext cx="6895119" cy="1117345"/>
              <a:chOff x="4539228" y="210532"/>
              <a:chExt cx="6895119" cy="1117345"/>
            </a:xfrm>
          </p:grpSpPr>
          <p:sp>
            <p:nvSpPr>
              <p:cNvPr id="8" name="TextBox 7"/>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9" name="TextBox 8"/>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7" name="Straight Connector 6"/>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204119" y="1837492"/>
            <a:ext cx="4191000" cy="677108"/>
            <a:chOff x="1508919" y="1888664"/>
            <a:chExt cx="3733800" cy="677108"/>
          </a:xfrm>
        </p:grpSpPr>
        <p:sp>
          <p:nvSpPr>
            <p:cNvPr id="11" name="Rectangle 10"/>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2" name="Straight Connector 1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3" name="Rectangle 95"/>
          <p:cNvSpPr>
            <a:spLocks noChangeArrowheads="1"/>
          </p:cNvSpPr>
          <p:nvPr/>
        </p:nvSpPr>
        <p:spPr bwMode="auto">
          <a:xfrm>
            <a:off x="4705178" y="1266918"/>
            <a:ext cx="686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12: TAY TRÁI VÀ TAY PHẢI</a:t>
            </a:r>
          </a:p>
        </p:txBody>
      </p:sp>
      <p:sp>
        <p:nvSpPr>
          <p:cNvPr id="15" name="Rectangle 14"/>
          <p:cNvSpPr/>
          <p:nvPr/>
        </p:nvSpPr>
        <p:spPr>
          <a:xfrm>
            <a:off x="1419193" y="4876800"/>
            <a:ext cx="14064965" cy="2431435"/>
          </a:xfrm>
          <a:prstGeom prst="rect">
            <a:avLst/>
          </a:prstGeom>
        </p:spPr>
        <p:txBody>
          <a:bodyPr wrap="square">
            <a:spAutoFit/>
          </a:bodyPr>
          <a:lstStyle/>
          <a:p>
            <a:pPr algn="just"/>
            <a:r>
              <a:rPr lang="nl-NL" sz="3800" b="1">
                <a:solidFill>
                  <a:srgbClr val="0000CC"/>
                </a:solidFill>
                <a:latin typeface="Times New Roman" panose="02020603050405020304" pitchFamily="18" charset="0"/>
              </a:rPr>
              <a:t>Tên câu chuyện:.......................</a:t>
            </a:r>
          </a:p>
          <a:p>
            <a:pPr algn="just"/>
            <a:r>
              <a:rPr lang="nl-NL" sz="3800" b="1">
                <a:solidFill>
                  <a:srgbClr val="0000CC"/>
                </a:solidFill>
                <a:latin typeface="Times New Roman" panose="02020603050405020304" pitchFamily="18" charset="0"/>
              </a:rPr>
              <a:t>Nhân vật nói đến trong câu chuyện:............................</a:t>
            </a:r>
          </a:p>
          <a:p>
            <a:pPr algn="just"/>
            <a:r>
              <a:rPr lang="nl-NL" sz="3800" b="1">
                <a:solidFill>
                  <a:srgbClr val="0000CC"/>
                </a:solidFill>
                <a:latin typeface="Times New Roman" panose="02020603050405020304" pitchFamily="18" charset="0"/>
              </a:rPr>
              <a:t>Nhân vật có đặc điểm gì:.....................................</a:t>
            </a:r>
          </a:p>
          <a:p>
            <a:pPr algn="just"/>
            <a:r>
              <a:rPr lang="nl-NL" sz="3800" b="1">
                <a:solidFill>
                  <a:srgbClr val="0000CC"/>
                </a:solidFill>
                <a:latin typeface="Times New Roman" panose="02020603050405020304" pitchFamily="18" charset="0"/>
              </a:rPr>
              <a:t>Em thích nhân vật đó những điểm gì:...........................</a:t>
            </a:r>
            <a:endParaRPr lang="en-US" sz="3800" b="1" dirty="0">
              <a:solidFill>
                <a:srgbClr val="0000CC"/>
              </a:solidFill>
            </a:endParaRPr>
          </a:p>
        </p:txBody>
      </p:sp>
      <p:sp>
        <p:nvSpPr>
          <p:cNvPr id="2" name="Cloud Callout 1"/>
          <p:cNvSpPr/>
          <p:nvPr/>
        </p:nvSpPr>
        <p:spPr>
          <a:xfrm>
            <a:off x="10119519" y="3581400"/>
            <a:ext cx="5791200" cy="2743200"/>
          </a:xfrm>
          <a:prstGeom prst="cloudCallout">
            <a:avLst>
              <a:gd name="adj1" fmla="val -62025"/>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Cùng nhau thảo luận nhóm 2 và điền thông tin theo mẫu</a:t>
            </a:r>
          </a:p>
        </p:txBody>
      </p:sp>
    </p:spTree>
    <p:extLst>
      <p:ext uri="{BB962C8B-B14F-4D97-AF65-F5344CB8AC3E}">
        <p14:creationId xmlns:p14="http://schemas.microsoft.com/office/powerpoint/2010/main" val="23374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518" y="4913531"/>
            <a:ext cx="14064965" cy="3600986"/>
          </a:xfrm>
          <a:prstGeom prst="rect">
            <a:avLst/>
          </a:prstGeom>
        </p:spPr>
        <p:txBody>
          <a:bodyPr wrap="square">
            <a:spAutoFit/>
          </a:bodyPr>
          <a:lstStyle/>
          <a:p>
            <a:pPr indent="974725" algn="just"/>
            <a:r>
              <a:rPr lang="nl-NL" sz="3800" b="1">
                <a:solidFill>
                  <a:srgbClr val="0000CC"/>
                </a:solidFill>
                <a:latin typeface="Times New Roman" panose="02020603050405020304" pitchFamily="18" charset="0"/>
                <a:ea typeface="Times New Roman" panose="02020603050405020304" pitchFamily="18" charset="0"/>
              </a:rPr>
              <a:t>Trong câu chuyện quả hồng của thỏ con em thích nhất là tỏ con bởi chú rất chăm chỉ và có đức tính thật thà, chất phác, biết san sẻ với mọi người. Chú tuy là người chăm sóc cây hồng đến khi quả chín nhưng đã sẵn sàng chia sẻ với các bạn chim. Và cuối cùng chú được đàn chim trả ơn bằng cách đưa đến cùng ăn một cây hồng  khác có nhiều quả chín. </a:t>
            </a:r>
            <a:endParaRPr lang="en-US" sz="3800" b="1" dirty="0">
              <a:solidFill>
                <a:srgbClr val="0000CC"/>
              </a:solidFill>
            </a:endParaRPr>
          </a:p>
        </p:txBody>
      </p:sp>
      <p:grpSp>
        <p:nvGrpSpPr>
          <p:cNvPr id="5" name="Group 4"/>
          <p:cNvGrpSpPr/>
          <p:nvPr/>
        </p:nvGrpSpPr>
        <p:grpSpPr>
          <a:xfrm>
            <a:off x="4617134" y="149573"/>
            <a:ext cx="7013458" cy="1117345"/>
            <a:chOff x="4539228" y="210532"/>
            <a:chExt cx="6895119" cy="1117345"/>
          </a:xfrm>
        </p:grpSpPr>
        <p:grpSp>
          <p:nvGrpSpPr>
            <p:cNvPr id="6" name="Group 5"/>
            <p:cNvGrpSpPr/>
            <p:nvPr/>
          </p:nvGrpSpPr>
          <p:grpSpPr>
            <a:xfrm>
              <a:off x="4539228" y="210532"/>
              <a:ext cx="6895119" cy="1117345"/>
              <a:chOff x="4539228" y="210532"/>
              <a:chExt cx="6895119" cy="1117345"/>
            </a:xfrm>
          </p:grpSpPr>
          <p:sp>
            <p:nvSpPr>
              <p:cNvPr id="8" name="TextBox 7"/>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9" name="TextBox 8"/>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7" name="Straight Connector 6"/>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204119" y="1837492"/>
            <a:ext cx="4191000" cy="677108"/>
            <a:chOff x="1508919" y="1888664"/>
            <a:chExt cx="3733800" cy="677108"/>
          </a:xfrm>
        </p:grpSpPr>
        <p:sp>
          <p:nvSpPr>
            <p:cNvPr id="11" name="Rectangle 10"/>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2" name="Straight Connector 1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3" name="Rectangle 95"/>
          <p:cNvSpPr>
            <a:spLocks noChangeArrowheads="1"/>
          </p:cNvSpPr>
          <p:nvPr/>
        </p:nvSpPr>
        <p:spPr bwMode="auto">
          <a:xfrm>
            <a:off x="4705178" y="1266918"/>
            <a:ext cx="686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12: TAY TRÁI VÀ TAY PHẢI</a:t>
            </a:r>
          </a:p>
        </p:txBody>
      </p:sp>
      <p:sp>
        <p:nvSpPr>
          <p:cNvPr id="15" name="Rectangle 95"/>
          <p:cNvSpPr>
            <a:spLocks noChangeArrowheads="1"/>
          </p:cNvSpPr>
          <p:nvPr/>
        </p:nvSpPr>
        <p:spPr bwMode="auto">
          <a:xfrm>
            <a:off x="5776119" y="4267200"/>
            <a:ext cx="40748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THAM KHẢO</a:t>
            </a:r>
            <a:endParaRPr lang="en-GB" sz="3600" b="1" dirty="0">
              <a:solidFill>
                <a:srgbClr val="0000CC"/>
              </a:solidFill>
              <a:latin typeface="Times New Roman" pitchFamily="18" charset="0"/>
              <a:cs typeface="Times New Roman" pitchFamily="18" charset="0"/>
            </a:endParaRPr>
          </a:p>
        </p:txBody>
      </p:sp>
      <p:sp>
        <p:nvSpPr>
          <p:cNvPr id="16" name="Rectangle 15"/>
          <p:cNvSpPr/>
          <p:nvPr/>
        </p:nvSpPr>
        <p:spPr>
          <a:xfrm>
            <a:off x="1388554" y="2743200"/>
            <a:ext cx="14064965" cy="1261884"/>
          </a:xfrm>
          <a:prstGeom prst="rect">
            <a:avLst/>
          </a:prstGeom>
        </p:spPr>
        <p:txBody>
          <a:bodyPr wrap="square">
            <a:spAutoFit/>
          </a:bodyPr>
          <a:lstStyle/>
          <a:p>
            <a:pPr algn="just"/>
            <a:r>
              <a:rPr lang="nl-NL" sz="3800" b="1" dirty="0">
                <a:solidFill>
                  <a:srgbClr val="FF0000"/>
                </a:solidFill>
                <a:latin typeface="Times New Roman" panose="02020603050405020304" pitchFamily="18" charset="0"/>
                <a:ea typeface="Times New Roman" panose="02020603050405020304" pitchFamily="18" charset="0"/>
              </a:rPr>
              <a:t>Em hãy viết đoạn văn nêu lí do em thích (hoặc không thích) một nhân vật trong câu chuyện </a:t>
            </a:r>
            <a:r>
              <a:rPr lang="nl-NL" sz="3800" b="1" i="1" dirty="0">
                <a:solidFill>
                  <a:srgbClr val="FF0000"/>
                </a:solidFill>
                <a:latin typeface="Times New Roman" panose="02020603050405020304" pitchFamily="18" charset="0"/>
                <a:ea typeface="Times New Roman" panose="02020603050405020304" pitchFamily="18" charset="0"/>
              </a:rPr>
              <a:t>Quả hồng của thỏ con.</a:t>
            </a:r>
            <a:r>
              <a:rPr lang="nl-NL" sz="3800" b="1" dirty="0">
                <a:solidFill>
                  <a:srgbClr val="FF0000"/>
                </a:solidFill>
                <a:latin typeface="Times New Roman" panose="02020603050405020304" pitchFamily="18" charset="0"/>
                <a:ea typeface="Times New Roman" panose="02020603050405020304" pitchFamily="18" charset="0"/>
              </a:rPr>
              <a:t> </a:t>
            </a:r>
            <a:endParaRPr lang="en-US" sz="3800" b="1" dirty="0">
              <a:solidFill>
                <a:srgbClr val="FF0000"/>
              </a:solidFill>
            </a:endParaRPr>
          </a:p>
        </p:txBody>
      </p:sp>
    </p:spTree>
    <p:extLst>
      <p:ext uri="{BB962C8B-B14F-4D97-AF65-F5344CB8AC3E}">
        <p14:creationId xmlns:p14="http://schemas.microsoft.com/office/powerpoint/2010/main" val="8778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17134" y="149573"/>
            <a:ext cx="7013458" cy="1117345"/>
            <a:chOff x="4539228" y="210532"/>
            <a:chExt cx="6895119" cy="1117345"/>
          </a:xfrm>
        </p:grpSpPr>
        <p:grpSp>
          <p:nvGrpSpPr>
            <p:cNvPr id="9" name="Group 8"/>
            <p:cNvGrpSpPr/>
            <p:nvPr/>
          </p:nvGrpSpPr>
          <p:grpSpPr>
            <a:xfrm>
              <a:off x="4539228" y="210532"/>
              <a:ext cx="6895119" cy="1117345"/>
              <a:chOff x="4539228" y="210532"/>
              <a:chExt cx="6895119" cy="1117345"/>
            </a:xfrm>
          </p:grpSpPr>
          <p:sp>
            <p:nvSpPr>
              <p:cNvPr id="11" name="TextBox 10"/>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2" name="TextBox 11"/>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0" name="Straight Connector 9"/>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204119" y="1837492"/>
            <a:ext cx="4191000" cy="677108"/>
            <a:chOff x="1508919" y="1888664"/>
            <a:chExt cx="3733800" cy="677108"/>
          </a:xfrm>
        </p:grpSpPr>
        <p:sp>
          <p:nvSpPr>
            <p:cNvPr id="14" name="Rectangle 13"/>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5" name="Straight Connector 14"/>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6" name="Rectangle 95"/>
          <p:cNvSpPr>
            <a:spLocks noChangeArrowheads="1"/>
          </p:cNvSpPr>
          <p:nvPr/>
        </p:nvSpPr>
        <p:spPr bwMode="auto">
          <a:xfrm>
            <a:off x="4705178" y="1266918"/>
            <a:ext cx="686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12: TAY TRÁI VÀ TAY PHẢI</a:t>
            </a:r>
          </a:p>
        </p:txBody>
      </p:sp>
      <p:pic>
        <p:nvPicPr>
          <p:cNvPr id="3" name="Picture 2"/>
          <p:cNvPicPr>
            <a:picLocks noChangeAspect="1"/>
          </p:cNvPicPr>
          <p:nvPr/>
        </p:nvPicPr>
        <p:blipFill rotWithShape="1">
          <a:blip r:embed="rId2"/>
          <a:srcRect l="10000" t="71482" r="10834" b="14444"/>
          <a:stretch/>
        </p:blipFill>
        <p:spPr>
          <a:xfrm>
            <a:off x="1219518" y="2971800"/>
            <a:ext cx="14478000" cy="1447800"/>
          </a:xfrm>
          <a:prstGeom prst="rect">
            <a:avLst/>
          </a:prstGeom>
        </p:spPr>
      </p:pic>
    </p:spTree>
    <p:extLst>
      <p:ext uri="{BB962C8B-B14F-4D97-AF65-F5344CB8AC3E}">
        <p14:creationId xmlns:p14="http://schemas.microsoft.com/office/powerpoint/2010/main" val="94275523"/>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9909</TotalTime>
  <Words>326</Words>
  <Application>Microsoft Office PowerPoint</Application>
  <PresentationFormat>Custom</PresentationFormat>
  <Paragraphs>36</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Nhật Lệ lô</cp:lastModifiedBy>
  <cp:revision>1072</cp:revision>
  <dcterms:created xsi:type="dcterms:W3CDTF">2008-09-09T22:52:10Z</dcterms:created>
  <dcterms:modified xsi:type="dcterms:W3CDTF">2025-03-01T15:46:52Z</dcterms:modified>
</cp:coreProperties>
</file>