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27" r:id="rId3"/>
    <p:sldId id="428" r:id="rId4"/>
    <p:sldId id="426" r:id="rId5"/>
    <p:sldId id="441" r:id="rId6"/>
    <p:sldId id="442" r:id="rId7"/>
    <p:sldId id="438" r:id="rId8"/>
    <p:sldId id="433" r:id="rId9"/>
    <p:sldId id="443" r:id="rId10"/>
    <p:sldId id="444" r:id="rId11"/>
    <p:sldId id="445" r:id="rId12"/>
    <p:sldId id="446" r:id="rId13"/>
    <p:sldId id="440"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84088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13: MÈO ĐI CÂU CÁ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79707" y="5481638"/>
            <a:ext cx="3836272" cy="27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813719" y="4172129"/>
            <a:ext cx="8142659"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Hai bạn đang cùng nhau vẽ tranh phong cảnh. Khi vẽ tranh cùng nhau, chúng ta sẽ hỗ trợ lẫn nhau, góp ý cho nhau về bố cục,màu sắc,… làm cho bức tranh sinh động và đẹp hơn.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39153" t="25555" r="39590" b="32222"/>
          <a:stretch/>
        </p:blipFill>
        <p:spPr>
          <a:xfrm>
            <a:off x="10500519" y="3011756"/>
            <a:ext cx="5150400" cy="5754504"/>
          </a:xfrm>
          <a:prstGeom prst="rect">
            <a:avLst/>
          </a:prstGeom>
        </p:spPr>
      </p:pic>
    </p:spTree>
    <p:extLst>
      <p:ext uri="{BB962C8B-B14F-4D97-AF65-F5344CB8AC3E}">
        <p14:creationId xmlns:p14="http://schemas.microsoft.com/office/powerpoint/2010/main" val="970306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4300478"/>
            <a:ext cx="8865006"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Hai bạn đang cùng nhau quét dọn vệ sinh trong trường. Làm việc như thế sẽ giúp công việc nhanh chóng hoàn thành, sạch sẽ. Các bạn thêm hiểu nhau và yêu quý nhau hơn, vui vẻ hơn.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60402" t="25555" r="18333" b="32222"/>
          <a:stretch/>
        </p:blipFill>
        <p:spPr>
          <a:xfrm>
            <a:off x="10500519" y="2793703"/>
            <a:ext cx="5456863" cy="6094477"/>
          </a:xfrm>
          <a:prstGeom prst="rect">
            <a:avLst/>
          </a:prstGeom>
        </p:spPr>
      </p:pic>
    </p:spTree>
    <p:extLst>
      <p:ext uri="{BB962C8B-B14F-4D97-AF65-F5344CB8AC3E}">
        <p14:creationId xmlns:p14="http://schemas.microsoft.com/office/powerpoint/2010/main" val="2658443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524000"/>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975519" y="6627674"/>
            <a:ext cx="14580614" cy="1754326"/>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       Khi làm việc cùng nhau, sẽ giúp chúng ta nhanh chóng hoàn thành công việc. Tạo cho chúng ta tìm cảm quy quý bạn bè, biết tôn trọng nhau và giúp đỡ nhau trong học tập cũng như sin hoạt.</a:t>
            </a:r>
            <a:endParaRPr lang="en-US" sz="3600" b="1" dirty="0">
              <a:solidFill>
                <a:srgbClr val="FF0066"/>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6250" t="25555" r="18333" b="32222"/>
          <a:stretch/>
        </p:blipFill>
        <p:spPr>
          <a:xfrm>
            <a:off x="2194719" y="2286000"/>
            <a:ext cx="11082621" cy="4023626"/>
          </a:xfrm>
          <a:prstGeom prst="rect">
            <a:avLst/>
          </a:prstGeom>
        </p:spPr>
      </p:pic>
    </p:spTree>
    <p:extLst>
      <p:ext uri="{BB962C8B-B14F-4D97-AF65-F5344CB8AC3E}">
        <p14:creationId xmlns:p14="http://schemas.microsoft.com/office/powerpoint/2010/main" val="41611482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600200"/>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7911" t="32422"/>
          <a:stretch/>
        </p:blipFill>
        <p:spPr>
          <a:xfrm>
            <a:off x="13145335" y="3199155"/>
            <a:ext cx="3001376" cy="3735045"/>
          </a:xfrm>
          <a:prstGeom prst="rect">
            <a:avLst/>
          </a:prstGeom>
        </p:spPr>
      </p:pic>
      <p:sp>
        <p:nvSpPr>
          <p:cNvPr id="7" name="Cloud Callout 6"/>
          <p:cNvSpPr/>
          <p:nvPr/>
        </p:nvSpPr>
        <p:spPr>
          <a:xfrm>
            <a:off x="3490119" y="2201656"/>
            <a:ext cx="8060241" cy="3201645"/>
          </a:xfrm>
          <a:prstGeom prst="cloudCallout">
            <a:avLst>
              <a:gd name="adj1" fmla="val 67276"/>
              <a:gd name="adj2" fmla="val 653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a:solidFill>
                  <a:srgbClr val="0000CC"/>
                </a:solidFill>
                <a:latin typeface="Times New Roman" panose="02020603050405020304" pitchFamily="18" charset="0"/>
                <a:cs typeface="Times New Roman" panose="02020603050405020304" pitchFamily="18" charset="0"/>
              </a:rPr>
              <a:t>Để làm việc nhóm hiệu quả, cần lưu ý những gì?</a:t>
            </a:r>
            <a:endParaRPr lang="en-US" sz="360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27919" y="5943600"/>
            <a:ext cx="12136656" cy="2308324"/>
          </a:xfrm>
          <a:prstGeom prst="rect">
            <a:avLst/>
          </a:prstGeom>
          <a:noFill/>
        </p:spPr>
        <p:txBody>
          <a:bodyPr wrap="none" rtlCol="0">
            <a:spAutoFit/>
          </a:bodyPr>
          <a:lstStyle/>
          <a:p>
            <a:r>
              <a:rPr lang="en-US" sz="3600" b="1">
                <a:solidFill>
                  <a:srgbClr val="FF0066"/>
                </a:solidFill>
                <a:latin typeface="Times New Roman" pitchFamily="18" charset="0"/>
                <a:cs typeface="Times New Roman" pitchFamily="18" charset="0"/>
              </a:rPr>
              <a:t>- Chúng ta cần tôn trọng các bạn trong nhóm. </a:t>
            </a:r>
          </a:p>
          <a:p>
            <a:r>
              <a:rPr lang="en-US" sz="3600" b="1">
                <a:solidFill>
                  <a:srgbClr val="FF0066"/>
                </a:solidFill>
                <a:latin typeface="Times New Roman" pitchFamily="18" charset="0"/>
                <a:cs typeface="Times New Roman" pitchFamily="18" charset="0"/>
              </a:rPr>
              <a:t>- Tập trung nghiên cứu nội dung yêu cầu.</a:t>
            </a:r>
          </a:p>
          <a:p>
            <a:r>
              <a:rPr lang="en-US" sz="3600" b="1">
                <a:solidFill>
                  <a:srgbClr val="FF0066"/>
                </a:solidFill>
                <a:latin typeface="Times New Roman" pitchFamily="18" charset="0"/>
                <a:cs typeface="Times New Roman" pitchFamily="18" charset="0"/>
              </a:rPr>
              <a:t>- Lắng nghe ý kiến của các bạn để cùng thống nhất nội dung.</a:t>
            </a:r>
          </a:p>
          <a:p>
            <a:r>
              <a:rPr lang="en-US" sz="3600" b="1">
                <a:solidFill>
                  <a:srgbClr val="FF0066"/>
                </a:solidFill>
                <a:latin typeface="Times New Roman" pitchFamily="18" charset="0"/>
                <a:cs typeface="Times New Roman" pitchFamily="18" charset="0"/>
              </a:rPr>
              <a:t>- Lịch sự, nhẹ nhàng khi phát biểu.</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sp>
        <p:nvSpPr>
          <p:cNvPr id="2" name="Rectangle 1"/>
          <p:cNvSpPr/>
          <p:nvPr/>
        </p:nvSpPr>
        <p:spPr>
          <a:xfrm>
            <a:off x="1563435" y="2828092"/>
            <a:ext cx="13966284" cy="1261884"/>
          </a:xfrm>
          <a:prstGeom prst="rect">
            <a:avLst/>
          </a:prstGeom>
        </p:spPr>
        <p:txBody>
          <a:bodyPr wrap="square">
            <a:spAutoFit/>
          </a:bodyPr>
          <a:lstStyle/>
          <a:p>
            <a:r>
              <a:rPr lang="en-US" sz="3800" b="1" dirty="0" err="1">
                <a:solidFill>
                  <a:srgbClr val="0000CC"/>
                </a:solidFill>
                <a:latin typeface="Times New Roman" panose="02020603050405020304" pitchFamily="18" charset="0"/>
                <a:cs typeface="Times New Roman" panose="02020603050405020304" pitchFamily="18" charset="0"/>
              </a:rPr>
              <a:t>Đọc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trôi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chảy</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toàn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bài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ngắt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đúng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nhịp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thơ</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nhấn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giọng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đúng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lời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của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nhân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vật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hiện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cảm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xúc</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493838" y="5399452"/>
            <a:ext cx="13578681" cy="3016210"/>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sông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cái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có</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em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rồi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vui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vui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chơi</a:t>
            </a:r>
            <a:r>
              <a:rPr lang="en-US" sz="3800" b="1" i="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5: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4648749" y="3072908"/>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6080919" y="4943287"/>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mèo</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trắng</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đi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câu</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bờ</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ao</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993272" y="3077167"/>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9662319" y="3077886"/>
            <a:ext cx="2914652"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890968" y="3077886"/>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7"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60526" y="3317220"/>
            <a:ext cx="1023381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Anh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623719" y="4044561"/>
            <a:ext cx="9829801" cy="1200329"/>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Anh em mèo trắng đi câu cá. Em ngồi ở bờ ao, anh ra sông cái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497368" y="5445107"/>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giấc</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776120" y="6645436"/>
            <a:ext cx="9677400"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Mèo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luôn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buồn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trí</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rồi</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898197" y="2845864"/>
            <a:ext cx="10233818" cy="646331"/>
          </a:xfrm>
          <a:prstGeom prst="rect">
            <a:avLst/>
          </a:prstGeom>
        </p:spPr>
        <p:txBody>
          <a:bodyPr wrap="square">
            <a:spAutoFit/>
          </a:bodyPr>
          <a:lstStyle/>
          <a:p>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41491" y="3578701"/>
            <a:ext cx="10107467"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thấy bầy thỏ vui chơi, mèo em rất muốn tham gia và nghĩ: mèo anh câu cá là đủ rồi, không cần mình phải câu nữa.</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741490" y="5255595"/>
            <a:ext cx="10016829"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buổi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774523" y="6455924"/>
            <a:ext cx="995076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Buổi đi câu của anh em mèo không đem lại kết quả - chẳng câu được con cá nào. Bởi hai anh em đã dựa dẫm vào nhau. Người nọ tin người kia sẽ câu cá, rốt cuộc không ai làm gì.</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4"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914975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898197" y="2845864"/>
            <a:ext cx="1023381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Mèo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câu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gửi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gắm</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4"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pic>
        <p:nvPicPr>
          <p:cNvPr id="2" name="Picture 1"/>
          <p:cNvPicPr>
            <a:picLocks noChangeAspect="1"/>
          </p:cNvPicPr>
          <p:nvPr/>
        </p:nvPicPr>
        <p:blipFill rotWithShape="1">
          <a:blip r:embed="rId2"/>
          <a:srcRect l="8333" t="32963" r="8333" b="9259"/>
          <a:stretch/>
        </p:blipFill>
        <p:spPr>
          <a:xfrm>
            <a:off x="5739528" y="4330343"/>
            <a:ext cx="10116805" cy="3945554"/>
          </a:xfrm>
          <a:prstGeom prst="rect">
            <a:avLst/>
          </a:prstGeom>
        </p:spPr>
      </p:pic>
      <p:cxnSp>
        <p:nvCxnSpPr>
          <p:cNvPr id="36" name="Straight Connector 3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335771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 name="Group 3"/>
          <p:cNvGrpSpPr/>
          <p:nvPr/>
        </p:nvGrpSpPr>
        <p:grpSpPr>
          <a:xfrm>
            <a:off x="6004722" y="3290415"/>
            <a:ext cx="9525001" cy="5624986"/>
            <a:chOff x="6004722" y="3563423"/>
            <a:chExt cx="9525001" cy="5351977"/>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91234" y="1476911"/>
              <a:ext cx="5351977"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2436" y="4089942"/>
              <a:ext cx="8137525" cy="4524315"/>
            </a:xfrm>
            <a:prstGeom prst="rect">
              <a:avLst/>
            </a:prstGeom>
          </p:spPr>
          <p:txBody>
            <a:bodyPr>
              <a:spAutoFit/>
            </a:bodyPr>
            <a:lstStyle/>
            <a:p>
              <a:pPr algn="just"/>
              <a:r>
                <a:rPr lang="nl-NL" sz="3600" b="1" i="1" dirty="0">
                  <a:solidFill>
                    <a:srgbClr val="FF0000"/>
                  </a:solidFill>
                  <a:latin typeface="Times New Roman" panose="02020603050405020304" pitchFamily="18" charset="0"/>
                  <a:cs typeface="Times New Roman" panose="02020603050405020304" pitchFamily="18" charset="0"/>
                </a:rPr>
                <a:t>Trong hoạt động tập thể, chúng ta phải tích cực tham gia, không được dựa dẫm vào người khác. Chỉ như thế, công việc mới có kết quả tốt đẹp. Qua câu chuyện chúng ta hết sức lưu ý: không tự ý đi câu cá ở sông hồ. Ngồi câu các ở sông hồ luôn tiềm ẩn nguy hiểm, dễ xảy ra hiện tượng đuối nước.</a:t>
              </a:r>
              <a:endParaRPr lang="en-US" sz="3600" dirty="0">
                <a:solidFill>
                  <a:srgbClr val="FF0000"/>
                </a:solidFill>
                <a:latin typeface="Times New Roman" panose="02020603050405020304" pitchFamily="18" charset="0"/>
                <a:cs typeface="Times New Roman" panose="02020603050405020304" pitchFamily="18" charset="0"/>
              </a:endParaRPr>
            </a:p>
          </p:txBody>
        </p: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sp>
        <p:nvSpPr>
          <p:cNvPr id="48"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cxnSp>
        <p:nvCxnSpPr>
          <p:cNvPr id="24" name="Straight Connector 23"/>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Rectangle 32"/>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971800"/>
            <a:ext cx="13208405"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1. </a:t>
            </a:r>
            <a:r>
              <a:rPr lang="nl-NL" sz="3600" b="1" dirty="0">
                <a:solidFill>
                  <a:srgbClr val="0000CC"/>
                </a:solidFill>
                <a:latin typeface="Times New Roman" panose="02020603050405020304" pitchFamily="18" charset="0"/>
                <a:cs typeface="Times New Roman" panose="02020603050405020304" pitchFamily="18" charset="0"/>
              </a:rPr>
              <a:t>Nói về các hoạt động của các bạn trong tranh. Em đoán xem các bạn cảm thấy thế nào khi làm việc cùng nhau</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6250" t="25555" r="18333" b="32222"/>
          <a:stretch/>
        </p:blipFill>
        <p:spPr>
          <a:xfrm>
            <a:off x="1723063" y="4267200"/>
            <a:ext cx="12801600" cy="4647714"/>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33095" y="4267200"/>
            <a:ext cx="8179206" cy="1754326"/>
          </a:xfrm>
          <a:prstGeom prst="rect">
            <a:avLst/>
          </a:prstGeom>
        </p:spPr>
        <p:txBody>
          <a:bodyPr wrap="square">
            <a:spAutoFit/>
          </a:bodyPr>
          <a:lstStyle/>
          <a:p>
            <a:pPr indent="808038" algn="just"/>
            <a:r>
              <a:rPr lang="en-US" sz="3600" b="1">
                <a:solidFill>
                  <a:srgbClr val="0000CC"/>
                </a:solidFill>
                <a:latin typeface="Times New Roman" pitchFamily="18" charset="0"/>
                <a:cs typeface="Times New Roman" pitchFamily="18" charset="0"/>
              </a:rPr>
              <a:t>Các bạn đang thảo luận nhóm trong giờ học. Cùng nhau trao đổi nội dung của bài học rất tích cực, sôi nổi và vui vẻ</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6250" t="25555" r="60847" b="32222"/>
          <a:stretch/>
        </p:blipFill>
        <p:spPr>
          <a:xfrm>
            <a:off x="9586119" y="2702642"/>
            <a:ext cx="5899091" cy="6117201"/>
          </a:xfrm>
          <a:prstGeom prst="rect">
            <a:avLst/>
          </a:prstGeom>
        </p:spPr>
      </p:pic>
    </p:spTree>
    <p:extLst>
      <p:ext uri="{BB962C8B-B14F-4D97-AF65-F5344CB8AC3E}">
        <p14:creationId xmlns:p14="http://schemas.microsoft.com/office/powerpoint/2010/main" val="36291016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9606</TotalTime>
  <Words>1105</Words>
  <Application>Microsoft Office PowerPoint</Application>
  <PresentationFormat>Custom</PresentationFormat>
  <Paragraphs>124</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Nhật Lệ lô</cp:lastModifiedBy>
  <cp:revision>1041</cp:revision>
  <dcterms:created xsi:type="dcterms:W3CDTF">2008-09-09T22:52:10Z</dcterms:created>
  <dcterms:modified xsi:type="dcterms:W3CDTF">2025-03-11T08:00:50Z</dcterms:modified>
</cp:coreProperties>
</file>