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39" r:id="rId3"/>
    <p:sldId id="427" r:id="rId4"/>
    <p:sldId id="428" r:id="rId5"/>
    <p:sldId id="426" r:id="rId6"/>
    <p:sldId id="450" r:id="rId7"/>
    <p:sldId id="451" r:id="rId8"/>
    <p:sldId id="454" r:id="rId9"/>
    <p:sldId id="452" r:id="rId10"/>
    <p:sldId id="433" r:id="rId11"/>
    <p:sldId id="440" r:id="rId12"/>
    <p:sldId id="456" r:id="rId13"/>
    <p:sldId id="340"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FF0000"/>
    <a:srgbClr val="FF0066"/>
    <a:srgbClr val="FF7C80"/>
    <a:srgbClr val="FF6600"/>
    <a:srgbClr val="66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60" d="100"/>
          <a:sy n="60" d="100"/>
        </p:scale>
        <p:origin x="-67" y="-17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145856" y="3870025"/>
            <a:ext cx="122797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23: HAI BÀ TRƯNG(T1,2)</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75863" y="1217780"/>
            <a:ext cx="60960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smtClean="0">
                <a:solidFill>
                  <a:srgbClr val="0000CC"/>
                </a:solidFill>
                <a:effectLst>
                  <a:outerShdw blurRad="38100" dist="38100" dir="2700000" algn="tl">
                    <a:srgbClr val="000000">
                      <a:alpha val="43137"/>
                    </a:srgbClr>
                  </a:outerShdw>
                </a:effectLst>
                <a:latin typeface="Times New Roman" pitchFamily="18" charset="0"/>
              </a:rPr>
              <a:t>HAI BÀ TRƯNG</a:t>
            </a:r>
          </a:p>
        </p:txBody>
      </p:sp>
      <p:grpSp>
        <p:nvGrpSpPr>
          <p:cNvPr id="5" name="Group 4"/>
          <p:cNvGrpSpPr/>
          <p:nvPr/>
        </p:nvGrpSpPr>
        <p:grpSpPr>
          <a:xfrm>
            <a:off x="1406914" y="1752600"/>
            <a:ext cx="3454805" cy="646331"/>
            <a:chOff x="1508918" y="1888664"/>
            <a:chExt cx="3144261" cy="1083059"/>
          </a:xfrm>
        </p:grpSpPr>
        <p:sp>
          <p:nvSpPr>
            <p:cNvPr id="10" name="Rectangle 9"/>
            <p:cNvSpPr/>
            <p:nvPr/>
          </p:nvSpPr>
          <p:spPr>
            <a:xfrm>
              <a:off x="1508918" y="1888664"/>
              <a:ext cx="3144261"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nghe</a:t>
              </a:r>
              <a:r>
                <a:rPr lang="en-US" sz="3600" b="1"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2362200"/>
            <a:ext cx="13360805"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Nêu</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sự</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việc</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trong</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từng</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tranh</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Giải bài 23 Hai Bà Trưng"/>
          <p:cNvPicPr>
            <a:picLocks noChangeAspect="1" noChangeArrowheads="1"/>
          </p:cNvPicPr>
          <p:nvPr/>
        </p:nvPicPr>
        <p:blipFill rotWithShape="1">
          <a:blip r:embed="rId2">
            <a:extLst>
              <a:ext uri="{28A0092B-C50C-407E-A947-70E740481C1C}">
                <a14:useLocalDpi xmlns:a14="http://schemas.microsoft.com/office/drawing/2010/main" val="0"/>
              </a:ext>
            </a:extLst>
          </a:blip>
          <a:srcRect t="6760"/>
          <a:stretch/>
        </p:blipFill>
        <p:spPr bwMode="auto">
          <a:xfrm>
            <a:off x="1577283" y="3008531"/>
            <a:ext cx="13419036" cy="590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166519" y="1266918"/>
            <a:ext cx="67056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smtClean="0">
                <a:solidFill>
                  <a:srgbClr val="0000CC"/>
                </a:solidFill>
                <a:effectLst>
                  <a:outerShdw blurRad="38100" dist="38100" dir="2700000" algn="tl">
                    <a:srgbClr val="000000">
                      <a:alpha val="43137"/>
                    </a:srgbClr>
                  </a:outerShdw>
                </a:effectLst>
                <a:latin typeface="Times New Roman" pitchFamily="18" charset="0"/>
              </a:rPr>
              <a:t>HAI BÀ TRƯNG</a:t>
            </a: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555239" y="4851406"/>
            <a:ext cx="2773079" cy="923330"/>
          </a:xfrm>
          <a:prstGeom prst="rect">
            <a:avLst/>
          </a:prstGeom>
        </p:spPr>
        <p:txBody>
          <a:bodyPr wrap="square">
            <a:spAutoFit/>
          </a:bodyPr>
          <a:lstStyle/>
          <a:p>
            <a:pPr algn="just"/>
            <a:r>
              <a:rPr lang="en-US" sz="5400" b="1" i="1" smtClean="0">
                <a:solidFill>
                  <a:srgbClr val="0000CC"/>
                </a:solidFill>
                <a:latin typeface="Times New Roman" pitchFamily="18" charset="0"/>
                <a:cs typeface="Times New Roman" pitchFamily="18" charset="0"/>
              </a:rPr>
              <a:t>Nghe kể</a:t>
            </a:r>
            <a:endParaRPr lang="en-US" sz="54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TIẾNG-VIỆT-LỚP-3_-KỂ-CHUYỆN-HAI-BÀ-TRƯNG-SÁCH-KẾT-NỐI-TRI-THỨC-VỚI-CUỘC-SỐNG.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609445" y="2353196"/>
            <a:ext cx="11248755" cy="6333604"/>
          </a:xfrm>
          <a:prstGeom prst="rect">
            <a:avLst/>
          </a:prstGeom>
        </p:spPr>
      </p:pic>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166519" y="1266918"/>
            <a:ext cx="67056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smtClean="0">
                <a:solidFill>
                  <a:srgbClr val="0000CC"/>
                </a:solidFill>
                <a:effectLst>
                  <a:outerShdw blurRad="38100" dist="38100" dir="2700000" algn="tl">
                    <a:srgbClr val="000000">
                      <a:alpha val="43137"/>
                    </a:srgbClr>
                  </a:outerShdw>
                </a:effectLst>
                <a:latin typeface="Times New Roman" pitchFamily="18" charset="0"/>
              </a:rPr>
              <a:t>HAI BÀ TRƯNG</a:t>
            </a:r>
          </a:p>
        </p:txBody>
      </p:sp>
      <p:grpSp>
        <p:nvGrpSpPr>
          <p:cNvPr id="5" name="Group 4"/>
          <p:cNvGrpSpPr/>
          <p:nvPr/>
        </p:nvGrpSpPr>
        <p:grpSpPr>
          <a:xfrm>
            <a:off x="1406914" y="1736737"/>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371051" y="2416314"/>
            <a:ext cx="14122805"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Kể</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lại</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nội</a:t>
            </a:r>
            <a:r>
              <a:rPr lang="en-US" sz="4000" b="1" i="1" dirty="0" smtClean="0">
                <a:solidFill>
                  <a:srgbClr val="0000CC"/>
                </a:solidFill>
                <a:latin typeface="Times New Roman" pitchFamily="18" charset="0"/>
                <a:cs typeface="Times New Roman" pitchFamily="18" charset="0"/>
              </a:rPr>
              <a:t> dung </a:t>
            </a:r>
            <a:r>
              <a:rPr lang="en-US" sz="4000" b="1" i="1" dirty="0" err="1" smtClean="0">
                <a:solidFill>
                  <a:srgbClr val="0000CC"/>
                </a:solidFill>
                <a:latin typeface="Times New Roman" pitchFamily="18" charset="0"/>
                <a:cs typeface="Times New Roman" pitchFamily="18" charset="0"/>
              </a:rPr>
              <a:t>từng</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đoạn</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câu</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chuyện</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theo</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tranh</a:t>
            </a:r>
            <a:endParaRPr lang="en-US" sz="40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Picture 2" descr="Giải bài 23 Hai Bà Trưng"/>
          <p:cNvPicPr>
            <a:picLocks noChangeAspect="1" noChangeArrowheads="1"/>
          </p:cNvPicPr>
          <p:nvPr/>
        </p:nvPicPr>
        <p:blipFill rotWithShape="1">
          <a:blip r:embed="rId2">
            <a:extLst>
              <a:ext uri="{28A0092B-C50C-407E-A947-70E740481C1C}">
                <a14:useLocalDpi xmlns:a14="http://schemas.microsoft.com/office/drawing/2010/main" val="0"/>
              </a:ext>
            </a:extLst>
          </a:blip>
          <a:srcRect t="6760"/>
          <a:stretch/>
        </p:blipFill>
        <p:spPr bwMode="auto">
          <a:xfrm>
            <a:off x="1577283" y="3008531"/>
            <a:ext cx="13419036" cy="590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231535"/>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iải bài 23 Hai Bà Trư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919" y="457200"/>
            <a:ext cx="14706600" cy="838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480719" y="1321131"/>
            <a:ext cx="64770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23: HAI BÀ TRƯNG</a:t>
            </a:r>
          </a:p>
        </p:txBody>
      </p:sp>
      <p:sp>
        <p:nvSpPr>
          <p:cNvPr id="2" name="Rectangle 1"/>
          <p:cNvSpPr/>
          <p:nvPr/>
        </p:nvSpPr>
        <p:spPr>
          <a:xfrm>
            <a:off x="1563435" y="2828092"/>
            <a:ext cx="13966284" cy="1261884"/>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chảy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toàn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ngắt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nghỉ</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câu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đúng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chú</a:t>
            </a:r>
            <a:r>
              <a:rPr lang="en-US" sz="3800" b="1" dirty="0">
                <a:solidFill>
                  <a:srgbClr val="0000CC"/>
                </a:solidFill>
                <a:latin typeface="Times New Roman" pitchFamily="18" charset="0"/>
                <a:cs typeface="Times New Roman" pitchFamily="18" charset="0"/>
              </a:rPr>
              <a:t> ý </a:t>
            </a:r>
            <a:r>
              <a:rPr lang="en-US" sz="3800" b="1" dirty="0" err="1">
                <a:solidFill>
                  <a:srgbClr val="0000CC"/>
                </a:solidFill>
                <a:latin typeface="Times New Roman" pitchFamily="18" charset="0"/>
                <a:cs typeface="Times New Roman" pitchFamily="18" charset="0"/>
              </a:rPr>
              <a:t>câu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dài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diễn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cảm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các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lời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thoại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ngữ</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điệu</a:t>
            </a:r>
            <a:r>
              <a:rPr lang="en-US" sz="3800" b="1" dirty="0">
                <a:solidFill>
                  <a:srgbClr val="0000CC"/>
                </a:solidFill>
                <a:latin typeface="Times New Roman" pitchFamily="18" charset="0"/>
                <a:cs typeface="Times New Roman" pitchFamily="18" charset="0"/>
              </a:rPr>
              <a:t> </a:t>
            </a:r>
            <a:r>
              <a:rPr lang="en-US" sz="3800" b="1">
                <a:solidFill>
                  <a:srgbClr val="0000CC"/>
                </a:solidFill>
                <a:latin typeface="Times New Roman" pitchFamily="18" charset="0"/>
                <a:cs typeface="Times New Roman" pitchFamily="18" charset="0"/>
              </a:rPr>
              <a:t>phù </a:t>
            </a:r>
            <a:r>
              <a:rPr lang="en-US" sz="3800" b="1" dirty="0" err="1">
                <a:solidFill>
                  <a:srgbClr val="0000CC"/>
                </a:solidFill>
                <a:latin typeface="Times New Roman" pitchFamily="18" charset="0"/>
                <a:cs typeface="Times New Roman" pitchFamily="18" charset="0"/>
              </a:rPr>
              <a:t>hợp</a:t>
            </a:r>
            <a:r>
              <a:rPr lang="en-US" sz="3800" b="1" dirty="0">
                <a:solidFill>
                  <a:srgbClr val="0000CC"/>
                </a:solidFill>
                <a:latin typeface="Times New Roman" pitchFamily="18" charset="0"/>
                <a:cs typeface="Times New Roman" pitchFamily="18" charset="0"/>
              </a:rPr>
              <a:t>.</a:t>
            </a:r>
          </a:p>
        </p:txBody>
      </p:sp>
      <p:sp>
        <p:nvSpPr>
          <p:cNvPr id="3" name="Rectangle 2"/>
          <p:cNvSpPr/>
          <p:nvPr/>
        </p:nvSpPr>
        <p:spPr>
          <a:xfrm>
            <a:off x="1493838" y="5399452"/>
            <a:ext cx="13578681" cy="3016210"/>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quân</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xâm</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lược</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giết</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chết</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Thi</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Sách</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a:t>
            </a:r>
            <a:r>
              <a:rPr lang="en-US" sz="3800" b="1" dirty="0" smtClean="0">
                <a:solidFill>
                  <a:srgbClr val="0000CC"/>
                </a:solidFill>
                <a:latin typeface="Times New Roman" pitchFamily="18" charset="0"/>
                <a:cs typeface="Times New Roman" pitchFamily="18" charset="0"/>
              </a:rPr>
              <a:t>3: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kinh</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hồn</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a:t>
            </a:r>
            <a:r>
              <a:rPr lang="en-US" sz="3800" b="1" dirty="0" smtClean="0">
                <a:solidFill>
                  <a:srgbClr val="0000CC"/>
                </a:solidFill>
                <a:latin typeface="Times New Roman" pitchFamily="18" charset="0"/>
                <a:cs typeface="Times New Roman" pitchFamily="18" charset="0"/>
              </a:rPr>
              <a:t>4: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đường</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hành</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quân</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smtClean="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a:t>
            </a:r>
            <a:r>
              <a:rPr lang="en-US" sz="3800" b="1" dirty="0" smtClean="0">
                <a:solidFill>
                  <a:srgbClr val="0000CC"/>
                </a:solidFill>
                <a:latin typeface="Times New Roman" pitchFamily="18" charset="0"/>
                <a:cs typeface="Times New Roman" pitchFamily="18" charset="0"/>
              </a:rPr>
              <a:t>5: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Hướng dẫn đọc.</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Chia đoạn.</a:t>
              </a:r>
              <a:endParaRPr lang="en-US" sz="3800" b="1">
                <a:solidFill>
                  <a:srgbClr val="FF0066"/>
                </a:solidFill>
                <a:latin typeface="Times New Roman" pitchFamily="18" charset="0"/>
                <a:cs typeface="Times New Roman" pitchFamily="18" charset="0"/>
              </a:endParaRP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0"/>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483177" y="2340222"/>
            <a:ext cx="2309019"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t</a:t>
            </a:r>
            <a:r>
              <a:rPr lang="en-US" sz="3600" b="1" i="1" dirty="0" err="1" smtClean="0">
                <a:solidFill>
                  <a:srgbClr val="0000CC"/>
                </a:solidFill>
                <a:latin typeface="Times New Roman" pitchFamily="18" charset="0"/>
                <a:cs typeface="Times New Roman" pitchFamily="18" charset="0"/>
              </a:rPr>
              <a:t>h</a:t>
            </a:r>
            <a:r>
              <a:rPr lang="en-US" sz="3600" b="1" i="1" dirty="0" err="1" smtClean="0">
                <a:solidFill>
                  <a:srgbClr val="FF0000"/>
                </a:solidFill>
                <a:latin typeface="Times New Roman" pitchFamily="18" charset="0"/>
                <a:cs typeface="Times New Roman" pitchFamily="18" charset="0"/>
              </a:rPr>
              <a:t>uở</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x</a:t>
            </a:r>
            <a:r>
              <a:rPr lang="en-US" sz="3600" b="1" i="1" dirty="0" err="1" smtClean="0">
                <a:solidFill>
                  <a:srgbClr val="0000CC"/>
                </a:solidFill>
                <a:latin typeface="Times New Roman" pitchFamily="18" charset="0"/>
                <a:cs typeface="Times New Roman" pitchFamily="18" charset="0"/>
              </a:rPr>
              <a:t>ưa</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10" name="Rectangle 9"/>
          <p:cNvSpPr/>
          <p:nvPr/>
        </p:nvSpPr>
        <p:spPr>
          <a:xfrm>
            <a:off x="1406914" y="1600200"/>
            <a:ext cx="6781801" cy="646331"/>
          </a:xfrm>
          <a:prstGeom prst="rect">
            <a:avLst/>
          </a:prstGeom>
        </p:spPr>
        <p:txBody>
          <a:bodyPr wrap="square">
            <a:spAutoFit/>
          </a:bodyPr>
          <a:lstStyle/>
          <a:p>
            <a:r>
              <a:rPr lang="en-US" sz="3600" b="1" u="sng" smtClean="0">
                <a:solidFill>
                  <a:srgbClr val="FF0000"/>
                </a:solidFill>
                <a:latin typeface="Times New Roman" pitchFamily="18" charset="0"/>
                <a:cs typeface="Times New Roman" pitchFamily="18" charset="0"/>
              </a:rPr>
              <a:t>3. Luyện đọc và tìm hiểu bài.</a:t>
            </a:r>
            <a:endParaRPr lang="en-US" sz="3600" b="1" u="sng">
              <a:solidFill>
                <a:srgbClr val="FF0000"/>
              </a:solidFill>
              <a:latin typeface="Times New Roman" pitchFamily="18" charset="0"/>
              <a:cs typeface="Times New Roman" pitchFamily="18" charset="0"/>
            </a:endParaRPr>
          </a:p>
        </p:txBody>
      </p:sp>
      <p:sp>
        <p:nvSpPr>
          <p:cNvPr id="3" name="Rectangle 2"/>
          <p:cNvSpPr/>
          <p:nvPr/>
        </p:nvSpPr>
        <p:spPr>
          <a:xfrm>
            <a:off x="1164566" y="3009016"/>
            <a:ext cx="14048298" cy="1200329"/>
          </a:xfrm>
          <a:prstGeom prst="rect">
            <a:avLst/>
          </a:prstGeom>
        </p:spPr>
        <p:txBody>
          <a:bodyPr wrap="square">
            <a:spAutoFit/>
          </a:bodyPr>
          <a:lstStyle/>
          <a:p>
            <a:pPr algn="just"/>
            <a:r>
              <a:rPr lang="en-US" sz="3600" b="1" dirty="0" smtClean="0">
                <a:solidFill>
                  <a:srgbClr val="0000CC"/>
                </a:solidFill>
                <a:latin typeface="Times New Roman" panose="02020603050405020304" pitchFamily="18" charset="0"/>
                <a:cs typeface="Times New Roman" pitchFamily="18" charset="0"/>
              </a:rPr>
              <a:t>      </a:t>
            </a:r>
            <a:r>
              <a:rPr lang="en-US" sz="3600" b="1" dirty="0">
                <a:solidFill>
                  <a:srgbClr val="0000CC"/>
                </a:solidFill>
                <a:latin typeface="Times New Roman" panose="02020603050405020304" pitchFamily="18" charset="0"/>
                <a:cs typeface="Times New Roman" panose="02020603050405020304" pitchFamily="18" charset="0"/>
              </a:rPr>
              <a:t>+ Ta </a:t>
            </a:r>
            <a:r>
              <a:rPr lang="en-US" sz="3600" b="1" dirty="0" err="1">
                <a:solidFill>
                  <a:srgbClr val="0000CC"/>
                </a:solidFill>
                <a:latin typeface="Times New Roman" panose="02020603050405020304" pitchFamily="18" charset="0"/>
                <a:cs typeface="Times New Roman" panose="02020603050405020304" pitchFamily="18" charset="0"/>
              </a:rPr>
              <a:t>sẽ</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giáp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phục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thật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dân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thêm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phấn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kinh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a:t>
            </a:r>
            <a:r>
              <a:rPr lang="en-US" sz="3600" b="1" dirty="0" smtClean="0">
                <a:solidFill>
                  <a:srgbClr val="0000CC"/>
                </a:solidFill>
                <a:latin typeface="Times New Roman" panose="02020603050405020304" pitchFamily="18" charset="0"/>
                <a:cs typeface="Times New Roman" panose="02020603050405020304" pitchFamily="18" charset="0"/>
              </a:rPr>
              <a:t>.</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3566319" y="2334074"/>
            <a:ext cx="2839697"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n</a:t>
            </a:r>
            <a:r>
              <a:rPr lang="en-US" sz="3600" b="1" i="1" dirty="0" err="1" smtClean="0">
                <a:solidFill>
                  <a:srgbClr val="0000CC"/>
                </a:solidFill>
                <a:latin typeface="Times New Roman" pitchFamily="18" charset="0"/>
                <a:cs typeface="Times New Roman" pitchFamily="18" charset="0"/>
              </a:rPr>
              <a:t>g</a:t>
            </a:r>
            <a:r>
              <a:rPr lang="en-US" sz="3600" b="1" i="1" dirty="0" err="1" smtClean="0">
                <a:solidFill>
                  <a:srgbClr val="FF0000"/>
                </a:solidFill>
                <a:latin typeface="Times New Roman" pitchFamily="18" charset="0"/>
                <a:cs typeface="Times New Roman" pitchFamily="18" charset="0"/>
              </a:rPr>
              <a:t>oại</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x</a:t>
            </a:r>
            <a:r>
              <a:rPr lang="en-US" sz="3600" b="1" i="1" dirty="0" err="1" smtClean="0">
                <a:solidFill>
                  <a:srgbClr val="0000CC"/>
                </a:solidFill>
                <a:latin typeface="Times New Roman" pitchFamily="18" charset="0"/>
                <a:cs typeface="Times New Roman" pitchFamily="18" charset="0"/>
              </a:rPr>
              <a:t>âm</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3" name="Rectangle 22"/>
          <p:cNvSpPr/>
          <p:nvPr/>
        </p:nvSpPr>
        <p:spPr>
          <a:xfrm>
            <a:off x="5852319" y="2326481"/>
            <a:ext cx="2262982"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x</a:t>
            </a:r>
            <a:r>
              <a:rPr lang="en-US" sz="3600" b="1" i="1" dirty="0" err="1" smtClean="0">
                <a:solidFill>
                  <a:srgbClr val="0000FF"/>
                </a:solidFill>
                <a:latin typeface="Times New Roman" pitchFamily="18" charset="0"/>
                <a:cs typeface="Times New Roman" pitchFamily="18" charset="0"/>
              </a:rPr>
              <a:t>úm</a:t>
            </a:r>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lại</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4" name="Rectangle 23"/>
          <p:cNvSpPr/>
          <p:nvPr/>
        </p:nvSpPr>
        <p:spPr>
          <a:xfrm>
            <a:off x="7604919" y="2336313"/>
            <a:ext cx="2680555"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ng</a:t>
            </a:r>
            <a:r>
              <a:rPr lang="en-US" sz="3600" b="1" i="1" dirty="0" err="1" smtClean="0">
                <a:solidFill>
                  <a:srgbClr val="FF0000"/>
                </a:solidFill>
                <a:latin typeface="Times New Roman" pitchFamily="18" charset="0"/>
                <a:cs typeface="Times New Roman" pitchFamily="18" charset="0"/>
              </a:rPr>
              <a:t>út</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tr</a:t>
            </a:r>
            <a:r>
              <a:rPr lang="en-US" sz="3600" b="1" i="1" dirty="0" err="1" smtClean="0">
                <a:solidFill>
                  <a:srgbClr val="0000CC"/>
                </a:solidFill>
                <a:latin typeface="Times New Roman" pitchFamily="18" charset="0"/>
                <a:cs typeface="Times New Roman" pitchFamily="18" charset="0"/>
              </a:rPr>
              <a:t>ời</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4617133" y="1117345"/>
            <a:ext cx="6569185"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23: HAI BÀ TRƯNG</a:t>
            </a:r>
          </a:p>
        </p:txBody>
      </p:sp>
      <p:sp>
        <p:nvSpPr>
          <p:cNvPr id="25" name="Rectangle 24"/>
          <p:cNvSpPr/>
          <p:nvPr/>
        </p:nvSpPr>
        <p:spPr>
          <a:xfrm>
            <a:off x="9509919" y="2334074"/>
            <a:ext cx="2133600"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v</a:t>
            </a:r>
            <a:r>
              <a:rPr lang="en-US" sz="3600" b="1" i="1" dirty="0" err="1" smtClean="0">
                <a:solidFill>
                  <a:srgbClr val="FF0000"/>
                </a:solidFill>
                <a:latin typeface="Times New Roman" pitchFamily="18" charset="0"/>
                <a:cs typeface="Times New Roman" pitchFamily="18" charset="0"/>
              </a:rPr>
              <a:t>õ</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nghệ</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19" name="Rectangle 18"/>
          <p:cNvSpPr/>
          <p:nvPr/>
        </p:nvSpPr>
        <p:spPr>
          <a:xfrm>
            <a:off x="11262519" y="2334074"/>
            <a:ext cx="2393858"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t</a:t>
            </a:r>
            <a:r>
              <a:rPr lang="en-US" sz="3600" b="1" i="1" dirty="0" err="1" smtClean="0">
                <a:solidFill>
                  <a:srgbClr val="FF0000"/>
                </a:solidFill>
                <a:latin typeface="Times New Roman" pitchFamily="18" charset="0"/>
                <a:cs typeface="Times New Roman" pitchFamily="18" charset="0"/>
              </a:rPr>
              <a:t>r</a:t>
            </a:r>
            <a:r>
              <a:rPr lang="en-US" sz="3600" b="1" i="1" dirty="0" err="1" smtClean="0">
                <a:solidFill>
                  <a:srgbClr val="0000CC"/>
                </a:solidFill>
                <a:latin typeface="Times New Roman" pitchFamily="18" charset="0"/>
                <a:cs typeface="Times New Roman" pitchFamily="18" charset="0"/>
              </a:rPr>
              <a:t>ẩy</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quân</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2" name="Rectangle 21"/>
          <p:cNvSpPr/>
          <p:nvPr/>
        </p:nvSpPr>
        <p:spPr>
          <a:xfrm>
            <a:off x="13322472" y="2541041"/>
            <a:ext cx="2399219" cy="646331"/>
          </a:xfrm>
          <a:prstGeom prst="rect">
            <a:avLst/>
          </a:prstGeom>
        </p:spPr>
        <p:txBody>
          <a:bodyPr wrap="square">
            <a:spAutoFit/>
          </a:bodyPr>
          <a:lstStyle/>
          <a:p>
            <a:pPr algn="just"/>
            <a:r>
              <a:rPr lang="en-US" sz="3600" b="1" i="1" err="1">
                <a:solidFill>
                  <a:srgbClr val="0000CC"/>
                </a:solidFill>
                <a:latin typeface="Times New Roman" pitchFamily="18" charset="0"/>
                <a:cs typeface="Times New Roman" pitchFamily="18" charset="0"/>
              </a:rPr>
              <a:t>g</a:t>
            </a:r>
            <a:r>
              <a:rPr lang="en-US" sz="3600" b="1" i="1" err="1" smtClean="0">
                <a:solidFill>
                  <a:srgbClr val="0000CC"/>
                </a:solidFill>
                <a:latin typeface="Times New Roman" pitchFamily="18" charset="0"/>
                <a:cs typeface="Times New Roman" pitchFamily="18" charset="0"/>
              </a:rPr>
              <a:t>i</a:t>
            </a:r>
            <a:r>
              <a:rPr lang="en-US" sz="3600" b="1" i="1" err="1" smtClean="0">
                <a:solidFill>
                  <a:srgbClr val="FF0000"/>
                </a:solidFill>
                <a:latin typeface="Times New Roman" pitchFamily="18" charset="0"/>
                <a:cs typeface="Times New Roman" pitchFamily="18" charset="0"/>
              </a:rPr>
              <a:t>áp</a:t>
            </a:r>
            <a:r>
              <a:rPr lang="en-US" sz="3600" b="1" i="1" smtClean="0">
                <a:solidFill>
                  <a:srgbClr val="0000CC"/>
                </a:solidFill>
                <a:latin typeface="Times New Roman" pitchFamily="18" charset="0"/>
                <a:cs typeface="Times New Roman" pitchFamily="18" charset="0"/>
              </a:rPr>
              <a:t> </a:t>
            </a:r>
            <a:r>
              <a:rPr lang="en-US" sz="3600" b="1" i="1" smtClean="0">
                <a:solidFill>
                  <a:srgbClr val="0000CC"/>
                </a:solidFill>
                <a:latin typeface="Times New Roman" pitchFamily="18" charset="0"/>
                <a:cs typeface="Times New Roman" pitchFamily="18" charset="0"/>
              </a:rPr>
              <a:t>ph</a:t>
            </a:r>
            <a:r>
              <a:rPr lang="en-US" sz="3600" b="1" i="1" smtClean="0">
                <a:solidFill>
                  <a:srgbClr val="FF0000"/>
                </a:solidFill>
                <a:latin typeface="Times New Roman" pitchFamily="18" charset="0"/>
                <a:cs typeface="Times New Roman" pitchFamily="18" charset="0"/>
              </a:rPr>
              <a:t>ục</a:t>
            </a:r>
            <a:r>
              <a:rPr lang="en-US" sz="3600" b="1" i="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6" name="Rectangle 25"/>
          <p:cNvSpPr/>
          <p:nvPr/>
        </p:nvSpPr>
        <p:spPr>
          <a:xfrm>
            <a:off x="1025915" y="4267200"/>
            <a:ext cx="3390900" cy="646331"/>
          </a:xfrm>
          <a:prstGeom prst="rect">
            <a:avLst/>
          </a:prstGeom>
        </p:spPr>
        <p:txBody>
          <a:bodyPr wrap="square">
            <a:spAutoFit/>
          </a:bodyPr>
          <a:lstStyle/>
          <a:p>
            <a:pPr algn="just"/>
            <a:r>
              <a:rPr lang="en-US" sz="3600" b="1" u="sng" smtClean="0">
                <a:solidFill>
                  <a:srgbClr val="FF0000"/>
                </a:solidFill>
                <a:latin typeface="Times New Roman" pitchFamily="18" charset="0"/>
                <a:cs typeface="Times New Roman" pitchFamily="18" charset="0"/>
              </a:rPr>
              <a:t>Giải nghĩa từ</a:t>
            </a:r>
            <a:endParaRPr lang="en-US" sz="3600" b="1" u="sng" dirty="0">
              <a:solidFill>
                <a:srgbClr val="FF0000"/>
              </a:solidFill>
              <a:latin typeface="Times New Roman" pitchFamily="18" charset="0"/>
              <a:cs typeface="Times New Roman" pitchFamily="18" charset="0"/>
            </a:endParaRPr>
          </a:p>
        </p:txBody>
      </p:sp>
      <p:sp>
        <p:nvSpPr>
          <p:cNvPr id="27" name="Rectangle 26"/>
          <p:cNvSpPr/>
          <p:nvPr/>
        </p:nvSpPr>
        <p:spPr>
          <a:xfrm>
            <a:off x="1051718" y="4876800"/>
            <a:ext cx="14732405" cy="646331"/>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a:t>
            </a:r>
            <a:r>
              <a:rPr lang="en-US" sz="3600" b="1" smtClean="0">
                <a:solidFill>
                  <a:srgbClr val="0000CC"/>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Nhà hán: </a:t>
            </a:r>
            <a:r>
              <a:rPr lang="en-US" sz="3600" b="1" smtClean="0">
                <a:solidFill>
                  <a:srgbClr val="0000CC"/>
                </a:solidFill>
                <a:latin typeface="Times New Roman" pitchFamily="18" charset="0"/>
                <a:cs typeface="Times New Roman" pitchFamily="18" charset="0"/>
              </a:rPr>
              <a:t>Triều đại ở Trung Quốc, cách đay 2000 năm.</a:t>
            </a:r>
            <a:r>
              <a:rPr lang="en-US" sz="3600" b="1" i="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8" name="Rectangle 27"/>
          <p:cNvSpPr/>
          <p:nvPr/>
        </p:nvSpPr>
        <p:spPr>
          <a:xfrm>
            <a:off x="1025913" y="5435600"/>
            <a:ext cx="14732405" cy="646331"/>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a:t>
            </a:r>
            <a:r>
              <a:rPr lang="en-US" sz="3600" b="1" smtClean="0">
                <a:solidFill>
                  <a:srgbClr val="0000CC"/>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Đô hộ</a:t>
            </a:r>
            <a:r>
              <a:rPr lang="en-US" sz="3600" b="1" smtClean="0">
                <a:solidFill>
                  <a:srgbClr val="FF0000"/>
                </a:solidFill>
                <a:latin typeface="Times New Roman" pitchFamily="18" charset="0"/>
                <a:cs typeface="Times New Roman" pitchFamily="18" charset="0"/>
              </a:rPr>
              <a:t>: </a:t>
            </a:r>
            <a:r>
              <a:rPr lang="en-US" sz="3600" b="1" smtClean="0">
                <a:solidFill>
                  <a:srgbClr val="0000CC"/>
                </a:solidFill>
                <a:latin typeface="Times New Roman" pitchFamily="18" charset="0"/>
                <a:cs typeface="Times New Roman" pitchFamily="18" charset="0"/>
              </a:rPr>
              <a:t>Thống trị nước khác.</a:t>
            </a:r>
            <a:r>
              <a:rPr lang="en-US" sz="3600" b="1" i="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9" name="Rectangle 28"/>
          <p:cNvSpPr/>
          <p:nvPr/>
        </p:nvSpPr>
        <p:spPr>
          <a:xfrm>
            <a:off x="1025913" y="6032500"/>
            <a:ext cx="14732405" cy="646331"/>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a:t>
            </a:r>
            <a:r>
              <a:rPr lang="en-US" sz="3600" b="1" smtClean="0">
                <a:solidFill>
                  <a:srgbClr val="0000CC"/>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Luy lâu</a:t>
            </a:r>
            <a:r>
              <a:rPr lang="en-US" sz="3600" b="1" smtClean="0">
                <a:solidFill>
                  <a:srgbClr val="FF0000"/>
                </a:solidFill>
                <a:latin typeface="Times New Roman" pitchFamily="18" charset="0"/>
                <a:cs typeface="Times New Roman" pitchFamily="18" charset="0"/>
              </a:rPr>
              <a:t>: </a:t>
            </a:r>
            <a:r>
              <a:rPr lang="en-US" sz="3600" b="1" smtClean="0">
                <a:solidFill>
                  <a:srgbClr val="0000CC"/>
                </a:solidFill>
                <a:latin typeface="Times New Roman" pitchFamily="18" charset="0"/>
                <a:cs typeface="Times New Roman" pitchFamily="18" charset="0"/>
              </a:rPr>
              <a:t>Vùng đất thuộc huyện thuận thành, tỉnh Bắc Ninh ngày nay.</a:t>
            </a:r>
            <a:r>
              <a:rPr lang="en-US" sz="3600" b="1" i="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0" name="Rectangle 29"/>
          <p:cNvSpPr/>
          <p:nvPr/>
        </p:nvSpPr>
        <p:spPr>
          <a:xfrm>
            <a:off x="998132" y="6678831"/>
            <a:ext cx="14732405" cy="646331"/>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a:t>
            </a:r>
            <a:r>
              <a:rPr lang="en-US" sz="3600" b="1" smtClean="0">
                <a:solidFill>
                  <a:srgbClr val="0000CC"/>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Trẩy quân</a:t>
            </a:r>
            <a:r>
              <a:rPr lang="en-US" sz="3600" b="1" smtClean="0">
                <a:solidFill>
                  <a:srgbClr val="FF0000"/>
                </a:solidFill>
                <a:latin typeface="Times New Roman" pitchFamily="18" charset="0"/>
                <a:cs typeface="Times New Roman" pitchFamily="18" charset="0"/>
              </a:rPr>
              <a:t>: </a:t>
            </a:r>
            <a:r>
              <a:rPr lang="en-US" sz="3600" b="1" smtClean="0">
                <a:solidFill>
                  <a:srgbClr val="0000CC"/>
                </a:solidFill>
                <a:latin typeface="Times New Roman" pitchFamily="18" charset="0"/>
                <a:cs typeface="Times New Roman" pitchFamily="18" charset="0"/>
              </a:rPr>
              <a:t>Đoàn quân lên đường</a:t>
            </a:r>
            <a:r>
              <a:rPr lang="en-US" sz="3600" b="1" smtClean="0">
                <a:solidFill>
                  <a:srgbClr val="0000CC"/>
                </a:solidFill>
                <a:latin typeface="Times New Roman" pitchFamily="18" charset="0"/>
                <a:cs typeface="Times New Roman" pitchFamily="18" charset="0"/>
              </a:rPr>
              <a:t>.</a:t>
            </a:r>
            <a:r>
              <a:rPr lang="en-US" sz="3600" b="1" i="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1" name="Rectangle 30"/>
          <p:cNvSpPr/>
          <p:nvPr/>
        </p:nvSpPr>
        <p:spPr>
          <a:xfrm>
            <a:off x="989286" y="7325162"/>
            <a:ext cx="14732405" cy="1200329"/>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a:t>
            </a:r>
            <a:r>
              <a:rPr lang="en-US" sz="3600" b="1" smtClean="0">
                <a:solidFill>
                  <a:srgbClr val="0000CC"/>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Giáp phục</a:t>
            </a:r>
            <a:r>
              <a:rPr lang="en-US" sz="3600" b="1" smtClean="0">
                <a:solidFill>
                  <a:srgbClr val="FF0000"/>
                </a:solidFill>
                <a:latin typeface="Times New Roman" pitchFamily="18" charset="0"/>
                <a:cs typeface="Times New Roman" pitchFamily="18" charset="0"/>
              </a:rPr>
              <a:t>: </a:t>
            </a:r>
            <a:r>
              <a:rPr lang="en-US" sz="3600" b="1" smtClean="0">
                <a:solidFill>
                  <a:srgbClr val="0000CC"/>
                </a:solidFill>
                <a:latin typeface="Times New Roman" pitchFamily="18" charset="0"/>
                <a:cs typeface="Times New Roman" pitchFamily="18" charset="0"/>
              </a:rPr>
              <a:t>Đồ bằng da (oặc bằng kim loại) mặc khi ra trận để che đỡ, bảo vệ, che đơc thân thể.</a:t>
            </a:r>
            <a:r>
              <a:rPr lang="en-US" sz="3600" b="1" smtClean="0">
                <a:solidFill>
                  <a:srgbClr val="0000CC"/>
                </a:solidFill>
                <a:latin typeface="Times New Roman" pitchFamily="18" charset="0"/>
                <a:cs typeface="Times New Roman" pitchFamily="18" charset="0"/>
              </a:rPr>
              <a:t>.</a:t>
            </a:r>
            <a:r>
              <a:rPr lang="en-US" sz="3600" b="1" i="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2" name="Rectangle 31"/>
          <p:cNvSpPr/>
          <p:nvPr/>
        </p:nvSpPr>
        <p:spPr>
          <a:xfrm>
            <a:off x="989286" y="8408769"/>
            <a:ext cx="14732405" cy="646331"/>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a:t>
            </a:r>
            <a:r>
              <a:rPr lang="en-US" sz="3600" b="1" smtClean="0">
                <a:solidFill>
                  <a:srgbClr val="0000CC"/>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Lưu danh</a:t>
            </a:r>
            <a:r>
              <a:rPr lang="en-US" sz="3600" b="1" smtClean="0">
                <a:solidFill>
                  <a:srgbClr val="FF0000"/>
                </a:solidFill>
                <a:latin typeface="Times New Roman" pitchFamily="18" charset="0"/>
                <a:cs typeface="Times New Roman" pitchFamily="18" charset="0"/>
              </a:rPr>
              <a:t>: </a:t>
            </a:r>
            <a:r>
              <a:rPr lang="en-US" sz="3600" b="1" smtClean="0">
                <a:solidFill>
                  <a:srgbClr val="0000CC"/>
                </a:solidFill>
                <a:latin typeface="Times New Roman" pitchFamily="18" charset="0"/>
                <a:cs typeface="Times New Roman" pitchFamily="18" charset="0"/>
              </a:rPr>
              <a:t>Để lại tên tuổi và tiếng tốt</a:t>
            </a:r>
            <a:r>
              <a:rPr lang="en-US" sz="3600" b="1" smtClean="0">
                <a:solidFill>
                  <a:srgbClr val="0000CC"/>
                </a:solidFill>
                <a:latin typeface="Times New Roman" pitchFamily="18" charset="0"/>
                <a:cs typeface="Times New Roman" pitchFamily="18" charset="0"/>
              </a:rPr>
              <a:t>.</a:t>
            </a:r>
            <a:r>
              <a:rPr lang="en-US" sz="3600" b="1" i="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fade">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fade">
                                      <p:cBhvr>
                                        <p:cTn id="32" dur="500"/>
                                        <p:tgtEl>
                                          <p:spTgt spid="1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Effect transition="in" filter="fade">
                                      <p:cBhvr>
                                        <p:cTn id="37" dur="500"/>
                                        <p:tgtEl>
                                          <p:spTgt spid="2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animEffect transition="in" filter="fade">
                                      <p:cBhvr>
                                        <p:cTn id="47" dur="500"/>
                                        <p:tgtEl>
                                          <p:spTgt spid="2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Effect transition="in" filter="fade">
                                      <p:cBhvr>
                                        <p:cTn id="52" dur="500"/>
                                        <p:tgtEl>
                                          <p:spTgt spid="2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8">
                                            <p:txEl>
                                              <p:pRg st="0" end="0"/>
                                            </p:txEl>
                                          </p:spTgt>
                                        </p:tgtEl>
                                        <p:attrNameLst>
                                          <p:attrName>style.visibility</p:attrName>
                                        </p:attrNameLst>
                                      </p:cBhvr>
                                      <p:to>
                                        <p:strVal val="visible"/>
                                      </p:to>
                                    </p:set>
                                    <p:animEffect transition="in" filter="fade">
                                      <p:cBhvr>
                                        <p:cTn id="57" dur="500"/>
                                        <p:tgtEl>
                                          <p:spTgt spid="2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9">
                                            <p:txEl>
                                              <p:pRg st="0" end="0"/>
                                            </p:txEl>
                                          </p:spTgt>
                                        </p:tgtEl>
                                        <p:attrNameLst>
                                          <p:attrName>style.visibility</p:attrName>
                                        </p:attrNameLst>
                                      </p:cBhvr>
                                      <p:to>
                                        <p:strVal val="visible"/>
                                      </p:to>
                                    </p:set>
                                    <p:animEffect transition="in" filter="fade">
                                      <p:cBhvr>
                                        <p:cTn id="62" dur="500"/>
                                        <p:tgtEl>
                                          <p:spTgt spid="2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0">
                                            <p:txEl>
                                              <p:pRg st="0" end="0"/>
                                            </p:txEl>
                                          </p:spTgt>
                                        </p:tgtEl>
                                        <p:attrNameLst>
                                          <p:attrName>style.visibility</p:attrName>
                                        </p:attrNameLst>
                                      </p:cBhvr>
                                      <p:to>
                                        <p:strVal val="visible"/>
                                      </p:to>
                                    </p:set>
                                    <p:animEffect transition="in" filter="fade">
                                      <p:cBhvr>
                                        <p:cTn id="67" dur="500"/>
                                        <p:tgtEl>
                                          <p:spTgt spid="30">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1">
                                            <p:txEl>
                                              <p:pRg st="0" end="0"/>
                                            </p:txEl>
                                          </p:spTgt>
                                        </p:tgtEl>
                                        <p:attrNameLst>
                                          <p:attrName>style.visibility</p:attrName>
                                        </p:attrNameLst>
                                      </p:cBhvr>
                                      <p:to>
                                        <p:strVal val="visible"/>
                                      </p:to>
                                    </p:set>
                                    <p:animEffect transition="in" filter="fade">
                                      <p:cBhvr>
                                        <p:cTn id="72" dur="500"/>
                                        <p:tgtEl>
                                          <p:spTgt spid="31">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2">
                                            <p:txEl>
                                              <p:pRg st="0" end="0"/>
                                            </p:txEl>
                                          </p:spTgt>
                                        </p:tgtEl>
                                        <p:attrNameLst>
                                          <p:attrName>style.visibility</p:attrName>
                                        </p:attrNameLst>
                                      </p:cBhvr>
                                      <p:to>
                                        <p:strVal val="visible"/>
                                      </p:to>
                                    </p:set>
                                    <p:animEffect transition="in" filter="fade">
                                      <p:cBhvr>
                                        <p:cTn id="77"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1: </a:t>
            </a:r>
            <a:r>
              <a:rPr lang="en-US" sz="3600" b="1" dirty="0" err="1" smtClean="0">
                <a:solidFill>
                  <a:srgbClr val="FF0000"/>
                </a:solidFill>
                <a:latin typeface="Times New Roman" pitchFamily="18" charset="0"/>
                <a:cs typeface="Times New Roman" pitchFamily="18" charset="0"/>
              </a:rPr>
              <a:t>Tìm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những</a:t>
            </a:r>
            <a:r>
              <a:rPr lang="en-US" sz="3600" b="1" dirty="0" smtClean="0">
                <a:solidFill>
                  <a:srgbClr val="FF0000"/>
                </a:solidFill>
                <a:latin typeface="Times New Roman" pitchFamily="18" charset="0"/>
                <a:cs typeface="Times New Roman" pitchFamily="18" charset="0"/>
              </a:rPr>
              <a:t> chi </a:t>
            </a:r>
            <a:r>
              <a:rPr lang="en-US" sz="3600" b="1" dirty="0" err="1" smtClean="0">
                <a:solidFill>
                  <a:srgbClr val="FF0000"/>
                </a:solidFill>
                <a:latin typeface="Times New Roman" pitchFamily="18" charset="0"/>
                <a:cs typeface="Times New Roman" pitchFamily="18" charset="0"/>
              </a:rPr>
              <a:t>tiết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thấy</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tội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của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giặc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ngoại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xâm</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579578" y="4207497"/>
            <a:ext cx="10210801" cy="3170099"/>
          </a:xfrm>
          <a:prstGeom prst="rect">
            <a:avLst/>
          </a:prstGeom>
        </p:spPr>
        <p:txBody>
          <a:bodyPr wrap="square">
            <a:spAutoFit/>
          </a:bodyPr>
          <a:lstStyle/>
          <a:p>
            <a:pPr algn="just"/>
            <a:r>
              <a:rPr lang="nl-NL" sz="4000" b="1" dirty="0">
                <a:solidFill>
                  <a:srgbClr val="0000CC"/>
                </a:solidFill>
                <a:latin typeface="Times New Roman" panose="02020603050405020304" pitchFamily="18" charset="0"/>
                <a:cs typeface="Times New Roman" panose="02020603050405020304" pitchFamily="18" charset="0"/>
              </a:rPr>
              <a:t>Thẳng tay chém giết dân lành, cướp hết ruộng nương màu mỡ, bắt dân ta lên rừng săn thú lạ, xuống biển mò ngọc trai, khiến bao người bị thiệt mạng vì hổ báo, cá sấu, thuồng luồng, </a:t>
            </a:r>
            <a:r>
              <a:rPr lang="nl-NL" sz="4000" b="1" dirty="0" smtClean="0">
                <a:solidFill>
                  <a:srgbClr val="0000CC"/>
                </a:solidFill>
                <a:latin typeface="Times New Roman" panose="02020603050405020304" pitchFamily="18" charset="0"/>
                <a:cs typeface="Times New Roman" panose="02020603050405020304" pitchFamily="18" charset="0"/>
              </a:rPr>
              <a:t>...</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4861719" y="1266918"/>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23: HAI BÀ TRƯNG</a:t>
            </a:r>
          </a:p>
        </p:txBody>
      </p:sp>
      <p:sp>
        <p:nvSpPr>
          <p:cNvPr id="35" name="Rectangle 34"/>
          <p:cNvSpPr/>
          <p:nvPr/>
        </p:nvSpPr>
        <p:spPr>
          <a:xfrm>
            <a:off x="597845" y="5410200"/>
            <a:ext cx="4777581" cy="2862322"/>
          </a:xfrm>
          <a:prstGeom prst="rect">
            <a:avLst/>
          </a:prstGeom>
        </p:spPr>
        <p:txBody>
          <a:bodyPr wrap="square">
            <a:spAutoFit/>
          </a:bodyPr>
          <a:lstStyle/>
          <a:p>
            <a:pPr algn="just"/>
            <a:r>
              <a:rPr lang="en-US" sz="3600" b="1" dirty="0" smtClean="0">
                <a:solidFill>
                  <a:srgbClr val="0000CC"/>
                </a:solidFill>
                <a:latin typeface="Times New Roman" panose="02020603050405020304" pitchFamily="18" charset="0"/>
                <a:cs typeface="Times New Roman" pitchFamily="18" charset="0"/>
              </a:rPr>
              <a:t>      </a:t>
            </a:r>
            <a:r>
              <a:rPr lang="en-US" sz="3600" b="1" dirty="0">
                <a:solidFill>
                  <a:srgbClr val="0000CC"/>
                </a:solidFill>
                <a:latin typeface="Times New Roman" panose="02020603050405020304" pitchFamily="18" charset="0"/>
                <a:cs typeface="Times New Roman" panose="02020603050405020304" pitchFamily="18" charset="0"/>
              </a:rPr>
              <a:t>+ Ta </a:t>
            </a:r>
            <a:r>
              <a:rPr lang="en-US" sz="3600" b="1" dirty="0" err="1">
                <a:solidFill>
                  <a:srgbClr val="0000CC"/>
                </a:solidFill>
                <a:latin typeface="Times New Roman" panose="02020603050405020304" pitchFamily="18" charset="0"/>
                <a:cs typeface="Times New Roman" panose="02020603050405020304" pitchFamily="18" charset="0"/>
              </a:rPr>
              <a:t>sẽ</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giáp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phục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thật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dân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thêm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phấn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kinh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a:t>
            </a:r>
            <a:r>
              <a:rPr lang="en-US" sz="3600" b="1" dirty="0" smtClean="0">
                <a:solidFill>
                  <a:srgbClr val="0000CC"/>
                </a:solidFill>
                <a:latin typeface="Times New Roman" panose="02020603050405020304" pitchFamily="18" charset="0"/>
                <a:cs typeface="Times New Roman" panose="02020603050405020304" pitchFamily="18" charset="0"/>
              </a:rPr>
              <a:t>.</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642465" y="2625955"/>
            <a:ext cx="2309019"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a:t>
            </a:r>
            <a:r>
              <a:rPr lang="en-US" sz="4000" b="1" i="1" dirty="0" err="1" smtClean="0">
                <a:solidFill>
                  <a:srgbClr val="0000CC"/>
                </a:solidFill>
                <a:latin typeface="Times New Roman" pitchFamily="18" charset="0"/>
                <a:cs typeface="Times New Roman" pitchFamily="18" charset="0"/>
              </a:rPr>
              <a:t>huở</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xưa</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2951484" y="2660863"/>
            <a:ext cx="2839697"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n</a:t>
            </a:r>
            <a:r>
              <a:rPr lang="en-US" sz="4000" b="1" i="1" dirty="0" err="1" smtClean="0">
                <a:solidFill>
                  <a:srgbClr val="0000CC"/>
                </a:solidFill>
                <a:latin typeface="Times New Roman" pitchFamily="18" charset="0"/>
                <a:cs typeface="Times New Roman" pitchFamily="18" charset="0"/>
              </a:rPr>
              <a:t>goại</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xâm</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p:cNvSpPr/>
          <p:nvPr/>
        </p:nvSpPr>
        <p:spPr>
          <a:xfrm>
            <a:off x="737043" y="3267206"/>
            <a:ext cx="2262982" cy="707886"/>
          </a:xfrm>
          <a:prstGeom prst="rect">
            <a:avLst/>
          </a:prstGeom>
        </p:spPr>
        <p:txBody>
          <a:bodyPr wrap="square">
            <a:spAutoFit/>
          </a:bodyPr>
          <a:lstStyle/>
          <a:p>
            <a:pPr algn="just"/>
            <a:r>
              <a:rPr lang="en-US" sz="4000" b="1" i="1" dirty="0" err="1">
                <a:solidFill>
                  <a:srgbClr val="0000FF"/>
                </a:solidFill>
                <a:latin typeface="Times New Roman" pitchFamily="18" charset="0"/>
                <a:cs typeface="Times New Roman" pitchFamily="18" charset="0"/>
              </a:rPr>
              <a:t>x</a:t>
            </a:r>
            <a:r>
              <a:rPr lang="en-US" sz="4000" b="1" i="1" dirty="0" err="1" smtClean="0">
                <a:solidFill>
                  <a:srgbClr val="0000FF"/>
                </a:solidFill>
                <a:latin typeface="Times New Roman" pitchFamily="18" charset="0"/>
                <a:cs typeface="Times New Roman" pitchFamily="18" charset="0"/>
              </a:rPr>
              <a:t>úm</a:t>
            </a:r>
            <a:r>
              <a:rPr lang="en-US" sz="4000" b="1" i="1" dirty="0" smtClean="0">
                <a:solidFill>
                  <a:srgbClr val="0000FF"/>
                </a:solidFill>
                <a:latin typeface="Times New Roman" pitchFamily="18" charset="0"/>
                <a:cs typeface="Times New Roman" pitchFamily="18" charset="0"/>
              </a:rPr>
              <a:t> </a:t>
            </a:r>
            <a:r>
              <a:rPr lang="en-US" sz="4000" b="1" i="1" dirty="0" err="1" smtClean="0">
                <a:solidFill>
                  <a:srgbClr val="0000FF"/>
                </a:solidFill>
                <a:latin typeface="Times New Roman" pitchFamily="18" charset="0"/>
                <a:cs typeface="Times New Roman" pitchFamily="18" charset="0"/>
              </a:rPr>
              <a:t>lại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6" name="Rectangle 45"/>
          <p:cNvSpPr/>
          <p:nvPr/>
        </p:nvSpPr>
        <p:spPr>
          <a:xfrm>
            <a:off x="2908694" y="3283070"/>
            <a:ext cx="2680555"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ngút</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trời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7" name="Rectangle 46"/>
          <p:cNvSpPr/>
          <p:nvPr/>
        </p:nvSpPr>
        <p:spPr>
          <a:xfrm>
            <a:off x="593486" y="3919402"/>
            <a:ext cx="2133600"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võ</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nghệ</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p:cNvSpPr/>
          <p:nvPr/>
        </p:nvSpPr>
        <p:spPr>
          <a:xfrm>
            <a:off x="2981568" y="3947247"/>
            <a:ext cx="2393858"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a:t>
            </a:r>
            <a:r>
              <a:rPr lang="en-US" sz="4000" b="1" i="1" dirty="0" err="1" smtClean="0">
                <a:solidFill>
                  <a:srgbClr val="0000CC"/>
                </a:solidFill>
                <a:latin typeface="Times New Roman" pitchFamily="18" charset="0"/>
                <a:cs typeface="Times New Roman" pitchFamily="18" charset="0"/>
              </a:rPr>
              <a:t>rẩy</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quân</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9" name="Rectangle 48"/>
          <p:cNvSpPr/>
          <p:nvPr/>
        </p:nvSpPr>
        <p:spPr>
          <a:xfrm>
            <a:off x="662020" y="4497900"/>
            <a:ext cx="2777496"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g</a:t>
            </a:r>
            <a:r>
              <a:rPr lang="en-US" sz="4000" b="1" i="1" dirty="0" err="1" smtClean="0">
                <a:solidFill>
                  <a:srgbClr val="0000CC"/>
                </a:solidFill>
                <a:latin typeface="Times New Roman" pitchFamily="18" charset="0"/>
                <a:cs typeface="Times New Roman" pitchFamily="18" charset="0"/>
              </a:rPr>
              <a:t>iáp</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phục</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2: </a:t>
            </a:r>
            <a:r>
              <a:rPr lang="en-US" sz="3600" b="1" dirty="0" err="1" smtClean="0">
                <a:solidFill>
                  <a:srgbClr val="FF0000"/>
                </a:solidFill>
                <a:latin typeface="Times New Roman" pitchFamily="18" charset="0"/>
                <a:cs typeface="Times New Roman" pitchFamily="18" charset="0"/>
              </a:rPr>
              <a:t>Hãy</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giới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thiệu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Hai </a:t>
            </a:r>
            <a:r>
              <a:rPr lang="en-US" sz="3600" b="1" dirty="0" err="1" smtClean="0">
                <a:solidFill>
                  <a:srgbClr val="FF0000"/>
                </a:solidFill>
                <a:latin typeface="Times New Roman" pitchFamily="18" charset="0"/>
                <a:cs typeface="Times New Roman" pitchFamily="18" charset="0"/>
              </a:rPr>
              <a:t>Bà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Trưng</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611167" y="3421244"/>
            <a:ext cx="10210801" cy="1938992"/>
          </a:xfrm>
          <a:prstGeom prst="rect">
            <a:avLst/>
          </a:prstGeom>
        </p:spPr>
        <p:txBody>
          <a:bodyPr wrap="square">
            <a:spAutoFit/>
          </a:bodyPr>
          <a:lstStyle/>
          <a:p>
            <a:pPr algn="just"/>
            <a:r>
              <a:rPr lang="nl-NL"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Hai </a:t>
            </a:r>
            <a:r>
              <a:rPr lang="en-US" sz="4000" b="1" dirty="0" err="1">
                <a:solidFill>
                  <a:srgbClr val="0000CC"/>
                </a:solidFill>
                <a:latin typeface="Times New Roman" panose="02020603050405020304" pitchFamily="18" charset="0"/>
                <a:cs typeface="Times New Roman" panose="02020603050405020304" pitchFamily="18" charset="0"/>
              </a:rPr>
              <a:t>Bà</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Trưng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quê</a:t>
            </a:r>
            <a:r>
              <a:rPr lang="en-US" sz="4000" b="1" dirty="0">
                <a:solidFill>
                  <a:srgbClr val="0000CC"/>
                </a:solidFill>
                <a:latin typeface="Times New Roman" panose="02020603050405020304" pitchFamily="18" charset="0"/>
                <a:cs typeface="Times New Roman" panose="02020603050405020304" pitchFamily="18" charset="0"/>
              </a:rPr>
              <a:t> ở </a:t>
            </a:r>
            <a:r>
              <a:rPr lang="en-US" sz="4000" b="1" dirty="0" err="1">
                <a:solidFill>
                  <a:srgbClr val="0000CC"/>
                </a:solidFill>
                <a:latin typeface="Times New Roman" panose="02020603050405020304" pitchFamily="18" charset="0"/>
                <a:cs typeface="Times New Roman" panose="02020603050405020304" pitchFamily="18" charset="0"/>
              </a:rPr>
              <a:t>huyện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Mê</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Linh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giỏi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võ</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nghệ</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và</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có</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chí</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hướng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giành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lại</a:t>
            </a:r>
            <a:r>
              <a:rPr lang="en-US" sz="4000" b="1" dirty="0">
                <a:solidFill>
                  <a:srgbClr val="0000CC"/>
                </a:solidFill>
                <a:latin typeface="Times New Roman" panose="02020603050405020304" pitchFamily="18" charset="0"/>
                <a:cs typeface="Times New Roman" panose="02020603050405020304" pitchFamily="18" charset="0"/>
              </a:rPr>
              <a:t> non </a:t>
            </a:r>
            <a:r>
              <a:rPr lang="en-US" sz="4000" b="1" dirty="0" err="1">
                <a:solidFill>
                  <a:srgbClr val="0000CC"/>
                </a:solidFill>
                <a:latin typeface="Times New Roman" panose="02020603050405020304" pitchFamily="18" charset="0"/>
                <a:cs typeface="Times New Roman" panose="02020603050405020304" pitchFamily="18" charset="0"/>
              </a:rPr>
              <a:t>sông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đất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nước</a:t>
            </a:r>
            <a:r>
              <a:rPr lang="nl-NL" sz="4000" b="1" dirty="0" smtClean="0">
                <a:solidFill>
                  <a:srgbClr val="0000CC"/>
                </a:solidFill>
                <a:latin typeface="Times New Roman" panose="02020603050405020304" pitchFamily="18" charset="0"/>
                <a:cs typeface="Times New Roman" panose="02020603050405020304" pitchFamily="18" charset="0"/>
              </a:rPr>
              <a:t>.</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4861719" y="1266918"/>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23: HAI BÀ TRƯNG</a:t>
            </a:r>
          </a:p>
        </p:txBody>
      </p:sp>
      <p:sp>
        <p:nvSpPr>
          <p:cNvPr id="35" name="Rectangle 34"/>
          <p:cNvSpPr/>
          <p:nvPr/>
        </p:nvSpPr>
        <p:spPr>
          <a:xfrm>
            <a:off x="597845" y="5410200"/>
            <a:ext cx="4777581" cy="2862322"/>
          </a:xfrm>
          <a:prstGeom prst="rect">
            <a:avLst/>
          </a:prstGeom>
        </p:spPr>
        <p:txBody>
          <a:bodyPr wrap="square">
            <a:spAutoFit/>
          </a:bodyPr>
          <a:lstStyle/>
          <a:p>
            <a:pPr algn="just"/>
            <a:r>
              <a:rPr lang="en-US" sz="3600" b="1" dirty="0" smtClean="0">
                <a:solidFill>
                  <a:srgbClr val="0000CC"/>
                </a:solidFill>
                <a:latin typeface="Times New Roman" panose="02020603050405020304" pitchFamily="18" charset="0"/>
                <a:cs typeface="Times New Roman" pitchFamily="18" charset="0"/>
              </a:rPr>
              <a:t>      </a:t>
            </a:r>
            <a:r>
              <a:rPr lang="en-US" sz="3600" b="1" dirty="0">
                <a:solidFill>
                  <a:srgbClr val="0000CC"/>
                </a:solidFill>
                <a:latin typeface="Times New Roman" panose="02020603050405020304" pitchFamily="18" charset="0"/>
                <a:cs typeface="Times New Roman" panose="02020603050405020304" pitchFamily="18" charset="0"/>
              </a:rPr>
              <a:t>+ Ta </a:t>
            </a:r>
            <a:r>
              <a:rPr lang="en-US" sz="3600" b="1" dirty="0" err="1">
                <a:solidFill>
                  <a:srgbClr val="0000CC"/>
                </a:solidFill>
                <a:latin typeface="Times New Roman" panose="02020603050405020304" pitchFamily="18" charset="0"/>
                <a:cs typeface="Times New Roman" panose="02020603050405020304" pitchFamily="18" charset="0"/>
              </a:rPr>
              <a:t>sẽ</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giáp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phục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thật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dân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thêm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phấn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kinh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a:t>
            </a:r>
            <a:r>
              <a:rPr lang="en-US" sz="3600" b="1" dirty="0" smtClean="0">
                <a:solidFill>
                  <a:srgbClr val="0000CC"/>
                </a:solidFill>
                <a:latin typeface="Times New Roman" panose="02020603050405020304" pitchFamily="18" charset="0"/>
                <a:cs typeface="Times New Roman" panose="02020603050405020304" pitchFamily="18" charset="0"/>
              </a:rPr>
              <a:t>.</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642465" y="2625955"/>
            <a:ext cx="2309019"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a:t>
            </a:r>
            <a:r>
              <a:rPr lang="en-US" sz="4000" b="1" i="1" dirty="0" err="1" smtClean="0">
                <a:solidFill>
                  <a:srgbClr val="0000CC"/>
                </a:solidFill>
                <a:latin typeface="Times New Roman" pitchFamily="18" charset="0"/>
                <a:cs typeface="Times New Roman" pitchFamily="18" charset="0"/>
              </a:rPr>
              <a:t>huở</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xưa</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2951484" y="2660863"/>
            <a:ext cx="2839697"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n</a:t>
            </a:r>
            <a:r>
              <a:rPr lang="en-US" sz="4000" b="1" i="1" dirty="0" err="1" smtClean="0">
                <a:solidFill>
                  <a:srgbClr val="0000CC"/>
                </a:solidFill>
                <a:latin typeface="Times New Roman" pitchFamily="18" charset="0"/>
                <a:cs typeface="Times New Roman" pitchFamily="18" charset="0"/>
              </a:rPr>
              <a:t>goại</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xâm</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p:cNvSpPr/>
          <p:nvPr/>
        </p:nvSpPr>
        <p:spPr>
          <a:xfrm>
            <a:off x="737043" y="3267206"/>
            <a:ext cx="2262982" cy="707886"/>
          </a:xfrm>
          <a:prstGeom prst="rect">
            <a:avLst/>
          </a:prstGeom>
        </p:spPr>
        <p:txBody>
          <a:bodyPr wrap="square">
            <a:spAutoFit/>
          </a:bodyPr>
          <a:lstStyle/>
          <a:p>
            <a:pPr algn="just"/>
            <a:r>
              <a:rPr lang="en-US" sz="4000" b="1" i="1" dirty="0" err="1">
                <a:solidFill>
                  <a:srgbClr val="0000FF"/>
                </a:solidFill>
                <a:latin typeface="Times New Roman" pitchFamily="18" charset="0"/>
                <a:cs typeface="Times New Roman" pitchFamily="18" charset="0"/>
              </a:rPr>
              <a:t>x</a:t>
            </a:r>
            <a:r>
              <a:rPr lang="en-US" sz="4000" b="1" i="1" dirty="0" err="1" smtClean="0">
                <a:solidFill>
                  <a:srgbClr val="0000FF"/>
                </a:solidFill>
                <a:latin typeface="Times New Roman" pitchFamily="18" charset="0"/>
                <a:cs typeface="Times New Roman" pitchFamily="18" charset="0"/>
              </a:rPr>
              <a:t>úm</a:t>
            </a:r>
            <a:r>
              <a:rPr lang="en-US" sz="4000" b="1" i="1" dirty="0" smtClean="0">
                <a:solidFill>
                  <a:srgbClr val="0000FF"/>
                </a:solidFill>
                <a:latin typeface="Times New Roman" pitchFamily="18" charset="0"/>
                <a:cs typeface="Times New Roman" pitchFamily="18" charset="0"/>
              </a:rPr>
              <a:t> </a:t>
            </a:r>
            <a:r>
              <a:rPr lang="en-US" sz="4000" b="1" i="1" dirty="0" err="1" smtClean="0">
                <a:solidFill>
                  <a:srgbClr val="0000FF"/>
                </a:solidFill>
                <a:latin typeface="Times New Roman" pitchFamily="18" charset="0"/>
                <a:cs typeface="Times New Roman" pitchFamily="18" charset="0"/>
              </a:rPr>
              <a:t>lại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6" name="Rectangle 45"/>
          <p:cNvSpPr/>
          <p:nvPr/>
        </p:nvSpPr>
        <p:spPr>
          <a:xfrm>
            <a:off x="2908694" y="3283070"/>
            <a:ext cx="2680555"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ngút</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trời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7" name="Rectangle 46"/>
          <p:cNvSpPr/>
          <p:nvPr/>
        </p:nvSpPr>
        <p:spPr>
          <a:xfrm>
            <a:off x="593486" y="3919402"/>
            <a:ext cx="2133600"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võ</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nghệ</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p:cNvSpPr/>
          <p:nvPr/>
        </p:nvSpPr>
        <p:spPr>
          <a:xfrm>
            <a:off x="2981568" y="3947247"/>
            <a:ext cx="2393858"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a:t>
            </a:r>
            <a:r>
              <a:rPr lang="en-US" sz="4000" b="1" i="1" dirty="0" err="1" smtClean="0">
                <a:solidFill>
                  <a:srgbClr val="0000CC"/>
                </a:solidFill>
                <a:latin typeface="Times New Roman" pitchFamily="18" charset="0"/>
                <a:cs typeface="Times New Roman" pitchFamily="18" charset="0"/>
              </a:rPr>
              <a:t>rẩy</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quân</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9" name="Rectangle 48"/>
          <p:cNvSpPr/>
          <p:nvPr/>
        </p:nvSpPr>
        <p:spPr>
          <a:xfrm>
            <a:off x="662020" y="4497900"/>
            <a:ext cx="2777496"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g</a:t>
            </a:r>
            <a:r>
              <a:rPr lang="en-US" sz="4000" b="1" i="1" dirty="0" err="1" smtClean="0">
                <a:solidFill>
                  <a:srgbClr val="0000CC"/>
                </a:solidFill>
                <a:latin typeface="Times New Roman" pitchFamily="18" charset="0"/>
                <a:cs typeface="Times New Roman" pitchFamily="18" charset="0"/>
              </a:rPr>
              <a:t>iáp</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phục</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3" name="Rectangle 32"/>
          <p:cNvSpPr/>
          <p:nvPr/>
        </p:nvSpPr>
        <p:spPr>
          <a:xfrm>
            <a:off x="5629419" y="5410200"/>
            <a:ext cx="10233818"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3: Theo </a:t>
            </a:r>
            <a:r>
              <a:rPr lang="en-US" sz="3600" b="1" dirty="0" err="1" smtClean="0">
                <a:solidFill>
                  <a:srgbClr val="FF0000"/>
                </a:solidFill>
                <a:latin typeface="Times New Roman" pitchFamily="18" charset="0"/>
                <a:cs typeface="Times New Roman" pitchFamily="18" charset="0"/>
              </a:rPr>
              <a:t>em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vì</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sao</a:t>
            </a:r>
            <a:r>
              <a:rPr lang="en-US" sz="3600" b="1" dirty="0" smtClean="0">
                <a:solidFill>
                  <a:srgbClr val="FF0000"/>
                </a:solidFill>
                <a:latin typeface="Times New Roman" pitchFamily="18" charset="0"/>
                <a:cs typeface="Times New Roman" pitchFamily="18" charset="0"/>
              </a:rPr>
              <a:t> Hai </a:t>
            </a:r>
            <a:r>
              <a:rPr lang="en-US" sz="3600" b="1" dirty="0" err="1" smtClean="0">
                <a:solidFill>
                  <a:srgbClr val="FF0000"/>
                </a:solidFill>
                <a:latin typeface="Times New Roman" pitchFamily="18" charset="0"/>
                <a:cs typeface="Times New Roman" pitchFamily="18" charset="0"/>
              </a:rPr>
              <a:t>Bà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Trưng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phất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cờ</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khởi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nghĩa</a:t>
            </a:r>
            <a:r>
              <a:rPr lang="en-US" sz="3600" b="1" dirty="0">
                <a:solidFill>
                  <a:srgbClr val="FF0000"/>
                </a:solidFill>
                <a:latin typeface="Times New Roman" pitchFamily="18" charset="0"/>
                <a:cs typeface="Times New Roman" pitchFamily="18" charset="0"/>
              </a:rPr>
              <a:t>?</a:t>
            </a:r>
          </a:p>
        </p:txBody>
      </p:sp>
      <p:sp>
        <p:nvSpPr>
          <p:cNvPr id="34" name="Rectangle 33"/>
          <p:cNvSpPr/>
          <p:nvPr/>
        </p:nvSpPr>
        <p:spPr>
          <a:xfrm>
            <a:off x="5629419" y="6764238"/>
            <a:ext cx="10210801" cy="1938992"/>
          </a:xfrm>
          <a:prstGeom prst="rect">
            <a:avLst/>
          </a:prstGeom>
        </p:spPr>
        <p:txBody>
          <a:bodyPr wrap="square">
            <a:spAutoFit/>
          </a:bodyPr>
          <a:lstStyle/>
          <a:p>
            <a:pPr algn="just"/>
            <a:r>
              <a:rPr lang="nl-NL"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Hai </a:t>
            </a:r>
            <a:r>
              <a:rPr lang="en-US" sz="4000" b="1" dirty="0" err="1">
                <a:solidFill>
                  <a:srgbClr val="0000CC"/>
                </a:solidFill>
                <a:latin typeface="Times New Roman" panose="02020603050405020304" pitchFamily="18" charset="0"/>
                <a:cs typeface="Times New Roman" panose="02020603050405020304" pitchFamily="18" charset="0"/>
              </a:rPr>
              <a:t>Bà</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Trưng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phất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cờ</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khởi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nghĩa</a:t>
            </a:r>
            <a:r>
              <a:rPr lang="nl-NL" sz="4000" b="1" dirty="0">
                <a:solidFill>
                  <a:srgbClr val="0000CC"/>
                </a:solidFill>
                <a:latin typeface="Times New Roman" panose="02020603050405020304" pitchFamily="18" charset="0"/>
                <a:cs typeface="Times New Roman" panose="02020603050405020304" pitchFamily="18" charset="0"/>
              </a:rPr>
              <a:t> vì hai bà căm thù bọn giặc hung ác, muốn </a:t>
            </a:r>
            <a:r>
              <a:rPr lang="en-US" sz="4000" b="1" dirty="0" err="1">
                <a:solidFill>
                  <a:srgbClr val="0000CC"/>
                </a:solidFill>
                <a:latin typeface="Times New Roman" panose="02020603050405020304" pitchFamily="18" charset="0"/>
                <a:cs typeface="Times New Roman" panose="02020603050405020304" pitchFamily="18" charset="0"/>
              </a:rPr>
              <a:t>giành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lại</a:t>
            </a:r>
            <a:r>
              <a:rPr lang="en-US" sz="4000" b="1" dirty="0">
                <a:solidFill>
                  <a:srgbClr val="0000CC"/>
                </a:solidFill>
                <a:latin typeface="Times New Roman" panose="02020603050405020304" pitchFamily="18" charset="0"/>
                <a:cs typeface="Times New Roman" panose="02020603050405020304" pitchFamily="18" charset="0"/>
              </a:rPr>
              <a:t> non song, </a:t>
            </a:r>
            <a:r>
              <a:rPr lang="en-US" sz="4000" b="1" dirty="0" err="1">
                <a:solidFill>
                  <a:srgbClr val="0000CC"/>
                </a:solidFill>
                <a:latin typeface="Times New Roman" panose="02020603050405020304" pitchFamily="18" charset="0"/>
                <a:cs typeface="Times New Roman" panose="02020603050405020304" pitchFamily="18" charset="0"/>
              </a:rPr>
              <a:t>cứu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dân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chúng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khỏi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ách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nô</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lệ</a:t>
            </a:r>
            <a:r>
              <a:rPr lang="en-US" sz="4000" b="1" dirty="0">
                <a:solidFill>
                  <a:srgbClr val="0000CC"/>
                </a:solidFill>
                <a:latin typeface="Times New Roman" panose="02020603050405020304" pitchFamily="18" charset="0"/>
                <a:cs typeface="Times New Roman" panose="02020603050405020304" pitchFamily="18" charset="0"/>
              </a:rPr>
              <a:t>, …</a:t>
            </a:r>
            <a:r>
              <a:rPr lang="nl-NL" sz="4000" b="1" dirty="0">
                <a:solidFill>
                  <a:srgbClr val="0000CC"/>
                </a:solidFill>
                <a:latin typeface="Times New Roman" panose="02020603050405020304" pitchFamily="18" charset="0"/>
                <a:cs typeface="Times New Roman" panose="02020603050405020304" pitchFamily="18" charset="0"/>
              </a:rPr>
              <a:t>.  </a:t>
            </a:r>
            <a:endParaRPr lang="en-US" sz="40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64574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938992"/>
          </a:xfrm>
          <a:prstGeom prst="rect">
            <a:avLst/>
          </a:prstGeom>
        </p:spPr>
        <p:txBody>
          <a:bodyPr wrap="square">
            <a:spAutoFit/>
          </a:bodyPr>
          <a:lstStyle/>
          <a:p>
            <a:pPr algn="just"/>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Câu</a:t>
            </a:r>
            <a:r>
              <a:rPr lang="en-US" sz="4000" b="1" dirty="0" smtClean="0">
                <a:solidFill>
                  <a:srgbClr val="FF0000"/>
                </a:solidFill>
                <a:latin typeface="Times New Roman" pitchFamily="18" charset="0"/>
                <a:cs typeface="Times New Roman" pitchFamily="18" charset="0"/>
              </a:rPr>
              <a:t> 4: </a:t>
            </a:r>
            <a:r>
              <a:rPr lang="en-US" sz="4000" b="1" dirty="0" err="1" smtClean="0">
                <a:solidFill>
                  <a:srgbClr val="FF0000"/>
                </a:solidFill>
                <a:latin typeface="Times New Roman" pitchFamily="18" charset="0"/>
                <a:cs typeface="Times New Roman" pitchFamily="18" charset="0"/>
              </a:rPr>
              <a:t>Hình</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ảnh</a:t>
            </a:r>
            <a:r>
              <a:rPr lang="en-US" sz="4000" b="1" dirty="0" smtClean="0">
                <a:solidFill>
                  <a:srgbClr val="FF0000"/>
                </a:solidFill>
                <a:latin typeface="Times New Roman" pitchFamily="18" charset="0"/>
                <a:cs typeface="Times New Roman" pitchFamily="18" charset="0"/>
              </a:rPr>
              <a:t> Hai </a:t>
            </a:r>
            <a:r>
              <a:rPr lang="en-US" sz="4000" b="1" dirty="0" err="1" smtClean="0">
                <a:solidFill>
                  <a:srgbClr val="FF0000"/>
                </a:solidFill>
                <a:latin typeface="Times New Roman" pitchFamily="18" charset="0"/>
                <a:cs typeface="Times New Roman" pitchFamily="18" charset="0"/>
              </a:rPr>
              <a:t>Bà</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Trưng</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và</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đoàn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quân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ra</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trận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được</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miêu</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tả</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hào</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hùng</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như</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thế</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nào</a:t>
            </a:r>
            <a:r>
              <a:rPr lang="en-US" sz="4000" b="1" dirty="0" smtClean="0">
                <a:solidFill>
                  <a:srgbClr val="FF0000"/>
                </a:solidFill>
                <a:latin typeface="Times New Roman" pitchFamily="18" charset="0"/>
                <a:cs typeface="Times New Roman" pitchFamily="18" charset="0"/>
              </a:rPr>
              <a:t>?</a:t>
            </a:r>
            <a:endParaRPr lang="en-US" sz="4000" b="1" dirty="0">
              <a:solidFill>
                <a:srgbClr val="FF0000"/>
              </a:solidFill>
              <a:latin typeface="Times New Roman" pitchFamily="18" charset="0"/>
              <a:cs typeface="Times New Roman" pitchFamily="18" charset="0"/>
            </a:endParaRPr>
          </a:p>
        </p:txBody>
      </p:sp>
      <p:sp>
        <p:nvSpPr>
          <p:cNvPr id="12" name="Rectangle 11"/>
          <p:cNvSpPr/>
          <p:nvPr/>
        </p:nvSpPr>
        <p:spPr>
          <a:xfrm>
            <a:off x="5655335" y="4913412"/>
            <a:ext cx="10210801" cy="2862322"/>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ảnh</a:t>
            </a:r>
            <a:r>
              <a:rPr lang="en-US" sz="3600" b="1" dirty="0">
                <a:solidFill>
                  <a:srgbClr val="0000CC"/>
                </a:solidFill>
                <a:latin typeface="Times New Roman" panose="02020603050405020304" pitchFamily="18" charset="0"/>
                <a:cs typeface="Times New Roman" panose="02020603050405020304" pitchFamily="18" charset="0"/>
              </a:rPr>
              <a:t> Hai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Trưng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đoàn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quân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trận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miêu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Chủ</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tướng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cưỡi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voi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quân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mạnh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mẽ</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giáo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cung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nỏ</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rìu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búa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khiên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cuồn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cuộn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tràn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bóng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voi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tiếng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vang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dội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suốt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đường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hành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quân</a:t>
            </a:r>
            <a:r>
              <a:rPr lang="en-US" sz="3600" b="1" dirty="0" smtClean="0">
                <a:solidFill>
                  <a:srgbClr val="0000CC"/>
                </a:solidFill>
                <a:latin typeface="Times New Roman" panose="02020603050405020304" pitchFamily="18" charset="0"/>
                <a:cs typeface="Times New Roman" panose="02020603050405020304" pitchFamily="18" charset="0"/>
              </a:rPr>
              <a:t>.</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4861719" y="1266918"/>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23: HAI BÀ TRƯNG</a:t>
            </a:r>
          </a:p>
        </p:txBody>
      </p:sp>
      <p:sp>
        <p:nvSpPr>
          <p:cNvPr id="35" name="Rectangle 34"/>
          <p:cNvSpPr/>
          <p:nvPr/>
        </p:nvSpPr>
        <p:spPr>
          <a:xfrm>
            <a:off x="597845" y="5410200"/>
            <a:ext cx="4777581" cy="2862322"/>
          </a:xfrm>
          <a:prstGeom prst="rect">
            <a:avLst/>
          </a:prstGeom>
        </p:spPr>
        <p:txBody>
          <a:bodyPr wrap="square">
            <a:spAutoFit/>
          </a:bodyPr>
          <a:lstStyle/>
          <a:p>
            <a:pPr algn="just"/>
            <a:r>
              <a:rPr lang="en-US" sz="3600" b="1" dirty="0" smtClean="0">
                <a:solidFill>
                  <a:srgbClr val="0000CC"/>
                </a:solidFill>
                <a:latin typeface="Times New Roman" panose="02020603050405020304" pitchFamily="18" charset="0"/>
                <a:cs typeface="Times New Roman" pitchFamily="18" charset="0"/>
              </a:rPr>
              <a:t>      </a:t>
            </a:r>
            <a:r>
              <a:rPr lang="en-US" sz="3600" b="1" dirty="0">
                <a:solidFill>
                  <a:srgbClr val="0000CC"/>
                </a:solidFill>
                <a:latin typeface="Times New Roman" panose="02020603050405020304" pitchFamily="18" charset="0"/>
                <a:cs typeface="Times New Roman" panose="02020603050405020304" pitchFamily="18" charset="0"/>
              </a:rPr>
              <a:t>+ Ta </a:t>
            </a:r>
            <a:r>
              <a:rPr lang="en-US" sz="3600" b="1" dirty="0" err="1">
                <a:solidFill>
                  <a:srgbClr val="0000CC"/>
                </a:solidFill>
                <a:latin typeface="Times New Roman" panose="02020603050405020304" pitchFamily="18" charset="0"/>
                <a:cs typeface="Times New Roman" panose="02020603050405020304" pitchFamily="18" charset="0"/>
              </a:rPr>
              <a:t>sẽ</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giáp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phục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thật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dân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thêm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phấn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kinh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a:t>
            </a:r>
            <a:r>
              <a:rPr lang="en-US" sz="3600" b="1" dirty="0" smtClean="0">
                <a:solidFill>
                  <a:srgbClr val="0000CC"/>
                </a:solidFill>
                <a:latin typeface="Times New Roman" panose="02020603050405020304" pitchFamily="18" charset="0"/>
                <a:cs typeface="Times New Roman" panose="02020603050405020304" pitchFamily="18" charset="0"/>
              </a:rPr>
              <a:t>.</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642465" y="2625955"/>
            <a:ext cx="2309019"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a:t>
            </a:r>
            <a:r>
              <a:rPr lang="en-US" sz="4000" b="1" i="1" dirty="0" err="1" smtClean="0">
                <a:solidFill>
                  <a:srgbClr val="0000CC"/>
                </a:solidFill>
                <a:latin typeface="Times New Roman" pitchFamily="18" charset="0"/>
                <a:cs typeface="Times New Roman" pitchFamily="18" charset="0"/>
              </a:rPr>
              <a:t>huở</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xưa</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2951484" y="2660863"/>
            <a:ext cx="2839697"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n</a:t>
            </a:r>
            <a:r>
              <a:rPr lang="en-US" sz="4000" b="1" i="1" dirty="0" err="1" smtClean="0">
                <a:solidFill>
                  <a:srgbClr val="0000CC"/>
                </a:solidFill>
                <a:latin typeface="Times New Roman" pitchFamily="18" charset="0"/>
                <a:cs typeface="Times New Roman" pitchFamily="18" charset="0"/>
              </a:rPr>
              <a:t>goại</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xâm</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p:cNvSpPr/>
          <p:nvPr/>
        </p:nvSpPr>
        <p:spPr>
          <a:xfrm>
            <a:off x="737043" y="3267206"/>
            <a:ext cx="2262982" cy="707886"/>
          </a:xfrm>
          <a:prstGeom prst="rect">
            <a:avLst/>
          </a:prstGeom>
        </p:spPr>
        <p:txBody>
          <a:bodyPr wrap="square">
            <a:spAutoFit/>
          </a:bodyPr>
          <a:lstStyle/>
          <a:p>
            <a:pPr algn="just"/>
            <a:r>
              <a:rPr lang="en-US" sz="4000" b="1" i="1" dirty="0" err="1">
                <a:solidFill>
                  <a:srgbClr val="0000FF"/>
                </a:solidFill>
                <a:latin typeface="Times New Roman" pitchFamily="18" charset="0"/>
                <a:cs typeface="Times New Roman" pitchFamily="18" charset="0"/>
              </a:rPr>
              <a:t>x</a:t>
            </a:r>
            <a:r>
              <a:rPr lang="en-US" sz="4000" b="1" i="1" dirty="0" err="1" smtClean="0">
                <a:solidFill>
                  <a:srgbClr val="0000FF"/>
                </a:solidFill>
                <a:latin typeface="Times New Roman" pitchFamily="18" charset="0"/>
                <a:cs typeface="Times New Roman" pitchFamily="18" charset="0"/>
              </a:rPr>
              <a:t>úm</a:t>
            </a:r>
            <a:r>
              <a:rPr lang="en-US" sz="4000" b="1" i="1" dirty="0" smtClean="0">
                <a:solidFill>
                  <a:srgbClr val="0000FF"/>
                </a:solidFill>
                <a:latin typeface="Times New Roman" pitchFamily="18" charset="0"/>
                <a:cs typeface="Times New Roman" pitchFamily="18" charset="0"/>
              </a:rPr>
              <a:t> </a:t>
            </a:r>
            <a:r>
              <a:rPr lang="en-US" sz="4000" b="1" i="1" dirty="0" err="1" smtClean="0">
                <a:solidFill>
                  <a:srgbClr val="0000FF"/>
                </a:solidFill>
                <a:latin typeface="Times New Roman" pitchFamily="18" charset="0"/>
                <a:cs typeface="Times New Roman" pitchFamily="18" charset="0"/>
              </a:rPr>
              <a:t>lại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6" name="Rectangle 45"/>
          <p:cNvSpPr/>
          <p:nvPr/>
        </p:nvSpPr>
        <p:spPr>
          <a:xfrm>
            <a:off x="2908694" y="3283070"/>
            <a:ext cx="2680555"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ngút</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trời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7" name="Rectangle 46"/>
          <p:cNvSpPr/>
          <p:nvPr/>
        </p:nvSpPr>
        <p:spPr>
          <a:xfrm>
            <a:off x="593486" y="3919402"/>
            <a:ext cx="2133600"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võ</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nghệ</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p:cNvSpPr/>
          <p:nvPr/>
        </p:nvSpPr>
        <p:spPr>
          <a:xfrm>
            <a:off x="2981568" y="3947247"/>
            <a:ext cx="2393858"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a:t>
            </a:r>
            <a:r>
              <a:rPr lang="en-US" sz="4000" b="1" i="1" dirty="0" err="1" smtClean="0">
                <a:solidFill>
                  <a:srgbClr val="0000CC"/>
                </a:solidFill>
                <a:latin typeface="Times New Roman" pitchFamily="18" charset="0"/>
                <a:cs typeface="Times New Roman" pitchFamily="18" charset="0"/>
              </a:rPr>
              <a:t>rẩy</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quân</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9" name="Rectangle 48"/>
          <p:cNvSpPr/>
          <p:nvPr/>
        </p:nvSpPr>
        <p:spPr>
          <a:xfrm>
            <a:off x="662020" y="4497900"/>
            <a:ext cx="2777496"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g</a:t>
            </a:r>
            <a:r>
              <a:rPr lang="en-US" sz="4000" b="1" i="1" dirty="0" err="1" smtClean="0">
                <a:solidFill>
                  <a:srgbClr val="0000CC"/>
                </a:solidFill>
                <a:latin typeface="Times New Roman" pitchFamily="18" charset="0"/>
                <a:cs typeface="Times New Roman" pitchFamily="18" charset="0"/>
              </a:rPr>
              <a:t>iáp</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phục</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6216449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29419" y="3093344"/>
            <a:ext cx="10233818" cy="1938992"/>
          </a:xfrm>
          <a:prstGeom prst="rect">
            <a:avLst/>
          </a:prstGeom>
        </p:spPr>
        <p:txBody>
          <a:bodyPr wrap="square">
            <a:spAutoFit/>
          </a:bodyPr>
          <a:lstStyle/>
          <a:p>
            <a:pPr algn="just"/>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Câu</a:t>
            </a:r>
            <a:r>
              <a:rPr lang="en-US" sz="4000" b="1" dirty="0" smtClean="0">
                <a:solidFill>
                  <a:srgbClr val="FF0000"/>
                </a:solidFill>
                <a:latin typeface="Times New Roman" pitchFamily="18" charset="0"/>
                <a:cs typeface="Times New Roman" pitchFamily="18" charset="0"/>
              </a:rPr>
              <a:t> 5: </a:t>
            </a:r>
            <a:r>
              <a:rPr lang="en-US" sz="4000" b="1" dirty="0" err="1" smtClean="0">
                <a:solidFill>
                  <a:srgbClr val="FF0000"/>
                </a:solidFill>
                <a:latin typeface="Times New Roman" pitchFamily="18" charset="0"/>
                <a:cs typeface="Times New Roman" pitchFamily="18" charset="0"/>
              </a:rPr>
              <a:t>Nêu</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cảm</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nghĩ</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của</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em</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về</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hai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vị</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anh</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hùng</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đầu</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tiên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được</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lưu</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danh</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trong</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lịch</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sử</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nước</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nhà</a:t>
            </a:r>
            <a:r>
              <a:rPr lang="en-US" sz="4000" b="1" dirty="0" smtClean="0">
                <a:solidFill>
                  <a:srgbClr val="FF0000"/>
                </a:solidFill>
                <a:latin typeface="Times New Roman" pitchFamily="18" charset="0"/>
                <a:cs typeface="Times New Roman" pitchFamily="18" charset="0"/>
              </a:rPr>
              <a:t>.</a:t>
            </a:r>
            <a:endParaRPr lang="en-US" sz="4000" b="1" dirty="0">
              <a:solidFill>
                <a:srgbClr val="FF0000"/>
              </a:solidFill>
              <a:latin typeface="Times New Roman" pitchFamily="18" charset="0"/>
              <a:cs typeface="Times New Roman" pitchFamily="18" charset="0"/>
            </a:endParaRPr>
          </a:p>
        </p:txBody>
      </p:sp>
      <p:sp>
        <p:nvSpPr>
          <p:cNvPr id="12" name="Rectangle 11"/>
          <p:cNvSpPr/>
          <p:nvPr/>
        </p:nvSpPr>
        <p:spPr>
          <a:xfrm>
            <a:off x="5629419" y="5233708"/>
            <a:ext cx="10210801" cy="1938992"/>
          </a:xfrm>
          <a:prstGeom prst="rect">
            <a:avLst/>
          </a:prstGeom>
        </p:spPr>
        <p:txBody>
          <a:bodyPr wrap="square">
            <a:spAutoFit/>
          </a:bodyPr>
          <a:lstStyle/>
          <a:p>
            <a:r>
              <a:rPr lang="nl-NL" sz="4000" b="1" dirty="0">
                <a:solidFill>
                  <a:srgbClr val="0000CC"/>
                </a:solidFill>
                <a:latin typeface="Times New Roman" panose="02020603050405020304" pitchFamily="18" charset="0"/>
                <a:cs typeface="Times New Roman" panose="02020603050405020304" pitchFamily="18" charset="0"/>
              </a:rPr>
              <a:t>+ Tự hào về hai vị anh hùng/ Cảm phục hai người nữ anh hùng.</a:t>
            </a:r>
            <a:endParaRPr lang="en-US" sz="4000" b="1" dirty="0">
              <a:solidFill>
                <a:srgbClr val="0000CC"/>
              </a:solidFill>
              <a:latin typeface="Times New Roman" panose="02020603050405020304" pitchFamily="18" charset="0"/>
              <a:cs typeface="Times New Roman" panose="02020603050405020304" pitchFamily="18" charset="0"/>
            </a:endParaRPr>
          </a:p>
          <a:p>
            <a:r>
              <a:rPr lang="nl-NL" sz="4000" b="1" dirty="0">
                <a:solidFill>
                  <a:srgbClr val="0000CC"/>
                </a:solidFill>
                <a:latin typeface="Times New Roman" panose="02020603050405020304" pitchFamily="18" charset="0"/>
                <a:cs typeface="Times New Roman" panose="02020603050405020304" pitchFamily="18" charset="0"/>
              </a:rPr>
              <a:t>- HS nêu theo hiểu biết của mình</a:t>
            </a:r>
            <a:r>
              <a:rPr lang="nl-NL" sz="4000" b="1" dirty="0" smtClean="0">
                <a:solidFill>
                  <a:srgbClr val="0000CC"/>
                </a:solidFill>
                <a:latin typeface="Times New Roman" panose="02020603050405020304" pitchFamily="18" charset="0"/>
                <a:cs typeface="Times New Roman" panose="02020603050405020304" pitchFamily="18" charset="0"/>
              </a:rPr>
              <a:t>.</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4861719" y="1266918"/>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23: HAI BÀ TRƯNG</a:t>
            </a:r>
          </a:p>
        </p:txBody>
      </p:sp>
      <p:sp>
        <p:nvSpPr>
          <p:cNvPr id="35" name="Rectangle 34"/>
          <p:cNvSpPr/>
          <p:nvPr/>
        </p:nvSpPr>
        <p:spPr>
          <a:xfrm>
            <a:off x="597845" y="5410200"/>
            <a:ext cx="4777581" cy="2862322"/>
          </a:xfrm>
          <a:prstGeom prst="rect">
            <a:avLst/>
          </a:prstGeom>
        </p:spPr>
        <p:txBody>
          <a:bodyPr wrap="square">
            <a:spAutoFit/>
          </a:bodyPr>
          <a:lstStyle/>
          <a:p>
            <a:pPr algn="just"/>
            <a:r>
              <a:rPr lang="en-US" sz="3600" b="1" dirty="0" smtClean="0">
                <a:solidFill>
                  <a:srgbClr val="0000CC"/>
                </a:solidFill>
                <a:latin typeface="Times New Roman" panose="02020603050405020304" pitchFamily="18" charset="0"/>
                <a:cs typeface="Times New Roman" pitchFamily="18" charset="0"/>
              </a:rPr>
              <a:t>      </a:t>
            </a:r>
            <a:r>
              <a:rPr lang="en-US" sz="3600" b="1" dirty="0">
                <a:solidFill>
                  <a:srgbClr val="0000CC"/>
                </a:solidFill>
                <a:latin typeface="Times New Roman" panose="02020603050405020304" pitchFamily="18" charset="0"/>
                <a:cs typeface="Times New Roman" panose="02020603050405020304" pitchFamily="18" charset="0"/>
              </a:rPr>
              <a:t>+ Ta </a:t>
            </a:r>
            <a:r>
              <a:rPr lang="en-US" sz="3600" b="1" dirty="0" err="1">
                <a:solidFill>
                  <a:srgbClr val="0000CC"/>
                </a:solidFill>
                <a:latin typeface="Times New Roman" panose="02020603050405020304" pitchFamily="18" charset="0"/>
                <a:cs typeface="Times New Roman" panose="02020603050405020304" pitchFamily="18" charset="0"/>
              </a:rPr>
              <a:t>sẽ</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giáp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phục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thật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dân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thêm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phấn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kinh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a:t>
            </a:r>
            <a:r>
              <a:rPr lang="en-US" sz="3600" b="1" dirty="0" smtClean="0">
                <a:solidFill>
                  <a:srgbClr val="0000CC"/>
                </a:solidFill>
                <a:latin typeface="Times New Roman" panose="02020603050405020304" pitchFamily="18" charset="0"/>
                <a:cs typeface="Times New Roman" panose="02020603050405020304" pitchFamily="18" charset="0"/>
              </a:rPr>
              <a:t>.</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642465" y="2625955"/>
            <a:ext cx="2309019"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a:t>
            </a:r>
            <a:r>
              <a:rPr lang="en-US" sz="4000" b="1" i="1" dirty="0" err="1" smtClean="0">
                <a:solidFill>
                  <a:srgbClr val="0000CC"/>
                </a:solidFill>
                <a:latin typeface="Times New Roman" pitchFamily="18" charset="0"/>
                <a:cs typeface="Times New Roman" pitchFamily="18" charset="0"/>
              </a:rPr>
              <a:t>huở</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xưa</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2951484" y="2660863"/>
            <a:ext cx="2839697"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n</a:t>
            </a:r>
            <a:r>
              <a:rPr lang="en-US" sz="4000" b="1" i="1" dirty="0" err="1" smtClean="0">
                <a:solidFill>
                  <a:srgbClr val="0000CC"/>
                </a:solidFill>
                <a:latin typeface="Times New Roman" pitchFamily="18" charset="0"/>
                <a:cs typeface="Times New Roman" pitchFamily="18" charset="0"/>
              </a:rPr>
              <a:t>goại</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xâm</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p:cNvSpPr/>
          <p:nvPr/>
        </p:nvSpPr>
        <p:spPr>
          <a:xfrm>
            <a:off x="737043" y="3267206"/>
            <a:ext cx="2262982" cy="707886"/>
          </a:xfrm>
          <a:prstGeom prst="rect">
            <a:avLst/>
          </a:prstGeom>
        </p:spPr>
        <p:txBody>
          <a:bodyPr wrap="square">
            <a:spAutoFit/>
          </a:bodyPr>
          <a:lstStyle/>
          <a:p>
            <a:pPr algn="just"/>
            <a:r>
              <a:rPr lang="en-US" sz="4000" b="1" i="1" dirty="0" err="1">
                <a:solidFill>
                  <a:srgbClr val="0000FF"/>
                </a:solidFill>
                <a:latin typeface="Times New Roman" pitchFamily="18" charset="0"/>
                <a:cs typeface="Times New Roman" pitchFamily="18" charset="0"/>
              </a:rPr>
              <a:t>x</a:t>
            </a:r>
            <a:r>
              <a:rPr lang="en-US" sz="4000" b="1" i="1" dirty="0" err="1" smtClean="0">
                <a:solidFill>
                  <a:srgbClr val="0000FF"/>
                </a:solidFill>
                <a:latin typeface="Times New Roman" pitchFamily="18" charset="0"/>
                <a:cs typeface="Times New Roman" pitchFamily="18" charset="0"/>
              </a:rPr>
              <a:t>úm</a:t>
            </a:r>
            <a:r>
              <a:rPr lang="en-US" sz="4000" b="1" i="1" dirty="0" smtClean="0">
                <a:solidFill>
                  <a:srgbClr val="0000FF"/>
                </a:solidFill>
                <a:latin typeface="Times New Roman" pitchFamily="18" charset="0"/>
                <a:cs typeface="Times New Roman" pitchFamily="18" charset="0"/>
              </a:rPr>
              <a:t> </a:t>
            </a:r>
            <a:r>
              <a:rPr lang="en-US" sz="4000" b="1" i="1" dirty="0" err="1" smtClean="0">
                <a:solidFill>
                  <a:srgbClr val="0000FF"/>
                </a:solidFill>
                <a:latin typeface="Times New Roman" pitchFamily="18" charset="0"/>
                <a:cs typeface="Times New Roman" pitchFamily="18" charset="0"/>
              </a:rPr>
              <a:t>lại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6" name="Rectangle 45"/>
          <p:cNvSpPr/>
          <p:nvPr/>
        </p:nvSpPr>
        <p:spPr>
          <a:xfrm>
            <a:off x="2908694" y="3283070"/>
            <a:ext cx="2680555"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ngút</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trời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7" name="Rectangle 46"/>
          <p:cNvSpPr/>
          <p:nvPr/>
        </p:nvSpPr>
        <p:spPr>
          <a:xfrm>
            <a:off x="593486" y="3919402"/>
            <a:ext cx="2133600"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võ</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nghệ</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p:cNvSpPr/>
          <p:nvPr/>
        </p:nvSpPr>
        <p:spPr>
          <a:xfrm>
            <a:off x="2981568" y="3947247"/>
            <a:ext cx="2393858"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a:t>
            </a:r>
            <a:r>
              <a:rPr lang="en-US" sz="4000" b="1" i="1" dirty="0" err="1" smtClean="0">
                <a:solidFill>
                  <a:srgbClr val="0000CC"/>
                </a:solidFill>
                <a:latin typeface="Times New Roman" pitchFamily="18" charset="0"/>
                <a:cs typeface="Times New Roman" pitchFamily="18" charset="0"/>
              </a:rPr>
              <a:t>rẩy</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quân</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9" name="Rectangle 48"/>
          <p:cNvSpPr/>
          <p:nvPr/>
        </p:nvSpPr>
        <p:spPr>
          <a:xfrm>
            <a:off x="662020" y="4497900"/>
            <a:ext cx="2777496"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g</a:t>
            </a:r>
            <a:r>
              <a:rPr lang="en-US" sz="4000" b="1" i="1" dirty="0" err="1" smtClean="0">
                <a:solidFill>
                  <a:srgbClr val="0000CC"/>
                </a:solidFill>
                <a:latin typeface="Times New Roman" pitchFamily="18" charset="0"/>
                <a:cs typeface="Times New Roman" pitchFamily="18" charset="0"/>
              </a:rPr>
              <a:t>iáp</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phục</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34023963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4861719" y="1266918"/>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23: HAI BÀ TRƯNG</a:t>
            </a:r>
          </a:p>
        </p:txBody>
      </p:sp>
      <p:sp>
        <p:nvSpPr>
          <p:cNvPr id="35" name="Rectangle 34"/>
          <p:cNvSpPr/>
          <p:nvPr/>
        </p:nvSpPr>
        <p:spPr>
          <a:xfrm>
            <a:off x="597845" y="5410200"/>
            <a:ext cx="4777581" cy="2862322"/>
          </a:xfrm>
          <a:prstGeom prst="rect">
            <a:avLst/>
          </a:prstGeom>
        </p:spPr>
        <p:txBody>
          <a:bodyPr wrap="square">
            <a:spAutoFit/>
          </a:bodyPr>
          <a:lstStyle/>
          <a:p>
            <a:pPr algn="just"/>
            <a:r>
              <a:rPr lang="en-US" sz="3600" b="1" dirty="0" smtClean="0">
                <a:solidFill>
                  <a:srgbClr val="0000CC"/>
                </a:solidFill>
                <a:latin typeface="Times New Roman" panose="02020603050405020304" pitchFamily="18" charset="0"/>
                <a:cs typeface="Times New Roman" pitchFamily="18" charset="0"/>
              </a:rPr>
              <a:t>      </a:t>
            </a:r>
            <a:r>
              <a:rPr lang="en-US" sz="3600" b="1" dirty="0">
                <a:solidFill>
                  <a:srgbClr val="0000CC"/>
                </a:solidFill>
                <a:latin typeface="Times New Roman" panose="02020603050405020304" pitchFamily="18" charset="0"/>
                <a:cs typeface="Times New Roman" panose="02020603050405020304" pitchFamily="18" charset="0"/>
              </a:rPr>
              <a:t>+ Ta </a:t>
            </a:r>
            <a:r>
              <a:rPr lang="en-US" sz="3600" b="1" dirty="0" err="1">
                <a:solidFill>
                  <a:srgbClr val="0000CC"/>
                </a:solidFill>
                <a:latin typeface="Times New Roman" panose="02020603050405020304" pitchFamily="18" charset="0"/>
                <a:cs typeface="Times New Roman" panose="02020603050405020304" pitchFamily="18" charset="0"/>
              </a:rPr>
              <a:t>sẽ</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giáp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phục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thật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dân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thêm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phấn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thì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kinh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a:t>
            </a:r>
            <a:r>
              <a:rPr lang="en-US" sz="3600" b="1" dirty="0" smtClean="0">
                <a:solidFill>
                  <a:srgbClr val="0000CC"/>
                </a:solidFill>
                <a:latin typeface="Times New Roman" panose="02020603050405020304" pitchFamily="18" charset="0"/>
                <a:cs typeface="Times New Roman" panose="02020603050405020304" pitchFamily="18" charset="0"/>
              </a:rPr>
              <a:t>.</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642465" y="2625955"/>
            <a:ext cx="2309019"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a:t>
            </a:r>
            <a:r>
              <a:rPr lang="en-US" sz="4000" b="1" i="1" dirty="0" err="1" smtClean="0">
                <a:solidFill>
                  <a:srgbClr val="0000CC"/>
                </a:solidFill>
                <a:latin typeface="Times New Roman" pitchFamily="18" charset="0"/>
                <a:cs typeface="Times New Roman" pitchFamily="18" charset="0"/>
              </a:rPr>
              <a:t>huở</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xưa</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2951484" y="2660863"/>
            <a:ext cx="2839697"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n</a:t>
            </a:r>
            <a:r>
              <a:rPr lang="en-US" sz="4000" b="1" i="1" dirty="0" err="1" smtClean="0">
                <a:solidFill>
                  <a:srgbClr val="0000CC"/>
                </a:solidFill>
                <a:latin typeface="Times New Roman" pitchFamily="18" charset="0"/>
                <a:cs typeface="Times New Roman" pitchFamily="18" charset="0"/>
              </a:rPr>
              <a:t>goại</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xâm</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p:cNvSpPr/>
          <p:nvPr/>
        </p:nvSpPr>
        <p:spPr>
          <a:xfrm>
            <a:off x="737043" y="3267206"/>
            <a:ext cx="2262982" cy="707886"/>
          </a:xfrm>
          <a:prstGeom prst="rect">
            <a:avLst/>
          </a:prstGeom>
        </p:spPr>
        <p:txBody>
          <a:bodyPr wrap="square">
            <a:spAutoFit/>
          </a:bodyPr>
          <a:lstStyle/>
          <a:p>
            <a:pPr algn="just"/>
            <a:r>
              <a:rPr lang="en-US" sz="4000" b="1" i="1" dirty="0" err="1">
                <a:solidFill>
                  <a:srgbClr val="0000FF"/>
                </a:solidFill>
                <a:latin typeface="Times New Roman" pitchFamily="18" charset="0"/>
                <a:cs typeface="Times New Roman" pitchFamily="18" charset="0"/>
              </a:rPr>
              <a:t>x</a:t>
            </a:r>
            <a:r>
              <a:rPr lang="en-US" sz="4000" b="1" i="1" dirty="0" err="1" smtClean="0">
                <a:solidFill>
                  <a:srgbClr val="0000FF"/>
                </a:solidFill>
                <a:latin typeface="Times New Roman" pitchFamily="18" charset="0"/>
                <a:cs typeface="Times New Roman" pitchFamily="18" charset="0"/>
              </a:rPr>
              <a:t>úm</a:t>
            </a:r>
            <a:r>
              <a:rPr lang="en-US" sz="4000" b="1" i="1" dirty="0" smtClean="0">
                <a:solidFill>
                  <a:srgbClr val="0000FF"/>
                </a:solidFill>
                <a:latin typeface="Times New Roman" pitchFamily="18" charset="0"/>
                <a:cs typeface="Times New Roman" pitchFamily="18" charset="0"/>
              </a:rPr>
              <a:t> </a:t>
            </a:r>
            <a:r>
              <a:rPr lang="en-US" sz="4000" b="1" i="1" dirty="0" err="1" smtClean="0">
                <a:solidFill>
                  <a:srgbClr val="0000FF"/>
                </a:solidFill>
                <a:latin typeface="Times New Roman" pitchFamily="18" charset="0"/>
                <a:cs typeface="Times New Roman" pitchFamily="18" charset="0"/>
              </a:rPr>
              <a:t>lại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6" name="Rectangle 45"/>
          <p:cNvSpPr/>
          <p:nvPr/>
        </p:nvSpPr>
        <p:spPr>
          <a:xfrm>
            <a:off x="2908694" y="3283070"/>
            <a:ext cx="2680555"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ngút</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trời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7" name="Rectangle 46"/>
          <p:cNvSpPr/>
          <p:nvPr/>
        </p:nvSpPr>
        <p:spPr>
          <a:xfrm>
            <a:off x="593486" y="3919402"/>
            <a:ext cx="2133600"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võ</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nghệ</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p:cNvSpPr/>
          <p:nvPr/>
        </p:nvSpPr>
        <p:spPr>
          <a:xfrm>
            <a:off x="2981568" y="3947247"/>
            <a:ext cx="2393858"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t</a:t>
            </a:r>
            <a:r>
              <a:rPr lang="en-US" sz="4000" b="1" i="1" dirty="0" err="1" smtClean="0">
                <a:solidFill>
                  <a:srgbClr val="0000CC"/>
                </a:solidFill>
                <a:latin typeface="Times New Roman" pitchFamily="18" charset="0"/>
                <a:cs typeface="Times New Roman" pitchFamily="18" charset="0"/>
              </a:rPr>
              <a:t>rẩy</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quân</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9" name="Rectangle 48"/>
          <p:cNvSpPr/>
          <p:nvPr/>
        </p:nvSpPr>
        <p:spPr>
          <a:xfrm>
            <a:off x="662020" y="4497900"/>
            <a:ext cx="2777496" cy="707886"/>
          </a:xfrm>
          <a:prstGeom prst="rect">
            <a:avLst/>
          </a:prstGeom>
        </p:spPr>
        <p:txBody>
          <a:bodyPr wrap="square">
            <a:spAutoFit/>
          </a:bodyPr>
          <a:lstStyle/>
          <a:p>
            <a:pPr algn="just"/>
            <a:r>
              <a:rPr lang="en-US" sz="4000" b="1" i="1" dirty="0" err="1">
                <a:solidFill>
                  <a:srgbClr val="0000CC"/>
                </a:solidFill>
                <a:latin typeface="Times New Roman" pitchFamily="18" charset="0"/>
                <a:cs typeface="Times New Roman" pitchFamily="18" charset="0"/>
              </a:rPr>
              <a:t>g</a:t>
            </a:r>
            <a:r>
              <a:rPr lang="en-US" sz="4000" b="1" i="1" dirty="0" err="1" smtClean="0">
                <a:solidFill>
                  <a:srgbClr val="0000CC"/>
                </a:solidFill>
                <a:latin typeface="Times New Roman" pitchFamily="18" charset="0"/>
                <a:cs typeface="Times New Roman" pitchFamily="18" charset="0"/>
              </a:rPr>
              <a:t>iáp</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phục</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3" name="Text Box 2"/>
          <p:cNvSpPr txBox="1">
            <a:spLocks noChangeArrowheads="1"/>
          </p:cNvSpPr>
          <p:nvPr/>
        </p:nvSpPr>
        <p:spPr bwMode="auto">
          <a:xfrm>
            <a:off x="8005622" y="3092898"/>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dirty="0">
                <a:solidFill>
                  <a:srgbClr val="FF0000"/>
                </a:solidFill>
                <a:latin typeface="Times New Roman" pitchFamily="18" charset="0"/>
                <a:cs typeface="Times New Roman" pitchFamily="18" charset="0"/>
              </a:rPr>
              <a:t>NỘI DUNG</a:t>
            </a:r>
          </a:p>
        </p:txBody>
      </p:sp>
      <p:grpSp>
        <p:nvGrpSpPr>
          <p:cNvPr id="34" name="Group 33"/>
          <p:cNvGrpSpPr/>
          <p:nvPr/>
        </p:nvGrpSpPr>
        <p:grpSpPr>
          <a:xfrm>
            <a:off x="5887791" y="4301190"/>
            <a:ext cx="9525001" cy="3192291"/>
            <a:chOff x="6004720" y="3563423"/>
            <a:chExt cx="9525001" cy="4503736"/>
          </a:xfrm>
        </p:grpSpPr>
        <p:pic>
          <p:nvPicPr>
            <p:cNvPr id="36"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p:nvPr/>
          </p:nvSpPr>
          <p:spPr>
            <a:xfrm>
              <a:off x="6702916" y="4346198"/>
              <a:ext cx="8137525" cy="1938992"/>
            </a:xfrm>
            <a:prstGeom prst="rect">
              <a:avLst/>
            </a:prstGeom>
          </p:spPr>
          <p:txBody>
            <a:bodyPr>
              <a:spAutoFit/>
            </a:bodyPr>
            <a:lstStyle/>
            <a:p>
              <a:pPr algn="just"/>
              <a:r>
                <a:rPr lang="nl-NL" sz="4000" b="1" i="1" dirty="0">
                  <a:solidFill>
                    <a:srgbClr val="FF0000"/>
                  </a:solidFill>
                  <a:latin typeface="Times New Roman" panose="02020603050405020304" pitchFamily="18" charset="0"/>
                  <a:cs typeface="Times New Roman" panose="02020603050405020304" pitchFamily="18" charset="0"/>
                </a:rPr>
                <a:t>Ca ngợi lòng yêu nước, tinh thần bất khuất chống giặc xâm lược của Hai Bà Trưng và nhân dân ta</a:t>
              </a:r>
              <a:r>
                <a:rPr lang="nl-NL" sz="4000" b="1" i="1" dirty="0" smtClean="0">
                  <a:solidFill>
                    <a:srgbClr val="FF0000"/>
                  </a:solidFill>
                  <a:latin typeface="Times New Roman" panose="02020603050405020304" pitchFamily="18" charset="0"/>
                  <a:cs typeface="Times New Roman" panose="02020603050405020304" pitchFamily="18" charset="0"/>
                </a:rPr>
                <a:t>.</a:t>
              </a:r>
              <a:endParaRPr lang="en-US" sz="4000"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727930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9575</TotalTime>
  <Words>1013</Words>
  <Application>Microsoft Office PowerPoint</Application>
  <PresentationFormat>Custom</PresentationFormat>
  <Paragraphs>133</Paragraphs>
  <Slides>13</Slides>
  <Notes>1</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1065</cp:revision>
  <dcterms:created xsi:type="dcterms:W3CDTF">2008-09-09T22:52:10Z</dcterms:created>
  <dcterms:modified xsi:type="dcterms:W3CDTF">2022-08-17T10:52:37Z</dcterms:modified>
</cp:coreProperties>
</file>