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27" r:id="rId3"/>
    <p:sldId id="450" r:id="rId4"/>
    <p:sldId id="440" r:id="rId5"/>
    <p:sldId id="441" r:id="rId6"/>
    <p:sldId id="448" r:id="rId7"/>
    <p:sldId id="449" r:id="rId8"/>
    <p:sldId id="445"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F7C80"/>
    <a:srgbClr val="0000CC"/>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0" d="100"/>
          <a:sy n="50" d="100"/>
        </p:scale>
        <p:origin x="568" y="4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242482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jpeg"/><Relationship Id="rId9"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19689" y="77801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BÁT TRANG</a:t>
            </a:r>
          </a:p>
        </p:txBody>
      </p:sp>
      <p:pic>
        <p:nvPicPr>
          <p:cNvPr id="205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6519" y="4343401"/>
            <a:ext cx="123559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23: HAI BÀ TRƯNG (T3)</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Lô </a:t>
            </a:r>
            <a:r>
              <a:rPr lang="en-US" altLang="en-US" sz="2400" b="1" i="1" dirty="0" err="1">
                <a:solidFill>
                  <a:srgbClr val="FF0066"/>
                </a:solidFill>
                <a:latin typeface="Times New Roman" pitchFamily="18" charset="0"/>
              </a:rPr>
              <a:t>Nhật</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Lệ</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3B</a:t>
            </a:r>
          </a:p>
        </p:txBody>
      </p:sp>
      <p:pic>
        <p:nvPicPr>
          <p:cNvPr id="2055" name="Picture 22"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TextBox 11"/>
          <p:cNvSpPr txBox="1"/>
          <p:nvPr/>
        </p:nvSpPr>
        <p:spPr>
          <a:xfrm>
            <a:off x="1067118" y="3232106"/>
            <a:ext cx="2993127"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i hay n:</a:t>
            </a:r>
          </a:p>
          <a:p>
            <a:pPr algn="ctr"/>
            <a:r>
              <a:rPr lang="en-US" sz="4000" b="1">
                <a:solidFill>
                  <a:srgbClr val="0000CC"/>
                </a:solidFill>
                <a:latin typeface="Times New Roman" pitchFamily="18" charset="0"/>
                <a:cs typeface="Times New Roman" pitchFamily="18" charset="0"/>
              </a:rPr>
              <a:t>giáo</a:t>
            </a:r>
            <a:r>
              <a:rPr lang="en-US" sz="4000">
                <a:solidFill>
                  <a:srgbClr val="0000CC"/>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ao</a:t>
            </a:r>
          </a:p>
        </p:txBody>
      </p:sp>
      <p:sp>
        <p:nvSpPr>
          <p:cNvPr id="22" name="TextBox 21"/>
          <p:cNvSpPr txBox="1"/>
          <p:nvPr/>
        </p:nvSpPr>
        <p:spPr>
          <a:xfrm>
            <a:off x="2718285" y="3842480"/>
            <a:ext cx="327334"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l</a:t>
            </a:r>
          </a:p>
        </p:txBody>
      </p:sp>
      <p:sp>
        <p:nvSpPr>
          <p:cNvPr id="23" name="TextBox 22"/>
          <p:cNvSpPr txBox="1"/>
          <p:nvPr/>
        </p:nvSpPr>
        <p:spPr>
          <a:xfrm>
            <a:off x="6184111" y="3225243"/>
            <a:ext cx="3068789"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r hay d:</a:t>
            </a:r>
          </a:p>
          <a:p>
            <a:pPr algn="ctr"/>
            <a:r>
              <a:rPr lang="en-US" sz="4000">
                <a:solidFill>
                  <a:srgbClr val="0000CC"/>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ìu búa</a:t>
            </a:r>
          </a:p>
        </p:txBody>
      </p:sp>
      <p:sp>
        <p:nvSpPr>
          <p:cNvPr id="24" name="TextBox 23"/>
          <p:cNvSpPr txBox="1"/>
          <p:nvPr/>
        </p:nvSpPr>
        <p:spPr>
          <a:xfrm>
            <a:off x="6907213" y="3829722"/>
            <a:ext cx="412292"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r</a:t>
            </a:r>
          </a:p>
        </p:txBody>
      </p:sp>
      <p:sp>
        <p:nvSpPr>
          <p:cNvPr id="25" name="TextBox 24"/>
          <p:cNvSpPr txBox="1"/>
          <p:nvPr/>
        </p:nvSpPr>
        <p:spPr>
          <a:xfrm>
            <a:off x="823119" y="5681324"/>
            <a:ext cx="4403770"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ươn hay ương</a:t>
            </a:r>
          </a:p>
          <a:p>
            <a:pPr algn="ctr"/>
            <a:r>
              <a:rPr lang="en-US" sz="4000" b="1">
                <a:solidFill>
                  <a:srgbClr val="0000CC"/>
                </a:solidFill>
                <a:latin typeface="Times New Roman" pitchFamily="18" charset="0"/>
                <a:cs typeface="Times New Roman" pitchFamily="18" charset="0"/>
              </a:rPr>
              <a:t>s</a:t>
            </a:r>
            <a:r>
              <a:rPr lang="en-US" sz="4000">
                <a:solidFill>
                  <a:srgbClr val="0000CC"/>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đồi</a:t>
            </a:r>
          </a:p>
        </p:txBody>
      </p:sp>
      <p:sp>
        <p:nvSpPr>
          <p:cNvPr id="26" name="TextBox 25"/>
          <p:cNvSpPr txBox="1"/>
          <p:nvPr/>
        </p:nvSpPr>
        <p:spPr>
          <a:xfrm>
            <a:off x="2192020" y="6293693"/>
            <a:ext cx="1061509"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ườn</a:t>
            </a:r>
          </a:p>
        </p:txBody>
      </p:sp>
      <p:sp>
        <p:nvSpPr>
          <p:cNvPr id="27" name="TextBox 26"/>
          <p:cNvSpPr txBox="1"/>
          <p:nvPr/>
        </p:nvSpPr>
        <p:spPr>
          <a:xfrm>
            <a:off x="6184111" y="5686961"/>
            <a:ext cx="3021981"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s hay x:</a:t>
            </a:r>
          </a:p>
          <a:p>
            <a:pPr algn="ctr"/>
            <a:r>
              <a:rPr lang="en-US" sz="4000">
                <a:solidFill>
                  <a:srgbClr val="0000CC"/>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ụp đổ</a:t>
            </a:r>
          </a:p>
        </p:txBody>
      </p:sp>
      <p:sp>
        <p:nvSpPr>
          <p:cNvPr id="28" name="TextBox 27"/>
          <p:cNvSpPr txBox="1"/>
          <p:nvPr/>
        </p:nvSpPr>
        <p:spPr>
          <a:xfrm>
            <a:off x="7010834" y="6289715"/>
            <a:ext cx="385042"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s</a:t>
            </a:r>
          </a:p>
        </p:txBody>
      </p:sp>
      <p:sp>
        <p:nvSpPr>
          <p:cNvPr id="33" name="Rectangle 95"/>
          <p:cNvSpPr>
            <a:spLocks noChangeArrowheads="1"/>
          </p:cNvSpPr>
          <p:nvPr/>
        </p:nvSpPr>
        <p:spPr bwMode="auto">
          <a:xfrm>
            <a:off x="4460848" y="1182690"/>
            <a:ext cx="6905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CHIẾC HỘP BÍ ẨN</a:t>
            </a: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3220" y="2559910"/>
            <a:ext cx="2415367" cy="2374613"/>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0446" y="2572321"/>
            <a:ext cx="2402742" cy="2362200"/>
          </a:xfrm>
          <a:prstGeom prst="rect">
            <a:avLst/>
          </a:prstGeom>
        </p:spPr>
      </p:pic>
      <p:pic>
        <p:nvPicPr>
          <p:cNvPr id="36" name="Picture 35"/>
          <p:cNvPicPr>
            <a:picLocks noChangeAspect="1"/>
          </p:cNvPicPr>
          <p:nvPr/>
        </p:nvPicPr>
        <p:blipFill rotWithShape="1">
          <a:blip r:embed="rId5">
            <a:extLst>
              <a:ext uri="{28A0092B-C50C-407E-A947-70E740481C1C}">
                <a14:useLocalDpi xmlns:a14="http://schemas.microsoft.com/office/drawing/2010/main" val="0"/>
              </a:ext>
            </a:extLst>
          </a:blip>
          <a:srcRect t="5124" b="5124"/>
          <a:stretch/>
        </p:blipFill>
        <p:spPr>
          <a:xfrm>
            <a:off x="10870446" y="5821578"/>
            <a:ext cx="2325234" cy="2051736"/>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83218" y="5821578"/>
            <a:ext cx="2086950" cy="2051736"/>
          </a:xfrm>
          <a:prstGeom prst="rect">
            <a:avLst/>
          </a:prstGeom>
        </p:spPr>
      </p:pic>
    </p:spTree>
    <p:custDataLst>
      <p:tags r:id="rId1"/>
    </p:custDataLst>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500"/>
                            </p:stCondLst>
                            <p:childTnLst>
                              <p:par>
                                <p:cTn id="33" presetID="10" presetClass="exit" presetSubtype="0" fill="hold" nodeType="afterEffect">
                                  <p:stCondLst>
                                    <p:cond delay="0"/>
                                  </p:stCondLst>
                                  <p:childTnLst>
                                    <p:animEffect transition="out" filter="fad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6" restart="whenNotActive" fill="hold" evtFilter="cancelBubble" nodeType="interactiveSeq">
                <p:stCondLst>
                  <p:cond evt="onClick" delay="0">
                    <p:tgtEl>
                      <p:spTgt spid="34"/>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500"/>
                                        <p:tgtEl>
                                          <p:spTgt spid="34"/>
                                        </p:tgtEl>
                                      </p:cBhvr>
                                    </p:animEffect>
                                    <p:set>
                                      <p:cBhvr>
                                        <p:cTn id="4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6" restart="whenNotActive" fill="hold" evtFilter="cancelBubble" nodeType="interactiveSeq">
                <p:stCondLst>
                  <p:cond evt="onClick" delay="0">
                    <p:tgtEl>
                      <p:spTgt spid="36"/>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500"/>
                            </p:stCondLst>
                            <p:childTnLst>
                              <p:par>
                                <p:cTn id="53" presetID="10" presetClass="exit" presetSubtype="0" fill="hold" nodeType="afterEffect">
                                  <p:stCondLst>
                                    <p:cond delay="0"/>
                                  </p:stCondLst>
                                  <p:childTnLst>
                                    <p:animEffect transition="out" filter="fade">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6" restart="whenNotActive" fill="hold" evtFilter="cancelBubble" nodeType="interactiveSeq">
                <p:stCondLst>
                  <p:cond evt="onClick" delay="0">
                    <p:tgtEl>
                      <p:spTgt spid="37"/>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500"/>
                            </p:stCondLst>
                            <p:childTnLst>
                              <p:par>
                                <p:cTn id="63" presetID="10" presetClass="exit" presetSubtype="0" fill="hold" nodeType="afterEffect">
                                  <p:stCondLst>
                                    <p:cond delay="0"/>
                                  </p:stCondLst>
                                  <p:childTnLst>
                                    <p:animEffect transition="out" filter="fade">
                                      <p:cBhvr>
                                        <p:cTn id="64" dur="500"/>
                                        <p:tgtEl>
                                          <p:spTgt spid="37"/>
                                        </p:tgtEl>
                                      </p:cBhvr>
                                    </p:animEffect>
                                    <p:set>
                                      <p:cBhvr>
                                        <p:cTn id="6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12" grpId="0"/>
      <p:bldP spid="22" grpId="0"/>
      <p:bldP spid="23" grpId="0"/>
      <p:bldP spid="24" grpId="0"/>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153460" y="1297650"/>
            <a:ext cx="7239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 (T3)</a:t>
            </a:r>
          </a:p>
        </p:txBody>
      </p:sp>
      <p:grpSp>
        <p:nvGrpSpPr>
          <p:cNvPr id="13" name="Group 12"/>
          <p:cNvGrpSpPr/>
          <p:nvPr/>
        </p:nvGrpSpPr>
        <p:grpSpPr>
          <a:xfrm>
            <a:off x="1508919" y="186306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Nghe – Viết.</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693355" y="3002340"/>
            <a:ext cx="13607764" cy="6247864"/>
          </a:xfrm>
          <a:prstGeom prst="rect">
            <a:avLst/>
          </a:prstGeom>
        </p:spPr>
        <p:txBody>
          <a:bodyPr wrap="square">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Hai </a:t>
            </a:r>
            <a:r>
              <a:rPr lang="en-US" sz="4000" b="1" dirty="0" err="1">
                <a:solidFill>
                  <a:srgbClr val="FF0000"/>
                </a:solidFill>
                <a:latin typeface="Times New Roman" panose="02020603050405020304" pitchFamily="18" charset="0"/>
                <a:cs typeface="Times New Roman" panose="02020603050405020304" pitchFamily="18" charset="0"/>
              </a:rPr>
              <a:t>Bà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Trưng</a:t>
            </a:r>
            <a:endParaRPr lang="vi-VN" sz="4000" b="1" dirty="0">
              <a:solidFill>
                <a:srgbClr val="FF0000"/>
              </a:solidFill>
              <a:latin typeface="Times New Roman" panose="02020603050405020304" pitchFamily="18" charset="0"/>
              <a:cs typeface="Times New Roman" panose="02020603050405020304" pitchFamily="18" charset="0"/>
            </a:endParaRPr>
          </a:p>
          <a:p>
            <a:pPr algn="just"/>
            <a:r>
              <a:rPr lang="en-US" sz="4000" b="1" dirty="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Hai Bà Trưng bước lên bành voi. Đoàn quân rùng rùng lên đường</a:t>
            </a:r>
            <a:r>
              <a:rPr lang="en-US" sz="4000" b="1" dirty="0">
                <a:solidFill>
                  <a:srgbClr val="0000FF"/>
                </a:solidFill>
                <a:latin typeface="Times New Roman" panose="02020603050405020304" pitchFamily="18" charset="0"/>
                <a:cs typeface="Times New Roman" panose="02020603050405020304" pitchFamily="18" charset="0"/>
              </a:rPr>
              <a:t>.</a:t>
            </a:r>
            <a:r>
              <a:rPr lang="vi-VN" sz="4000" b="1" dirty="0">
                <a:solidFill>
                  <a:srgbClr val="0000FF"/>
                </a:solidFill>
                <a:latin typeface="Times New Roman" panose="02020603050405020304" pitchFamily="18" charset="0"/>
                <a:cs typeface="Times New Roman" panose="02020603050405020304" pitchFamily="18" charset="0"/>
              </a:rPr>
              <a:t> </a:t>
            </a:r>
            <a:r>
              <a:rPr lang="en-US" sz="4000" b="1" dirty="0">
                <a:solidFill>
                  <a:srgbClr val="0000FF"/>
                </a:solidFill>
                <a:latin typeface="Times New Roman" panose="02020603050405020304" pitchFamily="18" charset="0"/>
                <a:cs typeface="Times New Roman" panose="02020603050405020304" pitchFamily="18" charset="0"/>
              </a:rPr>
              <a:t>G</a:t>
            </a:r>
            <a:r>
              <a:rPr lang="vi-VN" sz="4000" b="1" dirty="0">
                <a:solidFill>
                  <a:srgbClr val="0000FF"/>
                </a:solidFill>
                <a:latin typeface="Times New Roman" panose="02020603050405020304" pitchFamily="18" charset="0"/>
                <a:cs typeface="Times New Roman" panose="02020603050405020304" pitchFamily="18" charset="0"/>
              </a:rPr>
              <a:t>iáo lao, cung nỏ, rìu búa, khiên mộc cuồn cuộn tràn theo bóng voi ẩn hiện của Hai Bà. Tiếng trống dội lên vòm cây, đập vào sườn đồi, theo suốt đường hành quân.</a:t>
            </a:r>
          </a:p>
          <a:p>
            <a:pPr algn="just"/>
            <a:r>
              <a:rPr lang="en-US" sz="4000" b="1" dirty="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Thành trì quân giặc lần lượt sụp đổ dưới chân của đoàn quân khởi nghĩa. Tô Định ôm đầu chạy về nước. Đất nước ta sạch bóng quân thù.</a:t>
            </a:r>
          </a:p>
          <a:p>
            <a:br>
              <a:rPr lang="vi-VN" sz="4000" dirty="0"/>
            </a:br>
            <a:endParaRPr lang="vi-VN" sz="4000" b="1"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154499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70103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1603628" y="2999755"/>
            <a:ext cx="14002291" cy="707886"/>
          </a:xfrm>
          <a:prstGeom prst="rect">
            <a:avLst/>
          </a:prstGeom>
        </p:spPr>
        <p:txBody>
          <a:bodyPr wrap="square">
            <a:spAutoFit/>
          </a:bodyPr>
          <a:lstStyle/>
          <a:p>
            <a:pPr algn="just"/>
            <a:r>
              <a:rPr lang="en-US" sz="4000" b="1" i="1" dirty="0" err="1">
                <a:solidFill>
                  <a:srgbClr val="0000FF"/>
                </a:solidFill>
                <a:latin typeface="Times New Roman" panose="02020603050405020304" pitchFamily="18" charset="0"/>
                <a:cs typeface="Times New Roman" panose="02020603050405020304" pitchFamily="18" charset="0"/>
              </a:rPr>
              <a:t>thuở</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xưa</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ngoại</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xâm</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ngút</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trời</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võ</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nghệ</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trẩy</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quân</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giáp</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phục</a:t>
            </a:r>
            <a:r>
              <a:rPr lang="en-US" sz="4000" b="1" i="1" dirty="0">
                <a:solidFill>
                  <a:srgbClr val="0000FF"/>
                </a:solidFill>
                <a:latin typeface="Times New Roman" panose="02020603050405020304" pitchFamily="18" charset="0"/>
                <a:cs typeface="Times New Roman" panose="02020603050405020304" pitchFamily="18" charset="0"/>
              </a:rPr>
              <a:t>, …</a:t>
            </a:r>
            <a:endParaRPr lang="en-US" sz="4000" b="1" dirty="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Viết từ khó.</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Đổi vở, soát lỗi cho nhau.</a:t>
              </a: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ustDataLst>
      <p:tags r:id="rId1"/>
    </p:custDataLst>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1603628" y="2828390"/>
            <a:ext cx="13773691" cy="707886"/>
          </a:xfrm>
          <a:prstGeom prst="rect">
            <a:avLst/>
          </a:prstGeom>
        </p:spPr>
        <p:txBody>
          <a:bodyPr wrap="square">
            <a:spAutoFit/>
          </a:bodyPr>
          <a:lstStyle/>
          <a:p>
            <a:r>
              <a:rPr lang="nl-NL" sz="4000" b="1" dirty="0">
                <a:solidFill>
                  <a:srgbClr val="0000CC"/>
                </a:solidFill>
                <a:latin typeface="Times New Roman" pitchFamily="18" charset="0"/>
                <a:cs typeface="Times New Roman" pitchFamily="18" charset="0"/>
              </a:rPr>
              <a:t>Chọn tiếng thích hợp thay cho ô vuông.</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aphicFrame>
        <p:nvGraphicFramePr>
          <p:cNvPr id="3" name="Table 2"/>
          <p:cNvGraphicFramePr>
            <a:graphicFrameLocks noGrp="1"/>
          </p:cNvGraphicFramePr>
          <p:nvPr>
            <p:extLst>
              <p:ext uri="{D42A27DB-BD31-4B8C-83A1-F6EECF244321}">
                <p14:modId xmlns:p14="http://schemas.microsoft.com/office/powerpoint/2010/main" val="3063677008"/>
              </p:ext>
            </p:extLst>
          </p:nvPr>
        </p:nvGraphicFramePr>
        <p:xfrm>
          <a:off x="1693354" y="3699431"/>
          <a:ext cx="13150565" cy="1390174"/>
        </p:xfrm>
        <a:graphic>
          <a:graphicData uri="http://schemas.openxmlformats.org/drawingml/2006/table">
            <a:tbl>
              <a:tblPr/>
              <a:tblGrid>
                <a:gridCol w="2469689">
                  <a:extLst>
                    <a:ext uri="{9D8B030D-6E8A-4147-A177-3AD203B41FA5}">
                      <a16:colId xmlns:a16="http://schemas.microsoft.com/office/drawing/2014/main" val="3003900392"/>
                    </a:ext>
                  </a:extLst>
                </a:gridCol>
                <a:gridCol w="2427472">
                  <a:extLst>
                    <a:ext uri="{9D8B030D-6E8A-4147-A177-3AD203B41FA5}">
                      <a16:colId xmlns:a16="http://schemas.microsoft.com/office/drawing/2014/main" val="3178702397"/>
                    </a:ext>
                  </a:extLst>
                </a:gridCol>
                <a:gridCol w="1920869">
                  <a:extLst>
                    <a:ext uri="{9D8B030D-6E8A-4147-A177-3AD203B41FA5}">
                      <a16:colId xmlns:a16="http://schemas.microsoft.com/office/drawing/2014/main" val="1260813657"/>
                    </a:ext>
                  </a:extLst>
                </a:gridCol>
                <a:gridCol w="1920869">
                  <a:extLst>
                    <a:ext uri="{9D8B030D-6E8A-4147-A177-3AD203B41FA5}">
                      <a16:colId xmlns:a16="http://schemas.microsoft.com/office/drawing/2014/main" val="3906918570"/>
                    </a:ext>
                  </a:extLst>
                </a:gridCol>
                <a:gridCol w="2216387">
                  <a:extLst>
                    <a:ext uri="{9D8B030D-6E8A-4147-A177-3AD203B41FA5}">
                      <a16:colId xmlns:a16="http://schemas.microsoft.com/office/drawing/2014/main" val="1991602287"/>
                    </a:ext>
                  </a:extLst>
                </a:gridCol>
                <a:gridCol w="2195279">
                  <a:extLst>
                    <a:ext uri="{9D8B030D-6E8A-4147-A177-3AD203B41FA5}">
                      <a16:colId xmlns:a16="http://schemas.microsoft.com/office/drawing/2014/main" val="1357571273"/>
                    </a:ext>
                  </a:extLst>
                </a:gridCol>
              </a:tblGrid>
              <a:tr h="746284">
                <a:tc>
                  <a:txBody>
                    <a:bodyPr/>
                    <a:lstStyle/>
                    <a:p>
                      <a:pPr algn="ctr" fontAlgn="t"/>
                      <a:r>
                        <a:rPr lang="en-US" sz="3600" b="1" i="1" dirty="0" err="1">
                          <a:effectLst/>
                          <a:latin typeface="Times New Roman" panose="02020603050405020304" pitchFamily="18" charset="0"/>
                          <a:cs typeface="Times New Roman" panose="02020603050405020304" pitchFamily="18" charset="0"/>
                        </a:rPr>
                        <a:t>trú</a:t>
                      </a:r>
                      <a:r>
                        <a:rPr lang="en-US" sz="3600" b="1" i="1" dirty="0">
                          <a:effectLst/>
                          <a:latin typeface="Times New Roman" panose="02020603050405020304" pitchFamily="18" charset="0"/>
                          <a:cs typeface="Times New Roman" panose="02020603050405020304" pitchFamily="18" charset="0"/>
                        </a:rPr>
                        <a:t>/</a:t>
                      </a:r>
                      <a:r>
                        <a:rPr lang="en-US" sz="3600" b="1" i="1" dirty="0" err="1">
                          <a:effectLst/>
                          <a:latin typeface="Times New Roman" panose="02020603050405020304" pitchFamily="18" charset="0"/>
                          <a:cs typeface="Times New Roman" panose="02020603050405020304" pitchFamily="18" charset="0"/>
                        </a:rPr>
                        <a:t>chú</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FFFF"/>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ẩn</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trọng</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ý</a:t>
                      </a: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chăm</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cô</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extLst>
                  <a:ext uri="{0D108BD9-81ED-4DB2-BD59-A6C34878D82A}">
                    <a16:rowId xmlns:a16="http://schemas.microsoft.com/office/drawing/2014/main" val="146563255"/>
                  </a:ext>
                </a:extLst>
              </a:tr>
              <a:tr h="144145">
                <a:tc>
                  <a:txBody>
                    <a:bodyPr/>
                    <a:lstStyle/>
                    <a:p>
                      <a:pPr algn="ctr" fontAlgn="t"/>
                      <a:r>
                        <a:rPr lang="en-US" sz="3600" b="1" i="1" dirty="0" err="1">
                          <a:effectLst/>
                          <a:latin typeface="Times New Roman" panose="02020603050405020304" pitchFamily="18" charset="0"/>
                          <a:cs typeface="Times New Roman" panose="02020603050405020304" pitchFamily="18" charset="0"/>
                        </a:rPr>
                        <a:t>trợ</a:t>
                      </a:r>
                      <a:r>
                        <a:rPr lang="en-US" sz="3600" b="1" i="1" dirty="0">
                          <a:effectLst/>
                          <a:latin typeface="Times New Roman" panose="02020603050405020304" pitchFamily="18" charset="0"/>
                          <a:cs typeface="Times New Roman" panose="02020603050405020304" pitchFamily="18" charset="0"/>
                        </a:rPr>
                        <a:t>/</a:t>
                      </a:r>
                      <a:r>
                        <a:rPr lang="en-US" sz="3600" b="1" i="1" dirty="0" err="1">
                          <a:effectLst/>
                          <a:latin typeface="Times New Roman" panose="02020603050405020304" pitchFamily="18" charset="0"/>
                          <a:cs typeface="Times New Roman" panose="02020603050405020304" pitchFamily="18" charset="0"/>
                        </a:rPr>
                        <a:t>chợ</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FFFF"/>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giúp</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hỗ</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hội</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viện</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nổi</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extLst>
                  <a:ext uri="{0D108BD9-81ED-4DB2-BD59-A6C34878D82A}">
                    <a16:rowId xmlns:a16="http://schemas.microsoft.com/office/drawing/2014/main" val="279029886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81593215"/>
              </p:ext>
            </p:extLst>
          </p:nvPr>
        </p:nvGraphicFramePr>
        <p:xfrm>
          <a:off x="1665335" y="5568762"/>
          <a:ext cx="13178583" cy="1287780"/>
        </p:xfrm>
        <a:graphic>
          <a:graphicData uri="http://schemas.openxmlformats.org/drawingml/2006/table">
            <a:tbl>
              <a:tblPr/>
              <a:tblGrid>
                <a:gridCol w="2474950">
                  <a:extLst>
                    <a:ext uri="{9D8B030D-6E8A-4147-A177-3AD203B41FA5}">
                      <a16:colId xmlns:a16="http://schemas.microsoft.com/office/drawing/2014/main" val="4253373799"/>
                    </a:ext>
                  </a:extLst>
                </a:gridCol>
                <a:gridCol w="2432645">
                  <a:extLst>
                    <a:ext uri="{9D8B030D-6E8A-4147-A177-3AD203B41FA5}">
                      <a16:colId xmlns:a16="http://schemas.microsoft.com/office/drawing/2014/main" val="3764083892"/>
                    </a:ext>
                  </a:extLst>
                </a:gridCol>
                <a:gridCol w="1924961">
                  <a:extLst>
                    <a:ext uri="{9D8B030D-6E8A-4147-A177-3AD203B41FA5}">
                      <a16:colId xmlns:a16="http://schemas.microsoft.com/office/drawing/2014/main" val="2109670454"/>
                    </a:ext>
                  </a:extLst>
                </a:gridCol>
                <a:gridCol w="1924961">
                  <a:extLst>
                    <a:ext uri="{9D8B030D-6E8A-4147-A177-3AD203B41FA5}">
                      <a16:colId xmlns:a16="http://schemas.microsoft.com/office/drawing/2014/main" val="2215549397"/>
                    </a:ext>
                  </a:extLst>
                </a:gridCol>
                <a:gridCol w="2221110">
                  <a:extLst>
                    <a:ext uri="{9D8B030D-6E8A-4147-A177-3AD203B41FA5}">
                      <a16:colId xmlns:a16="http://schemas.microsoft.com/office/drawing/2014/main" val="1636172531"/>
                    </a:ext>
                  </a:extLst>
                </a:gridCol>
                <a:gridCol w="2199956">
                  <a:extLst>
                    <a:ext uri="{9D8B030D-6E8A-4147-A177-3AD203B41FA5}">
                      <a16:colId xmlns:a16="http://schemas.microsoft.com/office/drawing/2014/main" val="2811954846"/>
                    </a:ext>
                  </a:extLst>
                </a:gridCol>
              </a:tblGrid>
              <a:tr h="144145">
                <a:tc>
                  <a:txBody>
                    <a:bodyPr/>
                    <a:lstStyle/>
                    <a:p>
                      <a:pPr algn="ctr" fontAlgn="t"/>
                      <a:r>
                        <a:rPr lang="en-US" sz="3600" b="1" i="1" dirty="0" err="1">
                          <a:effectLst/>
                          <a:latin typeface="Times New Roman" panose="02020603050405020304" pitchFamily="18" charset="0"/>
                          <a:cs typeface="Times New Roman" panose="02020603050405020304" pitchFamily="18" charset="0"/>
                        </a:rPr>
                        <a:t>trú</a:t>
                      </a:r>
                      <a:r>
                        <a:rPr lang="en-US" sz="3600" b="1" i="1" dirty="0">
                          <a:effectLst/>
                          <a:latin typeface="Times New Roman" panose="02020603050405020304" pitchFamily="18" charset="0"/>
                          <a:cs typeface="Times New Roman" panose="02020603050405020304" pitchFamily="18" charset="0"/>
                        </a:rPr>
                        <a:t>/</a:t>
                      </a:r>
                      <a:r>
                        <a:rPr lang="en-US" sz="3600" b="1" i="1" dirty="0" err="1">
                          <a:effectLst/>
                          <a:latin typeface="Times New Roman" panose="02020603050405020304" pitchFamily="18" charset="0"/>
                          <a:cs typeface="Times New Roman" panose="02020603050405020304" pitchFamily="18" charset="0"/>
                        </a:rPr>
                        <a:t>chú</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trú</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ẩn</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chú</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trọng</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chú</a:t>
                      </a:r>
                      <a:r>
                        <a:rPr lang="en-US" sz="3600" dirty="0">
                          <a:effectLst/>
                          <a:latin typeface="Times New Roman" panose="02020603050405020304" pitchFamily="18" charset="0"/>
                          <a:cs typeface="Times New Roman" panose="02020603050405020304" pitchFamily="18" charset="0"/>
                        </a:rPr>
                        <a:t> ý</a:t>
                      </a: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a:effectLst/>
                          <a:latin typeface="Times New Roman" panose="02020603050405020304" pitchFamily="18" charset="0"/>
                          <a:cs typeface="Times New Roman" panose="02020603050405020304" pitchFamily="18" charset="0"/>
                        </a:rPr>
                        <a:t>chăm </a:t>
                      </a:r>
                      <a:r>
                        <a:rPr lang="en-US" sz="3600" b="1" i="1">
                          <a:effectLst/>
                          <a:latin typeface="Times New Roman" panose="02020603050405020304" pitchFamily="18" charset="0"/>
                          <a:cs typeface="Times New Roman" panose="02020603050405020304" pitchFamily="18" charset="0"/>
                        </a:rPr>
                        <a:t>chú</a:t>
                      </a:r>
                      <a:endParaRPr lang="en-US" sz="360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cô</a:t>
                      </a:r>
                      <a:r>
                        <a:rPr lang="en-US" sz="3600"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chú</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extLst>
                  <a:ext uri="{0D108BD9-81ED-4DB2-BD59-A6C34878D82A}">
                    <a16:rowId xmlns:a16="http://schemas.microsoft.com/office/drawing/2014/main" val="1773289201"/>
                  </a:ext>
                </a:extLst>
              </a:tr>
              <a:tr h="144145">
                <a:tc>
                  <a:txBody>
                    <a:bodyPr/>
                    <a:lstStyle/>
                    <a:p>
                      <a:pPr algn="ctr" fontAlgn="t"/>
                      <a:r>
                        <a:rPr lang="en-US" sz="3600" b="1" i="1">
                          <a:effectLst/>
                          <a:latin typeface="Times New Roman" panose="02020603050405020304" pitchFamily="18" charset="0"/>
                          <a:cs typeface="Times New Roman" panose="02020603050405020304" pitchFamily="18" charset="0"/>
                        </a:rPr>
                        <a:t>trợ/chợ</a:t>
                      </a:r>
                      <a:endParaRPr lang="en-US" sz="360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a:effectLst/>
                          <a:latin typeface="Times New Roman" panose="02020603050405020304" pitchFamily="18" charset="0"/>
                          <a:cs typeface="Times New Roman" panose="02020603050405020304" pitchFamily="18" charset="0"/>
                        </a:rPr>
                        <a:t>trợ</a:t>
                      </a:r>
                      <a:r>
                        <a:rPr lang="en-US" sz="3600">
                          <a:effectLst/>
                          <a:latin typeface="Times New Roman" panose="02020603050405020304" pitchFamily="18" charset="0"/>
                          <a:cs typeface="Times New Roman" panose="02020603050405020304" pitchFamily="18" charset="0"/>
                        </a:rPr>
                        <a:t> giúp</a:t>
                      </a: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a:effectLst/>
                          <a:latin typeface="Times New Roman" panose="02020603050405020304" pitchFamily="18" charset="0"/>
                          <a:cs typeface="Times New Roman" panose="02020603050405020304" pitchFamily="18" charset="0"/>
                        </a:rPr>
                        <a:t>hỗ </a:t>
                      </a:r>
                      <a:r>
                        <a:rPr lang="en-US" sz="3600" b="1" i="1">
                          <a:effectLst/>
                          <a:latin typeface="Times New Roman" panose="02020603050405020304" pitchFamily="18" charset="0"/>
                          <a:cs typeface="Times New Roman" panose="02020603050405020304" pitchFamily="18" charset="0"/>
                        </a:rPr>
                        <a:t>trợ</a:t>
                      </a:r>
                      <a:endParaRPr lang="en-US" sz="360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hội</a:t>
                      </a:r>
                      <a:r>
                        <a:rPr lang="en-US" sz="3600"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chợ</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viện</a:t>
                      </a:r>
                      <a:r>
                        <a:rPr lang="en-US" sz="3600"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trợ</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chợ</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nổi</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extLst>
                  <a:ext uri="{0D108BD9-81ED-4DB2-BD59-A6C34878D82A}">
                    <a16:rowId xmlns:a16="http://schemas.microsoft.com/office/drawing/2014/main" val="3749839027"/>
                  </a:ext>
                </a:extLst>
              </a:tr>
            </a:tbl>
          </a:graphicData>
        </a:graphic>
      </p:graphicFrame>
    </p:spTree>
    <p:custDataLst>
      <p:tags r:id="rId1"/>
    </p:custDataLst>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4650544" y="2034806"/>
            <a:ext cx="5925091" cy="707886"/>
          </a:xfrm>
          <a:prstGeom prst="rect">
            <a:avLst/>
          </a:prstGeom>
        </p:spPr>
        <p:txBody>
          <a:bodyPr wrap="square">
            <a:spAutoFit/>
          </a:bodyPr>
          <a:lstStyle/>
          <a:p>
            <a:r>
              <a:rPr lang="nl-NL" sz="4000" b="1" dirty="0">
                <a:solidFill>
                  <a:srgbClr val="0000CC"/>
                </a:solidFill>
                <a:latin typeface="Times New Roman" pitchFamily="18" charset="0"/>
                <a:cs typeface="Times New Roman" pitchFamily="18" charset="0"/>
              </a:rPr>
              <a:t>Làm bài tập a hoặc b.</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5" name="Rectangle 4"/>
          <p:cNvSpPr/>
          <p:nvPr/>
        </p:nvSpPr>
        <p:spPr>
          <a:xfrm>
            <a:off x="1693353" y="2873046"/>
            <a:ext cx="5987765" cy="5509200"/>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a. Chọn</a:t>
            </a:r>
            <a:r>
              <a:rPr lang="vi-VN" sz="3200" b="1" i="1" dirty="0">
                <a:solidFill>
                  <a:srgbClr val="333333"/>
                </a:solidFill>
                <a:latin typeface="Times New Roman" panose="02020603050405020304" pitchFamily="18" charset="0"/>
                <a:cs typeface="Times New Roman" panose="02020603050405020304" pitchFamily="18" charset="0"/>
              </a:rPr>
              <a:t> tr</a:t>
            </a:r>
            <a:r>
              <a:rPr lang="vi-VN" sz="3200" dirty="0">
                <a:solidFill>
                  <a:srgbClr val="333333"/>
                </a:solidFill>
                <a:latin typeface="Times New Roman" panose="02020603050405020304" pitchFamily="18" charset="0"/>
                <a:cs typeface="Times New Roman" panose="02020603050405020304" pitchFamily="18" charset="0"/>
              </a:rPr>
              <a:t> hoặc </a:t>
            </a:r>
            <a:r>
              <a:rPr lang="vi-VN" sz="3200" b="1" i="1" dirty="0">
                <a:solidFill>
                  <a:srgbClr val="333333"/>
                </a:solidFill>
                <a:latin typeface="Times New Roman" panose="02020603050405020304" pitchFamily="18" charset="0"/>
                <a:cs typeface="Times New Roman" panose="02020603050405020304" pitchFamily="18" charset="0"/>
              </a:rPr>
              <a:t>ch</a:t>
            </a:r>
            <a:r>
              <a:rPr lang="vi-VN" sz="3200" dirty="0">
                <a:solidFill>
                  <a:srgbClr val="333333"/>
                </a:solidFill>
                <a:latin typeface="Times New Roman" panose="02020603050405020304" pitchFamily="18" charset="0"/>
                <a:cs typeface="Times New Roman" panose="02020603050405020304" pitchFamily="18" charset="0"/>
              </a:rPr>
              <a:t>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Có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ú bé ba tuổi,</a:t>
            </a:r>
          </a:p>
          <a:p>
            <a:pPr algn="just"/>
            <a:r>
              <a:rPr lang="vi-VN" sz="3200" dirty="0">
                <a:solidFill>
                  <a:srgbClr val="333333"/>
                </a:solidFill>
                <a:latin typeface="Times New Roman" panose="02020603050405020304" pitchFamily="18" charset="0"/>
                <a:cs typeface="Times New Roman" panose="02020603050405020304" pitchFamily="18" charset="0"/>
              </a:rPr>
              <a:t>Vẫn chẳng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ịu nói, cười</a:t>
            </a:r>
          </a:p>
          <a:p>
            <a:pPr algn="just"/>
            <a:r>
              <a:rPr lang="vi-VN" sz="3200" dirty="0">
                <a:solidFill>
                  <a:srgbClr val="333333"/>
                </a:solidFill>
                <a:latin typeface="Times New Roman" panose="02020603050405020304" pitchFamily="18" charset="0"/>
                <a:cs typeface="Times New Roman" panose="02020603050405020304" pitchFamily="18" charset="0"/>
              </a:rPr>
              <a:t>Thấy giặc Ân xâm lược</a:t>
            </a:r>
          </a:p>
          <a:p>
            <a:pPr algn="just"/>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ợt vụt cao gấp mười.</a:t>
            </a:r>
          </a:p>
          <a:p>
            <a:pPr algn="just"/>
            <a:r>
              <a:rPr lang="vi-VN" sz="3200" dirty="0">
                <a:solidFill>
                  <a:srgbClr val="333333"/>
                </a:solidFill>
                <a:latin typeface="Times New Roman" panose="02020603050405020304" pitchFamily="18" charset="0"/>
                <a:cs typeface="Times New Roman" panose="02020603050405020304" pitchFamily="18" charset="0"/>
              </a:rPr>
              <a:t>Cưỡi ngựa, vung roi sắt</a:t>
            </a:r>
          </a:p>
          <a:p>
            <a:pPr algn="just"/>
            <a:r>
              <a:rPr lang="vi-VN" sz="3200" dirty="0">
                <a:solidFill>
                  <a:srgbClr val="333333"/>
                </a:solidFill>
                <a:latin typeface="Times New Roman" panose="02020603050405020304" pitchFamily="18" charset="0"/>
                <a:cs typeface="Times New Roman" panose="02020603050405020304" pitchFamily="18" charset="0"/>
              </a:rPr>
              <a:t>Ra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ận, chú hiên ngang</a:t>
            </a:r>
          </a:p>
          <a:p>
            <a:pPr algn="just"/>
            <a:r>
              <a:rPr lang="vi-VN" sz="3200" dirty="0">
                <a:solidFill>
                  <a:srgbClr val="333333"/>
                </a:solidFill>
                <a:latin typeface="Times New Roman" panose="02020603050405020304" pitchFamily="18" charset="0"/>
                <a:cs typeface="Times New Roman" panose="02020603050405020304" pitchFamily="18" charset="0"/>
              </a:rPr>
              <a:t>Roi gãy, nhổ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e làng</a:t>
            </a:r>
          </a:p>
          <a:p>
            <a:pPr algn="just"/>
            <a:r>
              <a:rPr lang="vi-VN" sz="3200" dirty="0">
                <a:solidFill>
                  <a:srgbClr val="333333"/>
                </a:solidFill>
                <a:latin typeface="Times New Roman" panose="02020603050405020304" pitchFamily="18" charset="0"/>
                <a:cs typeface="Times New Roman" panose="02020603050405020304" pitchFamily="18" charset="0"/>
              </a:rPr>
              <a:t>Quật tới tấp, giặc tan.</a:t>
            </a:r>
            <a:endParaRPr lang="en-US" sz="3200" dirty="0">
              <a:solidFill>
                <a:srgbClr val="333333"/>
              </a:solidFill>
              <a:latin typeface="Times New Roman" panose="02020603050405020304" pitchFamily="18" charset="0"/>
              <a:cs typeface="Times New Roman" panose="02020603050405020304" pitchFamily="18" charset="0"/>
            </a:endParaRPr>
          </a:p>
          <a:p>
            <a:pPr algn="just"/>
            <a:r>
              <a:rPr lang="en-US" sz="3200" dirty="0">
                <a:solidFill>
                  <a:srgbClr val="333333"/>
                </a:solidFill>
                <a:latin typeface="Times New Roman" panose="02020603050405020304" pitchFamily="18" charset="0"/>
                <a:cs typeface="Times New Roman" panose="02020603050405020304" pitchFamily="18" charset="0"/>
              </a:rPr>
              <a:t>            </a:t>
            </a:r>
            <a:r>
              <a:rPr lang="vi-VN" sz="3200" dirty="0">
                <a:solidFill>
                  <a:srgbClr val="333333"/>
                </a:solidFill>
                <a:latin typeface="Times New Roman" panose="02020603050405020304" pitchFamily="18" charset="0"/>
                <a:cs typeface="Times New Roman" panose="02020603050405020304" pitchFamily="18" charset="0"/>
              </a:rPr>
              <a:t>(Theo Phan Thế Anh)</a:t>
            </a:r>
            <a:endParaRPr lang="vi-VN" sz="3200" b="0" i="0" dirty="0">
              <a:solidFill>
                <a:srgbClr val="333333"/>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443119" y="2733993"/>
            <a:ext cx="6752299" cy="6001643"/>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b. Chọn tiếng trong ngoặc đơn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Vùng đảo ấy bấy giờ</a:t>
            </a:r>
          </a:p>
          <a:p>
            <a:pPr algn="just"/>
            <a:r>
              <a:rPr lang="vi-VN" sz="3200" dirty="0">
                <a:solidFill>
                  <a:srgbClr val="333333"/>
                </a:solidFill>
                <a:latin typeface="Times New Roman" panose="02020603050405020304" pitchFamily="18" charset="0"/>
                <a:cs typeface="Times New Roman" panose="02020603050405020304" pitchFamily="18" charset="0"/>
              </a:rPr>
              <a:t>Không thuyền bè qua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(lại/lạy)</a:t>
            </a:r>
          </a:p>
          <a:p>
            <a:pPr algn="just"/>
            <a:r>
              <a:rPr lang="vi-VN" sz="3200" dirty="0">
                <a:solidFill>
                  <a:srgbClr val="333333"/>
                </a:solidFill>
                <a:latin typeface="Times New Roman" panose="02020603050405020304" pitchFamily="18" charset="0"/>
                <a:cs typeface="Times New Roman" panose="02020603050405020304" pitchFamily="18" charset="0"/>
              </a:rPr>
              <a:t>Sóng mù mịt bốn bề</a:t>
            </a:r>
          </a:p>
          <a:p>
            <a:pPr algn="just"/>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(Ai/Ay)mà không sợ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(hãi/hãy)?</a:t>
            </a:r>
          </a:p>
          <a:p>
            <a:pPr algn="just"/>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(Mai/May) An Tiêm không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(ngại/ngay)</a:t>
            </a:r>
          </a:p>
          <a:p>
            <a:pPr algn="just"/>
            <a:r>
              <a:rPr lang="vi-VN" sz="3200" dirty="0">
                <a:solidFill>
                  <a:srgbClr val="333333"/>
                </a:solidFill>
                <a:latin typeface="Times New Roman" panose="02020603050405020304" pitchFamily="18" charset="0"/>
                <a:cs typeface="Times New Roman" panose="02020603050405020304" pitchFamily="18" charset="0"/>
              </a:rPr>
              <a:t>Có trí, có đôi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(tai/tay)</a:t>
            </a:r>
          </a:p>
          <a:p>
            <a:pPr algn="just"/>
            <a:r>
              <a:rPr lang="vi-VN" sz="3200" dirty="0">
                <a:solidFill>
                  <a:srgbClr val="333333"/>
                </a:solidFill>
                <a:latin typeface="Times New Roman" panose="02020603050405020304" pitchFamily="18" charset="0"/>
                <a:cs typeface="Times New Roman" panose="02020603050405020304" pitchFamily="18" charset="0"/>
              </a:rPr>
              <a:t>Có nước, có đất trời</a:t>
            </a:r>
          </a:p>
          <a:p>
            <a:pPr algn="just"/>
            <a:r>
              <a:rPr lang="vi-VN" sz="3200" dirty="0">
                <a:solidFill>
                  <a:srgbClr val="333333"/>
                </a:solidFill>
                <a:latin typeface="Times New Roman" panose="02020603050405020304" pitchFamily="18" charset="0"/>
                <a:cs typeface="Times New Roman" panose="02020603050405020304" pitchFamily="18" charset="0"/>
              </a:rPr>
              <a:t>Lo gì không sống nổi!</a:t>
            </a:r>
          </a:p>
          <a:p>
            <a:pPr algn="r"/>
            <a:r>
              <a:rPr lang="vi-VN" sz="3200" dirty="0">
                <a:solidFill>
                  <a:srgbClr val="333333"/>
                </a:solidFill>
                <a:latin typeface="Times New Roman" panose="02020603050405020304" pitchFamily="18" charset="0"/>
                <a:cs typeface="Times New Roman" panose="02020603050405020304" pitchFamily="18" charset="0"/>
              </a:rPr>
              <a:t>(Theo Nguyễn Sĩ Đại)</a:t>
            </a:r>
            <a:endParaRPr lang="vi-VN" sz="3200" i="0" dirty="0">
              <a:solidFill>
                <a:srgbClr val="333333"/>
              </a:solidFill>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058448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4650544" y="2034806"/>
            <a:ext cx="5925091" cy="707886"/>
          </a:xfrm>
          <a:prstGeom prst="rect">
            <a:avLst/>
          </a:prstGeom>
        </p:spPr>
        <p:txBody>
          <a:bodyPr wrap="square">
            <a:spAutoFit/>
          </a:bodyPr>
          <a:lstStyle/>
          <a:p>
            <a:r>
              <a:rPr lang="nl-NL" sz="4000" b="1" dirty="0">
                <a:solidFill>
                  <a:srgbClr val="0000CC"/>
                </a:solidFill>
                <a:latin typeface="Times New Roman" pitchFamily="18" charset="0"/>
                <a:cs typeface="Times New Roman" pitchFamily="18" charset="0"/>
              </a:rPr>
              <a:t>Làm bài tập a hoặc b.</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5" name="Rectangle 4"/>
          <p:cNvSpPr/>
          <p:nvPr/>
        </p:nvSpPr>
        <p:spPr>
          <a:xfrm>
            <a:off x="1693353" y="2873046"/>
            <a:ext cx="5987765" cy="5509200"/>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a. Chọn</a:t>
            </a:r>
            <a:r>
              <a:rPr lang="vi-VN" sz="3200" b="1" i="1" dirty="0">
                <a:solidFill>
                  <a:srgbClr val="333333"/>
                </a:solidFill>
                <a:latin typeface="Times New Roman" panose="02020603050405020304" pitchFamily="18" charset="0"/>
                <a:cs typeface="Times New Roman" panose="02020603050405020304" pitchFamily="18" charset="0"/>
              </a:rPr>
              <a:t> tr</a:t>
            </a:r>
            <a:r>
              <a:rPr lang="vi-VN" sz="3200" dirty="0">
                <a:solidFill>
                  <a:srgbClr val="333333"/>
                </a:solidFill>
                <a:latin typeface="Times New Roman" panose="02020603050405020304" pitchFamily="18" charset="0"/>
                <a:cs typeface="Times New Roman" panose="02020603050405020304" pitchFamily="18" charset="0"/>
              </a:rPr>
              <a:t> hoặc </a:t>
            </a:r>
            <a:r>
              <a:rPr lang="vi-VN" sz="3200" b="1" i="1" dirty="0">
                <a:solidFill>
                  <a:srgbClr val="333333"/>
                </a:solidFill>
                <a:latin typeface="Times New Roman" panose="02020603050405020304" pitchFamily="18" charset="0"/>
                <a:cs typeface="Times New Roman" panose="02020603050405020304" pitchFamily="18" charset="0"/>
              </a:rPr>
              <a:t>ch</a:t>
            </a:r>
            <a:r>
              <a:rPr lang="vi-VN" sz="3200" dirty="0">
                <a:solidFill>
                  <a:srgbClr val="333333"/>
                </a:solidFill>
                <a:latin typeface="Times New Roman" panose="02020603050405020304" pitchFamily="18" charset="0"/>
                <a:cs typeface="Times New Roman" panose="02020603050405020304" pitchFamily="18" charset="0"/>
              </a:rPr>
              <a:t>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Có </a:t>
            </a:r>
            <a:r>
              <a:rPr lang="en-US" sz="3200" b="1" dirty="0" err="1">
                <a:solidFill>
                  <a:srgbClr val="FF0000"/>
                </a:solidFill>
                <a:latin typeface="Times New Roman" panose="02020603050405020304" pitchFamily="18" charset="0"/>
                <a:cs typeface="Times New Roman" panose="02020603050405020304" pitchFamily="18" charset="0"/>
              </a:rPr>
              <a:t>ch</a:t>
            </a:r>
            <a:r>
              <a:rPr lang="vi-VN" sz="3200" dirty="0">
                <a:solidFill>
                  <a:srgbClr val="333333"/>
                </a:solidFill>
                <a:latin typeface="Times New Roman" panose="02020603050405020304" pitchFamily="18" charset="0"/>
                <a:cs typeface="Times New Roman" panose="02020603050405020304" pitchFamily="18" charset="0"/>
              </a:rPr>
              <a:t>ú bé ba tuổi,</a:t>
            </a:r>
          </a:p>
          <a:p>
            <a:pPr algn="just"/>
            <a:r>
              <a:rPr lang="vi-VN" sz="3200" dirty="0">
                <a:solidFill>
                  <a:srgbClr val="333333"/>
                </a:solidFill>
                <a:latin typeface="Times New Roman" panose="02020603050405020304" pitchFamily="18" charset="0"/>
                <a:cs typeface="Times New Roman" panose="02020603050405020304" pitchFamily="18" charset="0"/>
              </a:rPr>
              <a:t>Vẫn chẳng </a:t>
            </a:r>
            <a:r>
              <a:rPr lang="en-US" sz="3200" b="1" dirty="0" err="1">
                <a:solidFill>
                  <a:srgbClr val="FF0000"/>
                </a:solidFill>
                <a:latin typeface="Times New Roman" panose="02020603050405020304" pitchFamily="18" charset="0"/>
                <a:cs typeface="Times New Roman" panose="02020603050405020304" pitchFamily="18" charset="0"/>
              </a:rPr>
              <a:t>ch</a:t>
            </a:r>
            <a:r>
              <a:rPr lang="vi-VN" sz="3200" dirty="0">
                <a:solidFill>
                  <a:srgbClr val="333333"/>
                </a:solidFill>
                <a:latin typeface="Times New Roman" panose="02020603050405020304" pitchFamily="18" charset="0"/>
                <a:cs typeface="Times New Roman" panose="02020603050405020304" pitchFamily="18" charset="0"/>
              </a:rPr>
              <a:t>ịu nói, cười</a:t>
            </a:r>
          </a:p>
          <a:p>
            <a:pPr algn="just"/>
            <a:r>
              <a:rPr lang="vi-VN" sz="3200" dirty="0">
                <a:solidFill>
                  <a:srgbClr val="333333"/>
                </a:solidFill>
                <a:latin typeface="Times New Roman" panose="02020603050405020304" pitchFamily="18" charset="0"/>
                <a:cs typeface="Times New Roman" panose="02020603050405020304" pitchFamily="18" charset="0"/>
              </a:rPr>
              <a:t>Thấy giặc Ân xâm lược</a:t>
            </a:r>
          </a:p>
          <a:p>
            <a:pPr algn="just"/>
            <a:r>
              <a:rPr lang="en-US" sz="3200" b="1" dirty="0" err="1">
                <a:solidFill>
                  <a:srgbClr val="FF0000"/>
                </a:solidFill>
                <a:latin typeface="Times New Roman" panose="02020603050405020304" pitchFamily="18" charset="0"/>
                <a:cs typeface="Times New Roman" panose="02020603050405020304" pitchFamily="18" charset="0"/>
              </a:rPr>
              <a:t>ch</a:t>
            </a:r>
            <a:r>
              <a:rPr lang="vi-VN" sz="3200" dirty="0">
                <a:solidFill>
                  <a:srgbClr val="333333"/>
                </a:solidFill>
                <a:latin typeface="Times New Roman" panose="02020603050405020304" pitchFamily="18" charset="0"/>
                <a:cs typeface="Times New Roman" panose="02020603050405020304" pitchFamily="18" charset="0"/>
              </a:rPr>
              <a:t>ợt vụt cao gấp mười.</a:t>
            </a:r>
          </a:p>
          <a:p>
            <a:pPr algn="just"/>
            <a:r>
              <a:rPr lang="vi-VN" sz="3200" dirty="0">
                <a:solidFill>
                  <a:srgbClr val="333333"/>
                </a:solidFill>
                <a:latin typeface="Times New Roman" panose="02020603050405020304" pitchFamily="18" charset="0"/>
                <a:cs typeface="Times New Roman" panose="02020603050405020304" pitchFamily="18" charset="0"/>
              </a:rPr>
              <a:t>Cưỡi ngựa, vung roi sắt</a:t>
            </a:r>
          </a:p>
          <a:p>
            <a:pPr algn="just"/>
            <a:r>
              <a:rPr lang="vi-VN" sz="3200" dirty="0">
                <a:solidFill>
                  <a:srgbClr val="333333"/>
                </a:solidFill>
                <a:latin typeface="Times New Roman" panose="02020603050405020304" pitchFamily="18" charset="0"/>
                <a:cs typeface="Times New Roman" panose="02020603050405020304" pitchFamily="18" charset="0"/>
              </a:rPr>
              <a:t>Ra </a:t>
            </a:r>
            <a:r>
              <a:rPr lang="en-US" sz="3200" b="1" dirty="0" err="1">
                <a:solidFill>
                  <a:srgbClr val="FF0000"/>
                </a:solidFill>
                <a:latin typeface="Times New Roman" panose="02020603050405020304" pitchFamily="18" charset="0"/>
                <a:cs typeface="Times New Roman" panose="02020603050405020304" pitchFamily="18" charset="0"/>
              </a:rPr>
              <a:t>tr</a:t>
            </a:r>
            <a:r>
              <a:rPr lang="vi-VN" sz="3200" dirty="0">
                <a:solidFill>
                  <a:srgbClr val="333333"/>
                </a:solidFill>
                <a:latin typeface="Times New Roman" panose="02020603050405020304" pitchFamily="18" charset="0"/>
                <a:cs typeface="Times New Roman" panose="02020603050405020304" pitchFamily="18" charset="0"/>
              </a:rPr>
              <a:t>ận, chú hiên ngang</a:t>
            </a:r>
          </a:p>
          <a:p>
            <a:pPr algn="just"/>
            <a:r>
              <a:rPr lang="vi-VN" sz="3200" dirty="0">
                <a:solidFill>
                  <a:srgbClr val="333333"/>
                </a:solidFill>
                <a:latin typeface="Times New Roman" panose="02020603050405020304" pitchFamily="18" charset="0"/>
                <a:cs typeface="Times New Roman" panose="02020603050405020304" pitchFamily="18" charset="0"/>
              </a:rPr>
              <a:t>Roi gãy, nhổ </a:t>
            </a:r>
            <a:r>
              <a:rPr lang="en-US" sz="3200" b="1" dirty="0" err="1">
                <a:solidFill>
                  <a:srgbClr val="FF0000"/>
                </a:solidFill>
                <a:latin typeface="Times New Roman" panose="02020603050405020304" pitchFamily="18" charset="0"/>
                <a:cs typeface="Times New Roman" panose="02020603050405020304" pitchFamily="18" charset="0"/>
              </a:rPr>
              <a:t>tr</a:t>
            </a:r>
            <a:r>
              <a:rPr lang="vi-VN" sz="3200" dirty="0">
                <a:solidFill>
                  <a:srgbClr val="333333"/>
                </a:solidFill>
                <a:latin typeface="Times New Roman" panose="02020603050405020304" pitchFamily="18" charset="0"/>
                <a:cs typeface="Times New Roman" panose="02020603050405020304" pitchFamily="18" charset="0"/>
              </a:rPr>
              <a:t>e làng</a:t>
            </a:r>
          </a:p>
          <a:p>
            <a:pPr algn="just"/>
            <a:r>
              <a:rPr lang="vi-VN" sz="3200" dirty="0">
                <a:solidFill>
                  <a:srgbClr val="333333"/>
                </a:solidFill>
                <a:latin typeface="Times New Roman" panose="02020603050405020304" pitchFamily="18" charset="0"/>
                <a:cs typeface="Times New Roman" panose="02020603050405020304" pitchFamily="18" charset="0"/>
              </a:rPr>
              <a:t>Quật tới tấp, giặc tan.</a:t>
            </a:r>
            <a:endParaRPr lang="en-US" sz="3200" dirty="0">
              <a:solidFill>
                <a:srgbClr val="333333"/>
              </a:solidFill>
              <a:latin typeface="Times New Roman" panose="02020603050405020304" pitchFamily="18" charset="0"/>
              <a:cs typeface="Times New Roman" panose="02020603050405020304" pitchFamily="18" charset="0"/>
            </a:endParaRPr>
          </a:p>
          <a:p>
            <a:pPr algn="just"/>
            <a:r>
              <a:rPr lang="en-US" sz="3200" dirty="0">
                <a:solidFill>
                  <a:srgbClr val="333333"/>
                </a:solidFill>
                <a:latin typeface="Times New Roman" panose="02020603050405020304" pitchFamily="18" charset="0"/>
                <a:cs typeface="Times New Roman" panose="02020603050405020304" pitchFamily="18" charset="0"/>
              </a:rPr>
              <a:t>            </a:t>
            </a:r>
            <a:r>
              <a:rPr lang="vi-VN" sz="3200" dirty="0">
                <a:solidFill>
                  <a:srgbClr val="333333"/>
                </a:solidFill>
                <a:latin typeface="Times New Roman" panose="02020603050405020304" pitchFamily="18" charset="0"/>
                <a:cs typeface="Times New Roman" panose="02020603050405020304" pitchFamily="18" charset="0"/>
              </a:rPr>
              <a:t>(Theo Phan Thế Anh)</a:t>
            </a:r>
            <a:endParaRPr lang="vi-VN" sz="3200" b="0" i="0" dirty="0">
              <a:solidFill>
                <a:srgbClr val="333333"/>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443119" y="2733993"/>
            <a:ext cx="6752299" cy="6001643"/>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b. Chọn tiếng trong ngoặc đơn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Vùng đảo ấy bấy giờ</a:t>
            </a:r>
          </a:p>
          <a:p>
            <a:pPr algn="just"/>
            <a:r>
              <a:rPr lang="vi-VN" sz="3200" dirty="0">
                <a:solidFill>
                  <a:srgbClr val="333333"/>
                </a:solidFill>
                <a:latin typeface="Times New Roman" panose="02020603050405020304" pitchFamily="18" charset="0"/>
                <a:cs typeface="Times New Roman" panose="02020603050405020304" pitchFamily="18" charset="0"/>
              </a:rPr>
              <a:t>Không thuyền bè qua </a:t>
            </a:r>
            <a:r>
              <a:rPr lang="en-US" sz="3200" b="1" dirty="0" err="1">
                <a:solidFill>
                  <a:srgbClr val="FF0000"/>
                </a:solidFill>
                <a:latin typeface="Times New Roman" panose="02020603050405020304" pitchFamily="18" charset="0"/>
                <a:cs typeface="Times New Roman" panose="02020603050405020304" pitchFamily="18" charset="0"/>
              </a:rPr>
              <a:t>lại</a:t>
            </a:r>
            <a:r>
              <a:rPr lang="vi-VN" sz="3200" dirty="0">
                <a:solidFill>
                  <a:srgbClr val="333333"/>
                </a:solidFill>
                <a:latin typeface="Times New Roman" panose="02020603050405020304" pitchFamily="18" charset="0"/>
                <a:cs typeface="Times New Roman" panose="02020603050405020304" pitchFamily="18" charset="0"/>
              </a:rPr>
              <a:t>(lại/lạy)</a:t>
            </a:r>
          </a:p>
          <a:p>
            <a:pPr algn="just"/>
            <a:r>
              <a:rPr lang="vi-VN" sz="3200" dirty="0">
                <a:solidFill>
                  <a:srgbClr val="333333"/>
                </a:solidFill>
                <a:latin typeface="Times New Roman" panose="02020603050405020304" pitchFamily="18" charset="0"/>
                <a:cs typeface="Times New Roman" panose="02020603050405020304" pitchFamily="18" charset="0"/>
              </a:rPr>
              <a:t>Sóng mù mịt bốn bề</a:t>
            </a:r>
          </a:p>
          <a:p>
            <a:pPr algn="just"/>
            <a:r>
              <a:rPr lang="en-US" sz="3200" b="1" dirty="0">
                <a:solidFill>
                  <a:srgbClr val="FF0000"/>
                </a:solidFill>
                <a:latin typeface="Times New Roman" panose="02020603050405020304" pitchFamily="18" charset="0"/>
                <a:cs typeface="Times New Roman" panose="02020603050405020304" pitchFamily="18" charset="0"/>
              </a:rPr>
              <a:t>Ai</a:t>
            </a:r>
            <a:r>
              <a:rPr lang="vi-VN" sz="3200" dirty="0">
                <a:solidFill>
                  <a:srgbClr val="333333"/>
                </a:solidFill>
                <a:latin typeface="Times New Roman" panose="02020603050405020304" pitchFamily="18" charset="0"/>
                <a:cs typeface="Times New Roman" panose="02020603050405020304" pitchFamily="18" charset="0"/>
              </a:rPr>
              <a:t>(Ai/Ay)mà không sợ </a:t>
            </a:r>
            <a:r>
              <a:rPr lang="en-US" sz="3200" b="1" dirty="0" err="1">
                <a:solidFill>
                  <a:srgbClr val="FF0000"/>
                </a:solidFill>
                <a:latin typeface="Times New Roman" panose="02020603050405020304" pitchFamily="18" charset="0"/>
                <a:cs typeface="Times New Roman" panose="02020603050405020304" pitchFamily="18" charset="0"/>
              </a:rPr>
              <a:t>hãi</a:t>
            </a:r>
            <a:r>
              <a:rPr lang="en-US" sz="3200" b="1" dirty="0">
                <a:solidFill>
                  <a:srgbClr val="FF0000"/>
                </a:solidFill>
                <a:latin typeface="Times New Roman" panose="02020603050405020304" pitchFamily="18" charset="0"/>
                <a:cs typeface="Times New Roman" panose="02020603050405020304" pitchFamily="18" charset="0"/>
              </a:rPr>
              <a:t> </a:t>
            </a:r>
            <a:r>
              <a:rPr lang="vi-VN" sz="3200" dirty="0">
                <a:solidFill>
                  <a:srgbClr val="333333"/>
                </a:solidFill>
                <a:latin typeface="Times New Roman" panose="02020603050405020304" pitchFamily="18" charset="0"/>
                <a:cs typeface="Times New Roman" panose="02020603050405020304" pitchFamily="18" charset="0"/>
              </a:rPr>
              <a:t>(hãi/hãy)?</a:t>
            </a:r>
          </a:p>
          <a:p>
            <a:pPr algn="just"/>
            <a:r>
              <a:rPr lang="en-US" sz="3200" b="1" dirty="0">
                <a:solidFill>
                  <a:srgbClr val="FF0000"/>
                </a:solidFill>
                <a:latin typeface="Times New Roman" panose="02020603050405020304" pitchFamily="18" charset="0"/>
                <a:cs typeface="Times New Roman" panose="02020603050405020304" pitchFamily="18" charset="0"/>
              </a:rPr>
              <a:t>Mai</a:t>
            </a:r>
            <a:r>
              <a:rPr lang="vi-VN" sz="3200" dirty="0">
                <a:solidFill>
                  <a:srgbClr val="333333"/>
                </a:solidFill>
                <a:latin typeface="Times New Roman" panose="02020603050405020304" pitchFamily="18" charset="0"/>
                <a:cs typeface="Times New Roman" panose="02020603050405020304" pitchFamily="18" charset="0"/>
              </a:rPr>
              <a:t>(Mai/May) An Tiêm không </a:t>
            </a:r>
            <a:r>
              <a:rPr lang="en-US" sz="3200" b="1" dirty="0" err="1">
                <a:solidFill>
                  <a:srgbClr val="FF0000"/>
                </a:solidFill>
                <a:latin typeface="Times New Roman" panose="02020603050405020304" pitchFamily="18" charset="0"/>
                <a:cs typeface="Times New Roman" panose="02020603050405020304" pitchFamily="18" charset="0"/>
              </a:rPr>
              <a:t>ngại</a:t>
            </a:r>
            <a:r>
              <a:rPr lang="vi-VN" sz="3200" dirty="0">
                <a:solidFill>
                  <a:srgbClr val="333333"/>
                </a:solidFill>
                <a:latin typeface="Times New Roman" panose="02020603050405020304" pitchFamily="18" charset="0"/>
                <a:cs typeface="Times New Roman" panose="02020603050405020304" pitchFamily="18" charset="0"/>
              </a:rPr>
              <a:t>(ngại/ngay)</a:t>
            </a:r>
          </a:p>
          <a:p>
            <a:pPr algn="just"/>
            <a:r>
              <a:rPr lang="vi-VN" sz="3200" dirty="0">
                <a:solidFill>
                  <a:srgbClr val="333333"/>
                </a:solidFill>
                <a:latin typeface="Times New Roman" panose="02020603050405020304" pitchFamily="18" charset="0"/>
                <a:cs typeface="Times New Roman" panose="02020603050405020304" pitchFamily="18" charset="0"/>
              </a:rPr>
              <a:t>Có trí, có đôi </a:t>
            </a:r>
            <a:r>
              <a:rPr lang="en-US" sz="3200" b="1" dirty="0">
                <a:solidFill>
                  <a:srgbClr val="FF0000"/>
                </a:solidFill>
                <a:latin typeface="Times New Roman" panose="02020603050405020304" pitchFamily="18" charset="0"/>
                <a:cs typeface="Times New Roman" panose="02020603050405020304" pitchFamily="18" charset="0"/>
              </a:rPr>
              <a:t>tai</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vi-VN" sz="3200" dirty="0">
                <a:solidFill>
                  <a:srgbClr val="333333"/>
                </a:solidFill>
                <a:latin typeface="Times New Roman" panose="02020603050405020304" pitchFamily="18" charset="0"/>
                <a:cs typeface="Times New Roman" panose="02020603050405020304" pitchFamily="18" charset="0"/>
              </a:rPr>
              <a:t>(tai/tay)</a:t>
            </a:r>
          </a:p>
          <a:p>
            <a:pPr algn="just"/>
            <a:r>
              <a:rPr lang="vi-VN" sz="3200" dirty="0">
                <a:solidFill>
                  <a:srgbClr val="333333"/>
                </a:solidFill>
                <a:latin typeface="Times New Roman" panose="02020603050405020304" pitchFamily="18" charset="0"/>
                <a:cs typeface="Times New Roman" panose="02020603050405020304" pitchFamily="18" charset="0"/>
              </a:rPr>
              <a:t>Có nước, có đất trời</a:t>
            </a:r>
          </a:p>
          <a:p>
            <a:pPr algn="just"/>
            <a:r>
              <a:rPr lang="vi-VN" sz="3200" dirty="0">
                <a:solidFill>
                  <a:srgbClr val="333333"/>
                </a:solidFill>
                <a:latin typeface="Times New Roman" panose="02020603050405020304" pitchFamily="18" charset="0"/>
                <a:cs typeface="Times New Roman" panose="02020603050405020304" pitchFamily="18" charset="0"/>
              </a:rPr>
              <a:t>Lo gì không sống nổi!</a:t>
            </a:r>
          </a:p>
          <a:p>
            <a:pPr algn="r"/>
            <a:r>
              <a:rPr lang="vi-VN" sz="3200" dirty="0">
                <a:solidFill>
                  <a:srgbClr val="333333"/>
                </a:solidFill>
                <a:latin typeface="Times New Roman" panose="02020603050405020304" pitchFamily="18" charset="0"/>
                <a:cs typeface="Times New Roman" panose="02020603050405020304" pitchFamily="18" charset="0"/>
              </a:rPr>
              <a:t>(Theo Nguyễn Sĩ Đại)</a:t>
            </a:r>
            <a:endParaRPr lang="vi-VN" sz="3200" i="0" dirty="0">
              <a:solidFill>
                <a:srgbClr val="333333"/>
              </a:solidFill>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80445609"/>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9"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TRƯNG(T3)</a:t>
            </a:r>
          </a:p>
        </p:txBody>
      </p:sp>
      <p:sp>
        <p:nvSpPr>
          <p:cNvPr id="2" name="Rectangle 1"/>
          <p:cNvSpPr/>
          <p:nvPr/>
        </p:nvSpPr>
        <p:spPr>
          <a:xfrm>
            <a:off x="846763" y="2612291"/>
            <a:ext cx="14554200" cy="1323439"/>
          </a:xfrm>
          <a:prstGeom prst="rect">
            <a:avLst/>
          </a:prstGeom>
        </p:spPr>
        <p:txBody>
          <a:bodyPr wrap="square">
            <a:spAutoFit/>
          </a:bodyPr>
          <a:lstStyle/>
          <a:p>
            <a:r>
              <a:rPr lang="vi-VN" sz="4000" b="1" u="sng" dirty="0">
                <a:solidFill>
                  <a:srgbClr val="0000FF"/>
                </a:solidFill>
                <a:latin typeface="Times New Roman" panose="02020603050405020304" pitchFamily="18" charset="0"/>
                <a:cs typeface="Times New Roman" panose="02020603050405020304" pitchFamily="18" charset="0"/>
              </a:rPr>
              <a:t>Vận dụng</a:t>
            </a:r>
            <a:endParaRPr lang="vi-VN" sz="4000" u="sng" dirty="0">
              <a:solidFill>
                <a:srgbClr val="0000FF"/>
              </a:solidFill>
              <a:latin typeface="Times New Roman" panose="02020603050405020304" pitchFamily="18" charset="0"/>
              <a:cs typeface="Times New Roman" panose="02020603050405020304" pitchFamily="18" charset="0"/>
            </a:endParaRPr>
          </a:p>
          <a:p>
            <a:r>
              <a:rPr lang="vi-VN" sz="4000" b="1" dirty="0">
                <a:solidFill>
                  <a:srgbClr val="0000FF"/>
                </a:solidFill>
                <a:latin typeface="Times New Roman" panose="02020603050405020304" pitchFamily="18" charset="0"/>
                <a:cs typeface="Times New Roman" panose="02020603050405020304" pitchFamily="18" charset="0"/>
              </a:rPr>
              <a:t>Kể cho người thân về một nhân vật lịch sử có công với đất nước.</a:t>
            </a:r>
            <a:endParaRPr lang="en-US" sz="4000" b="1" dirty="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AutoShape 2" descr="Tiểu sử anh hùng mang tên Trần Quốc Toả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799" y="4163291"/>
            <a:ext cx="6096629" cy="46297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8000" y="4197927"/>
            <a:ext cx="6858000" cy="4629796"/>
          </a:xfrm>
          <a:prstGeom prst="rect">
            <a:avLst/>
          </a:prstGeom>
        </p:spPr>
      </p:pic>
    </p:spTree>
    <p:custDataLst>
      <p:tags r:id="rId1"/>
    </p:custDataLst>
    <p:extLst>
      <p:ext uri="{BB962C8B-B14F-4D97-AF65-F5344CB8AC3E}">
        <p14:creationId xmlns:p14="http://schemas.microsoft.com/office/powerpoint/2010/main" val="3255784118"/>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 name="ISPRING_LMS_API_VERSION" val="SCORM 2004 (4th edition)"/>
  <p:tag name="ISPRING_ULTRA_SCORM_COURSE_ID" val="C394557E-6486-4753-97B2-632582C7F11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J\u000F\n${0B92D87F-9DCF-4AA7-ABC2-10FD8448C438}&quot;,&quot;D:\\Giáo án 3B 2023\\Tiếng Việt\\Tuan 31\\Bai 23 Hai Ba Trung (T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23. Hai Ba Trung (T3)"/>
</p:tagLst>
</file>

<file path=ppt/tags/tag10.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 name="GENSWF_SLIDE_UID" val="{2C5F40CB-F3CF-4BE1-AE32-3675B267B56C}:340"/>
</p:tagLst>
</file>

<file path=ppt/tags/tag2.xml><?xml version="1.0" encoding="utf-8"?>
<p:tagLst xmlns:a="http://schemas.openxmlformats.org/drawingml/2006/main" xmlns:r="http://schemas.openxmlformats.org/officeDocument/2006/relationships" xmlns:p="http://schemas.openxmlformats.org/presentationml/2006/main">
  <p:tag name="GENSWF_SLIDE_UID" val="{98B095C8-6359-4C02-9D98-D0811B1F4F9B}:327"/>
</p:tagLst>
</file>

<file path=ppt/tags/tag3.xml><?xml version="1.0" encoding="utf-8"?>
<p:tagLst xmlns:a="http://schemas.openxmlformats.org/drawingml/2006/main" xmlns:r="http://schemas.openxmlformats.org/officeDocument/2006/relationships" xmlns:p="http://schemas.openxmlformats.org/presentationml/2006/main">
  <p:tag name="GENSWF_SLIDE_UID" val="{644122B6-F6A3-4C72-BF52-F919F0E6AFFA}:427"/>
</p:tagLst>
</file>

<file path=ppt/tags/tag4.xml><?xml version="1.0" encoding="utf-8"?>
<p:tagLst xmlns:a="http://schemas.openxmlformats.org/drawingml/2006/main" xmlns:r="http://schemas.openxmlformats.org/officeDocument/2006/relationships" xmlns:p="http://schemas.openxmlformats.org/presentationml/2006/main">
  <p:tag name="GENSWF_SLIDE_UID" val="{CF7A970F-2B47-4B77-AF82-B73CFC189FA6}:450"/>
</p:tagLst>
</file>

<file path=ppt/tags/tag5.xml><?xml version="1.0" encoding="utf-8"?>
<p:tagLst xmlns:a="http://schemas.openxmlformats.org/drawingml/2006/main" xmlns:r="http://schemas.openxmlformats.org/officeDocument/2006/relationships" xmlns:p="http://schemas.openxmlformats.org/presentationml/2006/main">
  <p:tag name="GENSWF_SLIDE_UID" val="{F4F50CC2-5446-44C2-A4F3-6F9E930A94DE}:440"/>
</p:tagLst>
</file>

<file path=ppt/tags/tag6.xml><?xml version="1.0" encoding="utf-8"?>
<p:tagLst xmlns:a="http://schemas.openxmlformats.org/drawingml/2006/main" xmlns:r="http://schemas.openxmlformats.org/officeDocument/2006/relationships" xmlns:p="http://schemas.openxmlformats.org/presentationml/2006/main">
  <p:tag name="GENSWF_SLIDE_UID" val="{D66FF38C-83E6-479C-82CD-5133BF3D4469}:441"/>
</p:tagLst>
</file>

<file path=ppt/tags/tag7.xml><?xml version="1.0" encoding="utf-8"?>
<p:tagLst xmlns:a="http://schemas.openxmlformats.org/drawingml/2006/main" xmlns:r="http://schemas.openxmlformats.org/officeDocument/2006/relationships" xmlns:p="http://schemas.openxmlformats.org/presentationml/2006/main">
  <p:tag name="GENSWF_SLIDE_UID" val="{9687D920-DF05-4A08-B892-1C4B78FF1F09}:448"/>
</p:tagLst>
</file>

<file path=ppt/tags/tag8.xml><?xml version="1.0" encoding="utf-8"?>
<p:tagLst xmlns:a="http://schemas.openxmlformats.org/drawingml/2006/main" xmlns:r="http://schemas.openxmlformats.org/officeDocument/2006/relationships" xmlns:p="http://schemas.openxmlformats.org/presentationml/2006/main">
  <p:tag name="GENSWF_SLIDE_UID" val="{EC2C021E-248F-4F89-AFCE-7A13E89B79D4}:449"/>
</p:tagLst>
</file>

<file path=ppt/tags/tag9.xml><?xml version="1.0" encoding="utf-8"?>
<p:tagLst xmlns:a="http://schemas.openxmlformats.org/drawingml/2006/main" xmlns:r="http://schemas.openxmlformats.org/officeDocument/2006/relationships" xmlns:p="http://schemas.openxmlformats.org/presentationml/2006/main">
  <p:tag name="GENSWF_SLIDE_UID" val="{238F921B-2F7F-47FF-8CC5-692DA4FEF7DE}:44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9564</TotalTime>
  <Words>745</Words>
  <Application>Microsoft Office PowerPoint</Application>
  <PresentationFormat>Custom</PresentationFormat>
  <Paragraphs>119</Paragraphs>
  <Slides>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23. Hai Ba Trung (T3)</dc:title>
  <dc:creator>Le Hong Minh</dc:creator>
  <cp:lastModifiedBy>Administrator</cp:lastModifiedBy>
  <cp:revision>1091</cp:revision>
  <dcterms:created xsi:type="dcterms:W3CDTF">2008-09-09T22:52:10Z</dcterms:created>
  <dcterms:modified xsi:type="dcterms:W3CDTF">2024-05-10T14:41:52Z</dcterms:modified>
</cp:coreProperties>
</file>