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322" r:id="rId3"/>
    <p:sldId id="259" r:id="rId4"/>
    <p:sldId id="260" r:id="rId5"/>
    <p:sldId id="313" r:id="rId6"/>
    <p:sldId id="324" r:id="rId7"/>
    <p:sldId id="327" r:id="rId8"/>
    <p:sldId id="314" r:id="rId9"/>
    <p:sldId id="325" r:id="rId10"/>
    <p:sldId id="307" r:id="rId11"/>
    <p:sldId id="367" r:id="rId12"/>
    <p:sldId id="365" r:id="rId13"/>
    <p:sldId id="368" r:id="rId14"/>
    <p:sldId id="366" r:id="rId15"/>
    <p:sldId id="369" r:id="rId16"/>
    <p:sldId id="360"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AB93E"/>
    <a:srgbClr val="1E675C"/>
    <a:srgbClr val="4791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3ED19-99E1-454D-9E3C-7DA5CC1D0476}" v="192" dt="2022-07-31T01:10:22.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4" autoAdjust="0"/>
    <p:restoredTop sz="87313" autoAdjust="0"/>
  </p:normalViewPr>
  <p:slideViewPr>
    <p:cSldViewPr snapToGrid="0" showGuides="1">
      <p:cViewPr varScale="1">
        <p:scale>
          <a:sx n="64" d="100"/>
          <a:sy n="64" d="100"/>
        </p:scale>
        <p:origin x="760" y="44"/>
      </p:cViewPr>
      <p:guideLst/>
    </p:cSldViewPr>
  </p:slideViewPr>
  <p:notesTextViewPr>
    <p:cViewPr>
      <p:scale>
        <a:sx n="1" d="1"/>
        <a:sy n="1" d="1"/>
      </p:scale>
      <p:origin x="0" y="0"/>
    </p:cViewPr>
  </p:notesTextViewPr>
  <p:sorterViewPr>
    <p:cViewPr>
      <p:scale>
        <a:sx n="200" d="100"/>
        <a:sy n="2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75BCA-4787-4FFB-A8A3-47683C5A415B}" type="datetimeFigureOut">
              <a:rPr lang="zh-CN" altLang="en-US" smtClean="0"/>
              <a:t>2025/3/24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849B2-730C-4C0D-9D09-E6E569F4CCFC}" type="slidenum">
              <a:rPr lang="zh-CN" altLang="en-US" smtClean="0"/>
              <a:t>‹#›</a:t>
            </a:fld>
            <a:endParaRPr lang="zh-CN" altLang="en-US"/>
          </a:p>
        </p:txBody>
      </p:sp>
    </p:spTree>
    <p:extLst>
      <p:ext uri="{BB962C8B-B14F-4D97-AF65-F5344CB8AC3E}">
        <p14:creationId xmlns:p14="http://schemas.microsoft.com/office/powerpoint/2010/main" val="380390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5465A-4B36-414D-9681-DAC26FA4F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384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5465A-4B36-414D-9681-DAC26FA4F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9573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69121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601828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27281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43932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4404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46090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225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769347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4371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09051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847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A9B6156B-70DC-4CFD-955B-BD7D65DBA5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041473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25.tmp"/></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5.tmp"/></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26.tmp"/></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26.tmp"/></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7.tmp"/></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7.tmp"/></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7.tm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5.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1.tm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4.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5C959A-586E-D6DD-BEB1-2E061128E448}"/>
              </a:ext>
            </a:extLst>
          </p:cNvPr>
          <p:cNvSpPr/>
          <p:nvPr/>
        </p:nvSpPr>
        <p:spPr>
          <a:xfrm>
            <a:off x="2822507" y="1425805"/>
            <a:ext cx="654698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8575" cmpd="sng">
                  <a:solidFill>
                    <a:srgbClr val="F21A3E"/>
                  </a:solidFill>
                  <a:prstDash val="solid"/>
                </a:ln>
                <a:solidFill>
                  <a:srgbClr val="FFB0BB"/>
                </a:solidFill>
                <a:effectLst>
                  <a:outerShdw blurRad="50800" dist="38100" dir="13500000" algn="br" rotWithShape="0">
                    <a:prstClr val="black">
                      <a:alpha val="40000"/>
                    </a:prstClr>
                  </a:outerShdw>
                </a:effectLst>
                <a:uLnTx/>
                <a:uFillTx/>
                <a:latin typeface="#9Slide07 SVNBeachwood Sans" pitchFamily="2" charset="0"/>
                <a:ea typeface="+mn-ea"/>
                <a:cs typeface="+mn-cs"/>
              </a:rPr>
              <a:t>HOẠT ĐỘNG TRẢI NGHIỆM</a:t>
            </a:r>
          </a:p>
        </p:txBody>
      </p:sp>
      <p:sp>
        <p:nvSpPr>
          <p:cNvPr id="5" name="Rectangle 4">
            <a:extLst>
              <a:ext uri="{FF2B5EF4-FFF2-40B4-BE49-F238E27FC236}">
                <a16:creationId xmlns:a16="http://schemas.microsoft.com/office/drawing/2014/main" id="{36F0B77B-9763-CA46-9B45-D909987919C8}"/>
              </a:ext>
            </a:extLst>
          </p:cNvPr>
          <p:cNvSpPr/>
          <p:nvPr/>
        </p:nvSpPr>
        <p:spPr>
          <a:xfrm>
            <a:off x="4835878" y="4386317"/>
            <a:ext cx="25202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a:ln w="38100" cmpd="sng">
                  <a:solidFill>
                    <a:srgbClr val="FFB0BB"/>
                  </a:solidFill>
                  <a:prstDash val="solid"/>
                </a:ln>
                <a:solidFill>
                  <a:srgbClr val="FF0000"/>
                </a:solidFill>
                <a:effectLst>
                  <a:glow rad="38100">
                    <a:srgbClr val="4472C4">
                      <a:alpha val="40000"/>
                    </a:srgbClr>
                  </a:glow>
                </a:effectLst>
                <a:uLnTx/>
                <a:uFillTx/>
                <a:latin typeface="LNTH-LuoLuoNotangYuanti 1" pitchFamily="2" charset="-128"/>
                <a:ea typeface="LNTH-LuoLuoNotangYuanti 1" pitchFamily="2" charset="-128"/>
                <a:cs typeface="LNTH-LuoLuoNotangYuanti 1" pitchFamily="2" charset="-128"/>
              </a:rPr>
              <a:t>TUẦN 27</a:t>
            </a:r>
          </a:p>
        </p:txBody>
      </p:sp>
      <p:sp>
        <p:nvSpPr>
          <p:cNvPr id="6" name="TextBox 5">
            <a:extLst>
              <a:ext uri="{FF2B5EF4-FFF2-40B4-BE49-F238E27FC236}">
                <a16:creationId xmlns:a16="http://schemas.microsoft.com/office/drawing/2014/main" id="{ADE6A8AA-E478-9183-C958-765E4D9859E4}"/>
              </a:ext>
            </a:extLst>
          </p:cNvPr>
          <p:cNvSpPr txBox="1"/>
          <p:nvPr/>
        </p:nvSpPr>
        <p:spPr>
          <a:xfrm>
            <a:off x="1428692" y="2663528"/>
            <a:ext cx="9634194"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Chủ</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đề</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7: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Yêu</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thương</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gia</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đình</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quý</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trọng</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phụ</a:t>
            </a:r>
            <a:r>
              <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 </a:t>
            </a:r>
            <a:r>
              <a:rPr kumimoji="0" lang="en-US" altLang="zh-CN" sz="4800" b="1" i="0" u="none" strike="noStrike" kern="1200" cap="none" spc="0" normalizeH="0" baseline="0" noProof="0" dirty="0" err="1">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rPr>
              <a:t>nữ</a:t>
            </a:r>
            <a:endParaRPr kumimoji="0" lang="en-US" altLang="zh-CN" sz="4800" b="1" i="0" u="none" strike="noStrike" kern="1200" cap="none" spc="0" normalizeH="0" baseline="0" noProof="0" dirty="0">
              <a:ln>
                <a:solidFill>
                  <a:sysClr val="windowText" lastClr="000000"/>
                </a:solidFill>
              </a:ln>
              <a:solidFill>
                <a:srgbClr val="FFFF99"/>
              </a:solidFill>
              <a:effectLst>
                <a:outerShdw blurRad="38100" dist="38100" dir="2700000" algn="tl">
                  <a:srgbClr val="000000">
                    <a:alpha val="43137"/>
                  </a:srgbClr>
                </a:outerShdw>
              </a:effectLst>
              <a:uLnTx/>
              <a:uFillTx/>
              <a:latin typeface="SVN-Poky's" panose="020B0606040200020203" pitchFamily="34" charset="0"/>
              <a:ea typeface="等线" panose="02010600030101010101" pitchFamily="2" charset="-122"/>
              <a:cs typeface="+mn-ea"/>
              <a:sym typeface="+mn-lt"/>
            </a:endParaRPr>
          </a:p>
        </p:txBody>
      </p:sp>
    </p:spTree>
    <p:extLst>
      <p:ext uri="{BB962C8B-B14F-4D97-AF65-F5344CB8AC3E}">
        <p14:creationId xmlns:p14="http://schemas.microsoft.com/office/powerpoint/2010/main" val="35592105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60F20270-81A5-6D5D-2D58-F6365042D5AF}"/>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Hình ảnh 4">
            <a:extLst>
              <a:ext uri="{FF2B5EF4-FFF2-40B4-BE49-F238E27FC236}">
                <a16:creationId xmlns:a16="http://schemas.microsoft.com/office/drawing/2014/main" id="{ABB9C1E7-F70D-4BA4-9666-98BF700FF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074" y="711586"/>
            <a:ext cx="8910590" cy="5434828"/>
          </a:xfrm>
          <a:prstGeom prst="rect">
            <a:avLst/>
          </a:prstGeom>
        </p:spPr>
      </p:pic>
      <p:grpSp>
        <p:nvGrpSpPr>
          <p:cNvPr id="3" name="Group 2">
            <a:extLst>
              <a:ext uri="{FF2B5EF4-FFF2-40B4-BE49-F238E27FC236}">
                <a16:creationId xmlns:a16="http://schemas.microsoft.com/office/drawing/2014/main" id="{2869026B-AB8E-4C35-A356-53C7C11B1042}"/>
              </a:ext>
            </a:extLst>
          </p:cNvPr>
          <p:cNvGrpSpPr/>
          <p:nvPr/>
        </p:nvGrpSpPr>
        <p:grpSpPr>
          <a:xfrm>
            <a:off x="2036869" y="711586"/>
            <a:ext cx="3646716" cy="1238661"/>
            <a:chOff x="1544500" y="635386"/>
            <a:chExt cx="3646716" cy="1238661"/>
          </a:xfrm>
        </p:grpSpPr>
        <p:grpSp>
          <p:nvGrpSpPr>
            <p:cNvPr id="8" name="Group 7">
              <a:extLst>
                <a:ext uri="{FF2B5EF4-FFF2-40B4-BE49-F238E27FC236}">
                  <a16:creationId xmlns:a16="http://schemas.microsoft.com/office/drawing/2014/main" id="{AF1AAD43-458B-7E1C-D587-97B31303FD0E}"/>
                </a:ext>
              </a:extLst>
            </p:cNvPr>
            <p:cNvGrpSpPr/>
            <p:nvPr/>
          </p:nvGrpSpPr>
          <p:grpSpPr>
            <a:xfrm>
              <a:off x="1544500" y="635386"/>
              <a:ext cx="3646716" cy="1238661"/>
              <a:chOff x="5050970" y="731653"/>
              <a:chExt cx="3646716" cy="1238661"/>
            </a:xfrm>
            <a:solidFill>
              <a:schemeClr val="accent6">
                <a:lumMod val="40000"/>
                <a:lumOff val="60000"/>
              </a:schemeClr>
            </a:solidFill>
          </p:grpSpPr>
          <p:sp>
            <p:nvSpPr>
              <p:cNvPr id="9" name="Wave 8">
                <a:extLst>
                  <a:ext uri="{FF2B5EF4-FFF2-40B4-BE49-F238E27FC236}">
                    <a16:creationId xmlns:a16="http://schemas.microsoft.com/office/drawing/2014/main" id="{C099AE3F-06EC-42E1-4DCD-1E634A436812}"/>
                  </a:ext>
                </a:extLst>
              </p:cNvPr>
              <p:cNvSpPr/>
              <p:nvPr/>
            </p:nvSpPr>
            <p:spPr>
              <a:xfrm>
                <a:off x="5050971" y="884053"/>
                <a:ext cx="3646715" cy="1086261"/>
              </a:xfrm>
              <a:prstGeom prst="wav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Wave 12">
                <a:extLst>
                  <a:ext uri="{FF2B5EF4-FFF2-40B4-BE49-F238E27FC236}">
                    <a16:creationId xmlns:a16="http://schemas.microsoft.com/office/drawing/2014/main" id="{185A3D56-7C12-DF05-B27E-E79C514879A6}"/>
                  </a:ext>
                </a:extLst>
              </p:cNvPr>
              <p:cNvSpPr/>
              <p:nvPr/>
            </p:nvSpPr>
            <p:spPr>
              <a:xfrm>
                <a:off x="5050970" y="731653"/>
                <a:ext cx="3646715" cy="1086261"/>
              </a:xfrm>
              <a:prstGeom prst="wav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94F56674-5D28-C682-FA99-3983A66A579F}"/>
                </a:ext>
              </a:extLst>
            </p:cNvPr>
            <p:cNvSpPr txBox="1"/>
            <p:nvPr/>
          </p:nvSpPr>
          <p:spPr>
            <a:xfrm>
              <a:off x="1893336" y="931552"/>
              <a:ext cx="30099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B050"/>
                  </a:solidFill>
                  <a:effectLst/>
                  <a:uLnTx/>
                  <a:uFillTx/>
                  <a:latin typeface="SVN-Hole Hearted" panose="020B0A06020104020203" pitchFamily="34" charset="0"/>
                  <a:ea typeface="字魂107号-萌趣欢乐体"/>
                  <a:cs typeface="+mn-cs"/>
                </a:rPr>
                <a:t>Tình</a:t>
              </a:r>
              <a:r>
                <a:rPr kumimoji="0" lang="en-US" sz="3600" b="0" i="0" u="none" strike="noStrike" kern="1200" cap="none" spc="0" normalizeH="0" baseline="0" noProof="0" dirty="0">
                  <a:ln>
                    <a:noFill/>
                  </a:ln>
                  <a:solidFill>
                    <a:srgbClr val="00B050"/>
                  </a:solidFill>
                  <a:effectLst/>
                  <a:uLnTx/>
                  <a:uFillTx/>
                  <a:latin typeface="SVN-Hole Hearted" panose="020B0A06020104020203" pitchFamily="34" charset="0"/>
                  <a:ea typeface="字魂107号-萌趣欢乐体"/>
                  <a:cs typeface="+mn-cs"/>
                </a:rPr>
                <a:t> </a:t>
              </a:r>
              <a:r>
                <a:rPr kumimoji="0" lang="en-US" sz="3600" b="0" i="0" u="none" strike="noStrike" kern="1200" cap="none" spc="0" normalizeH="0" baseline="0" noProof="0" dirty="0" err="1">
                  <a:ln>
                    <a:noFill/>
                  </a:ln>
                  <a:solidFill>
                    <a:srgbClr val="00B050"/>
                  </a:solidFill>
                  <a:effectLst/>
                  <a:uLnTx/>
                  <a:uFillTx/>
                  <a:latin typeface="SVN-Hole Hearted" panose="020B0A06020104020203" pitchFamily="34" charset="0"/>
                  <a:ea typeface="字魂107号-萌趣欢乐体"/>
                  <a:cs typeface="+mn-cs"/>
                </a:rPr>
                <a:t>huống</a:t>
              </a:r>
              <a:r>
                <a:rPr kumimoji="0" lang="en-US" sz="3600" b="0" i="0" u="none" strike="noStrike" kern="1200" cap="none" spc="0" normalizeH="0" baseline="0" noProof="0" dirty="0">
                  <a:ln>
                    <a:noFill/>
                  </a:ln>
                  <a:solidFill>
                    <a:srgbClr val="00B050"/>
                  </a:solidFill>
                  <a:effectLst/>
                  <a:uLnTx/>
                  <a:uFillTx/>
                  <a:latin typeface="SVN-Hole Hearted" panose="020B0A06020104020203" pitchFamily="34" charset="0"/>
                  <a:ea typeface="字魂107号-萌趣欢乐体"/>
                  <a:cs typeface="+mn-cs"/>
                </a:rPr>
                <a:t> 1:</a:t>
              </a:r>
            </a:p>
          </p:txBody>
        </p:sp>
      </p:grpSp>
    </p:spTree>
    <p:extLst>
      <p:ext uri="{BB962C8B-B14F-4D97-AF65-F5344CB8AC3E}">
        <p14:creationId xmlns:p14="http://schemas.microsoft.com/office/powerpoint/2010/main" val="3618208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60F20270-81A5-6D5D-2D58-F6365042D5AF}"/>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Hình ảnh 4">
            <a:extLst>
              <a:ext uri="{FF2B5EF4-FFF2-40B4-BE49-F238E27FC236}">
                <a16:creationId xmlns:a16="http://schemas.microsoft.com/office/drawing/2014/main" id="{ABB9C1E7-F70D-4BA4-9666-98BF700FF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459" y="500569"/>
            <a:ext cx="6503901" cy="3966918"/>
          </a:xfrm>
          <a:prstGeom prst="rect">
            <a:avLst/>
          </a:prstGeom>
        </p:spPr>
      </p:pic>
      <p:sp>
        <p:nvSpPr>
          <p:cNvPr id="4" name="Arrow: Curved Right 3">
            <a:extLst>
              <a:ext uri="{FF2B5EF4-FFF2-40B4-BE49-F238E27FC236}">
                <a16:creationId xmlns:a16="http://schemas.microsoft.com/office/drawing/2014/main" id="{ED6491D3-055C-4AA5-9FE7-6A00829B671C}"/>
              </a:ext>
            </a:extLst>
          </p:cNvPr>
          <p:cNvSpPr/>
          <p:nvPr/>
        </p:nvSpPr>
        <p:spPr>
          <a:xfrm>
            <a:off x="1111348" y="4199860"/>
            <a:ext cx="1111347" cy="11535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70C51527-E0AB-4DEC-AB45-2204C07359B3}"/>
              </a:ext>
            </a:extLst>
          </p:cNvPr>
          <p:cNvSpPr txBox="1"/>
          <p:nvPr/>
        </p:nvSpPr>
        <p:spPr>
          <a:xfrm>
            <a:off x="2924705" y="4657770"/>
            <a:ext cx="7991824" cy="1569660"/>
          </a:xfrm>
          <a:prstGeom prst="rect">
            <a:avLst/>
          </a:prstGeom>
          <a:noFill/>
        </p:spPr>
        <p:txBody>
          <a:bodyPr wrap="square">
            <a:spAutoFit/>
          </a:bodyPr>
          <a:lstStyle/>
          <a:p>
            <a:r>
              <a:rPr lang="vi-VN" sz="3200" b="0" i="0">
                <a:solidFill>
                  <a:srgbClr val="FF0000"/>
                </a:solidFill>
                <a:effectLst/>
                <a:latin typeface="Roboto" panose="02000000000000000000" pitchFamily="2" charset="0"/>
              </a:rPr>
              <a:t>Nếu là Linh, em sẽ dừng không chơi nữa, lấy một cốc nước mang cho mẹ và hỏi xem chuyện gì làm mẹ trầm ngâm, không vui.</a:t>
            </a:r>
            <a:endParaRPr lang="en-US" sz="3200">
              <a:solidFill>
                <a:srgbClr val="FF0000"/>
              </a:solidFill>
            </a:endParaRPr>
          </a:p>
        </p:txBody>
      </p:sp>
    </p:spTree>
    <p:extLst>
      <p:ext uri="{BB962C8B-B14F-4D97-AF65-F5344CB8AC3E}">
        <p14:creationId xmlns:p14="http://schemas.microsoft.com/office/powerpoint/2010/main" val="1124091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60F20270-81A5-6D5D-2D58-F6365042D5AF}"/>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Hình ảnh 6">
            <a:extLst>
              <a:ext uri="{FF2B5EF4-FFF2-40B4-BE49-F238E27FC236}">
                <a16:creationId xmlns:a16="http://schemas.microsoft.com/office/drawing/2014/main" id="{F6013831-701D-4064-8BAD-C7BC28EAC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959" y="726059"/>
            <a:ext cx="8458374" cy="5405880"/>
          </a:xfrm>
          <a:prstGeom prst="rect">
            <a:avLst/>
          </a:prstGeom>
        </p:spPr>
      </p:pic>
    </p:spTree>
    <p:extLst>
      <p:ext uri="{BB962C8B-B14F-4D97-AF65-F5344CB8AC3E}">
        <p14:creationId xmlns:p14="http://schemas.microsoft.com/office/powerpoint/2010/main" val="125275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60F20270-81A5-6D5D-2D58-F6365042D5AF}"/>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Arrow: Curved Right 3">
            <a:extLst>
              <a:ext uri="{FF2B5EF4-FFF2-40B4-BE49-F238E27FC236}">
                <a16:creationId xmlns:a16="http://schemas.microsoft.com/office/drawing/2014/main" id="{ED6491D3-055C-4AA5-9FE7-6A00829B671C}"/>
              </a:ext>
            </a:extLst>
          </p:cNvPr>
          <p:cNvSpPr/>
          <p:nvPr/>
        </p:nvSpPr>
        <p:spPr>
          <a:xfrm>
            <a:off x="1111348" y="4199860"/>
            <a:ext cx="1111347" cy="11535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70C51527-E0AB-4DEC-AB45-2204C07359B3}"/>
              </a:ext>
            </a:extLst>
          </p:cNvPr>
          <p:cNvSpPr txBox="1"/>
          <p:nvPr/>
        </p:nvSpPr>
        <p:spPr>
          <a:xfrm>
            <a:off x="2924705" y="4657770"/>
            <a:ext cx="7991824" cy="1077218"/>
          </a:xfrm>
          <a:prstGeom prst="rect">
            <a:avLst/>
          </a:prstGeom>
          <a:noFill/>
        </p:spPr>
        <p:txBody>
          <a:bodyPr wrap="square">
            <a:spAutoFit/>
          </a:bodyPr>
          <a:lstStyle/>
          <a:p>
            <a:pPr lvl="0"/>
            <a:r>
              <a:rPr lang="vi-VN" sz="3200">
                <a:solidFill>
                  <a:srgbClr val="FF0000"/>
                </a:solidFill>
                <a:latin typeface="Roboto" panose="02000000000000000000" pitchFamily="2" charset="0"/>
              </a:rPr>
              <a:t>Nếu là Hải, em sẽ chạy đến để phụ bác xách đồ.</a:t>
            </a:r>
            <a:endParaRPr kumimoji="0" lang="en-US" sz="3200" b="0" i="0" u="none" strike="noStrike" kern="1200" cap="none" spc="0" normalizeH="0" baseline="0" noProof="0">
              <a:ln>
                <a:noFill/>
              </a:ln>
              <a:solidFill>
                <a:srgbClr val="FF0000"/>
              </a:solidFill>
              <a:effectLst/>
              <a:uLnTx/>
              <a:uFillTx/>
              <a:latin typeface="等线" panose="020F0502020204030204"/>
              <a:ea typeface="+mn-ea"/>
              <a:cs typeface="+mn-cs"/>
            </a:endParaRPr>
          </a:p>
        </p:txBody>
      </p:sp>
      <p:pic>
        <p:nvPicPr>
          <p:cNvPr id="6" name="Hình ảnh 6">
            <a:extLst>
              <a:ext uri="{FF2B5EF4-FFF2-40B4-BE49-F238E27FC236}">
                <a16:creationId xmlns:a16="http://schemas.microsoft.com/office/drawing/2014/main" id="{084315DA-4AE2-4C6A-A9EC-D6C689A5B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096" y="321144"/>
            <a:ext cx="6365006" cy="4067975"/>
          </a:xfrm>
          <a:prstGeom prst="rect">
            <a:avLst/>
          </a:prstGeom>
        </p:spPr>
      </p:pic>
    </p:spTree>
    <p:extLst>
      <p:ext uri="{BB962C8B-B14F-4D97-AF65-F5344CB8AC3E}">
        <p14:creationId xmlns:p14="http://schemas.microsoft.com/office/powerpoint/2010/main" val="4285959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60F20270-81A5-6D5D-2D58-F6365042D5AF}"/>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Hình ảnh 8">
            <a:extLst>
              <a:ext uri="{FF2B5EF4-FFF2-40B4-BE49-F238E27FC236}">
                <a16:creationId xmlns:a16="http://schemas.microsoft.com/office/drawing/2014/main" id="{241DD61E-2664-42A6-BE0B-7215322D8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39" y="1559076"/>
            <a:ext cx="10581447" cy="3322413"/>
          </a:xfrm>
          <a:prstGeom prst="rect">
            <a:avLst/>
          </a:prstGeom>
        </p:spPr>
      </p:pic>
    </p:spTree>
    <p:extLst>
      <p:ext uri="{BB962C8B-B14F-4D97-AF65-F5344CB8AC3E}">
        <p14:creationId xmlns:p14="http://schemas.microsoft.com/office/powerpoint/2010/main" val="1773683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60F20270-81A5-6D5D-2D58-F6365042D5AF}"/>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Arrow: Curved Right 3">
            <a:extLst>
              <a:ext uri="{FF2B5EF4-FFF2-40B4-BE49-F238E27FC236}">
                <a16:creationId xmlns:a16="http://schemas.microsoft.com/office/drawing/2014/main" id="{ED6491D3-055C-4AA5-9FE7-6A00829B671C}"/>
              </a:ext>
            </a:extLst>
          </p:cNvPr>
          <p:cNvSpPr/>
          <p:nvPr/>
        </p:nvSpPr>
        <p:spPr>
          <a:xfrm>
            <a:off x="1111348" y="4199860"/>
            <a:ext cx="1111347" cy="11535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70C51527-E0AB-4DEC-AB45-2204C07359B3}"/>
              </a:ext>
            </a:extLst>
          </p:cNvPr>
          <p:cNvSpPr txBox="1"/>
          <p:nvPr/>
        </p:nvSpPr>
        <p:spPr>
          <a:xfrm>
            <a:off x="2685554" y="4199860"/>
            <a:ext cx="7991824" cy="2062103"/>
          </a:xfrm>
          <a:prstGeom prst="rect">
            <a:avLst/>
          </a:prstGeom>
          <a:noFill/>
        </p:spPr>
        <p:txBody>
          <a:bodyPr wrap="square">
            <a:spAutoFit/>
          </a:bodyPr>
          <a:lstStyle/>
          <a:p>
            <a:pPr lvl="0" algn="just"/>
            <a:r>
              <a:rPr lang="vi-VN" sz="3200">
                <a:solidFill>
                  <a:srgbClr val="FF0000"/>
                </a:solidFill>
                <a:latin typeface="Roboto" panose="02000000000000000000" pitchFamily="2" charset="0"/>
              </a:rPr>
              <a:t>Nếu là Hoàng, em sẽ xin bố mẹ tổ chức sinh nhật sớm hơn 1 đến 2 ngày để có thể mời các bạn đến nhà chơi, sau đó cuối tuần về quê mừng thọ cụ.</a:t>
            </a:r>
            <a:endParaRPr kumimoji="0" lang="en-US" sz="3200" b="0" i="0" u="none" strike="noStrike" kern="1200" cap="none" spc="0" normalizeH="0" baseline="0" noProof="0">
              <a:ln>
                <a:noFill/>
              </a:ln>
              <a:solidFill>
                <a:srgbClr val="FF0000"/>
              </a:solidFill>
              <a:effectLst/>
              <a:uLnTx/>
              <a:uFillTx/>
              <a:latin typeface="等线" panose="020F0502020204030204"/>
              <a:ea typeface="+mn-ea"/>
              <a:cs typeface="+mn-cs"/>
            </a:endParaRPr>
          </a:p>
        </p:txBody>
      </p:sp>
      <p:pic>
        <p:nvPicPr>
          <p:cNvPr id="7" name="Hình ảnh 8">
            <a:extLst>
              <a:ext uri="{FF2B5EF4-FFF2-40B4-BE49-F238E27FC236}">
                <a16:creationId xmlns:a16="http://schemas.microsoft.com/office/drawing/2014/main" id="{A942B290-0218-4576-925F-415104B1E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021" y="930420"/>
            <a:ext cx="9427897" cy="2960216"/>
          </a:xfrm>
          <a:prstGeom prst="rect">
            <a:avLst/>
          </a:prstGeom>
        </p:spPr>
      </p:pic>
    </p:spTree>
    <p:extLst>
      <p:ext uri="{BB962C8B-B14F-4D97-AF65-F5344CB8AC3E}">
        <p14:creationId xmlns:p14="http://schemas.microsoft.com/office/powerpoint/2010/main" val="1255867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340D2-452E-ECF5-563F-63A3EEC61D77}"/>
              </a:ext>
            </a:extLst>
          </p:cNvPr>
          <p:cNvSpPr txBox="1"/>
          <p:nvPr/>
        </p:nvSpPr>
        <p:spPr>
          <a:xfrm>
            <a:off x="3673311" y="480767"/>
            <a:ext cx="484537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SVN-Hole Hearted" panose="020B0A06020104020203" pitchFamily="34" charset="0"/>
                <a:ea typeface="+mn-ea"/>
                <a:cs typeface="+mn-cs"/>
              </a:rPr>
              <a:t>KẾT LUẬN</a:t>
            </a:r>
          </a:p>
        </p:txBody>
      </p:sp>
      <p:sp>
        <p:nvSpPr>
          <p:cNvPr id="4" name="TextBox 3">
            <a:extLst>
              <a:ext uri="{FF2B5EF4-FFF2-40B4-BE49-F238E27FC236}">
                <a16:creationId xmlns:a16="http://schemas.microsoft.com/office/drawing/2014/main" id="{15F1DF8E-15A5-33F5-7F02-82FCA69F2970}"/>
              </a:ext>
            </a:extLst>
          </p:cNvPr>
          <p:cNvSpPr txBox="1"/>
          <p:nvPr/>
        </p:nvSpPr>
        <p:spPr>
          <a:xfrm>
            <a:off x="996036" y="2151727"/>
            <a:ext cx="10696611" cy="2554545"/>
          </a:xfrm>
          <a:prstGeom prst="rect">
            <a:avLst/>
          </a:prstGeom>
          <a:noFill/>
        </p:spPr>
        <p:txBody>
          <a:bodyPr wrap="square">
            <a:spAutoFit/>
          </a:bodyPr>
          <a:lstStyle/>
          <a:p>
            <a:pPr lvl="0" algn="just">
              <a:defRPr/>
            </a:pPr>
            <a:r>
              <a:rPr lang="vi-VN" sz="4000">
                <a:solidFill>
                  <a:srgbClr val="0070C0"/>
                </a:solidFill>
                <a:latin typeface="Calibri" panose="020F0502020204030204" pitchFamily="34" charset="0"/>
                <a:ea typeface="字魂107号-萌趣欢乐体"/>
                <a:cs typeface="Calibri" panose="020F0502020204030204" pitchFamily="34" charset="0"/>
              </a:rPr>
              <a:t>Thể hiện được lòng biết ơn, sự quan tâm, chăm sóc đến bố mẹ, người thân bằng lời nói, thái độ, việc làm cụ thể để những thành viên trong gia đình luôn vui vẻ, hạnh phúc.</a:t>
            </a:r>
          </a:p>
        </p:txBody>
      </p:sp>
    </p:spTree>
    <p:extLst>
      <p:ext uri="{BB962C8B-B14F-4D97-AF65-F5344CB8AC3E}">
        <p14:creationId xmlns:p14="http://schemas.microsoft.com/office/powerpoint/2010/main" val="231708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06ECD0-3398-6975-9D97-78EE7B399C55}"/>
              </a:ext>
            </a:extLst>
          </p:cNvPr>
          <p:cNvSpPr/>
          <p:nvPr/>
        </p:nvSpPr>
        <p:spPr>
          <a:xfrm>
            <a:off x="0" y="374058"/>
            <a:ext cx="3728351" cy="1518185"/>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C000">
                    <a:lumMod val="60000"/>
                    <a:lumOff val="40000"/>
                  </a:srgbClr>
                </a:solidFill>
                <a:effectLst/>
                <a:uLnTx/>
                <a:uFillTx/>
                <a:latin typeface="UVN Da Lat" panose="03060902030302020204" pitchFamily="66" charset="0"/>
                <a:ea typeface="+mn-ea"/>
                <a:cs typeface="+mn-cs"/>
              </a:rPr>
              <a:t>SINH</a:t>
            </a:r>
            <a:r>
              <a:rPr kumimoji="0" lang="en-US" sz="6000" b="0"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6000" b="0" i="0" u="none" strike="noStrike" kern="1200" cap="none" spc="0" normalizeH="0" baseline="0" noProof="0" dirty="0">
                <a:ln>
                  <a:noFill/>
                </a:ln>
                <a:solidFill>
                  <a:srgbClr val="00B050"/>
                </a:solidFill>
                <a:effectLst/>
                <a:uLnTx/>
                <a:uFillTx/>
                <a:latin typeface="UVN Da Lat" panose="03060902030302020204" pitchFamily="66" charset="0"/>
                <a:ea typeface="+mn-ea"/>
                <a:cs typeface="+mn-cs"/>
              </a:rPr>
              <a:t>HOẠT</a:t>
            </a:r>
            <a:r>
              <a:rPr kumimoji="0" lang="en-US" sz="6000" b="0"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6000" b="0" i="0" u="none" strike="noStrike" kern="1200" cap="none" spc="0" normalizeH="0" baseline="0" noProof="0" dirty="0">
                <a:ln>
                  <a:noFill/>
                </a:ln>
                <a:solidFill>
                  <a:srgbClr val="ED7D31"/>
                </a:solidFill>
                <a:effectLst/>
                <a:uLnTx/>
                <a:uFillTx/>
                <a:latin typeface="UVN Da Lat" panose="03060902030302020204" pitchFamily="66" charset="0"/>
                <a:ea typeface="+mn-ea"/>
                <a:cs typeface="+mn-cs"/>
              </a:rPr>
              <a:t>DƯỚI</a:t>
            </a:r>
            <a:r>
              <a:rPr kumimoji="0" lang="en-US" sz="6000" b="0" i="0" u="none" strike="noStrike" kern="1200" cap="none" spc="0" normalizeH="0" baseline="0" noProof="0" dirty="0">
                <a:ln>
                  <a:noFill/>
                </a:ln>
                <a:solidFill>
                  <a:prstClr val="black"/>
                </a:solidFill>
                <a:effectLst/>
                <a:uLnTx/>
                <a:uFillTx/>
                <a:latin typeface="UVN Da Lat" panose="03060902030302020204" pitchFamily="66" charset="0"/>
                <a:ea typeface="+mn-ea"/>
                <a:cs typeface="+mn-cs"/>
              </a:rPr>
              <a:t> </a:t>
            </a:r>
            <a:r>
              <a:rPr kumimoji="0" lang="en-US" sz="6000" b="0" i="0" u="none" strike="noStrike" kern="1200" cap="none" spc="0" normalizeH="0" baseline="0" noProof="0" dirty="0">
                <a:ln>
                  <a:noFill/>
                </a:ln>
                <a:solidFill>
                  <a:srgbClr val="0070C0"/>
                </a:solidFill>
                <a:effectLst/>
                <a:uLnTx/>
                <a:uFillTx/>
                <a:latin typeface="UVN Da Lat" panose="03060902030302020204" pitchFamily="66" charset="0"/>
                <a:ea typeface="+mn-ea"/>
                <a:cs typeface="+mn-cs"/>
              </a:rPr>
              <a:t>CỜ</a:t>
            </a:r>
          </a:p>
        </p:txBody>
      </p:sp>
      <p:sp>
        <p:nvSpPr>
          <p:cNvPr id="4" name="TextBox 3">
            <a:extLst>
              <a:ext uri="{FF2B5EF4-FFF2-40B4-BE49-F238E27FC236}">
                <a16:creationId xmlns:a16="http://schemas.microsoft.com/office/drawing/2014/main" id="{1F15150F-B275-4F8C-49E5-9E23CF2E5E09}"/>
              </a:ext>
            </a:extLst>
          </p:cNvPr>
          <p:cNvSpPr txBox="1"/>
          <p:nvPr/>
        </p:nvSpPr>
        <p:spPr>
          <a:xfrm>
            <a:off x="3667027" y="163655"/>
            <a:ext cx="7880192"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Cookies" panose="02040603050506020204" pitchFamily="18" charset="0"/>
                <a:ea typeface="+mn-ea"/>
                <a:cs typeface="+mn-cs"/>
              </a:rPr>
              <a:t>Biểu</a:t>
            </a:r>
            <a:r>
              <a:rPr kumimoji="0" lang="en-US" sz="6000" b="0" i="0" u="none" strike="noStrike" kern="1200" cap="none" spc="0" normalizeH="0" noProof="0">
                <a:ln>
                  <a:solidFill>
                    <a:sysClr val="windowText" lastClr="000000"/>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Cookies" panose="02040603050506020204" pitchFamily="18" charset="0"/>
                <a:ea typeface="+mn-ea"/>
                <a:cs typeface="+mn-cs"/>
              </a:rPr>
              <a:t> diễn văn nghệ về chủ đề gia đình</a:t>
            </a:r>
            <a:endParaRPr kumimoji="0" lang="en-US" sz="6000" b="0" i="0" u="none" strike="noStrike" kern="1200" cap="none" spc="0" normalizeH="0" baseline="0" noProof="0" dirty="0">
              <a:ln>
                <a:solidFill>
                  <a:sysClr val="windowText" lastClr="000000"/>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Cookies" panose="02040603050506020204" pitchFamily="18" charset="0"/>
              <a:ea typeface="+mn-ea"/>
              <a:cs typeface="+mn-cs"/>
            </a:endParaRPr>
          </a:p>
        </p:txBody>
      </p:sp>
      <p:pic>
        <p:nvPicPr>
          <p:cNvPr id="1032" name="Picture 8" descr="School Building Cartoon, PNG, 2445x2100px, Cartoon, Building, Education,  Facade, Home Download Free">
            <a:extLst>
              <a:ext uri="{FF2B5EF4-FFF2-40B4-BE49-F238E27FC236}">
                <a16:creationId xmlns:a16="http://schemas.microsoft.com/office/drawing/2014/main" id="{A6AE1ED7-A365-02AE-DB2B-D8DAA81189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72" b="97301" l="3659" r="97683">
                        <a14:foregroundMark x1="47195" y1="8239" x2="52683" y2="8665"/>
                        <a14:foregroundMark x1="49756" y1="4972" x2="49756" y2="4972"/>
                        <a14:foregroundMark x1="42195" y1="50426" x2="56829" y2="51420"/>
                        <a14:foregroundMark x1="56829" y1="51420" x2="67927" y2="66193"/>
                        <a14:foregroundMark x1="67927" y1="66193" x2="60732" y2="88210"/>
                        <a14:foregroundMark x1="60732" y1="88210" x2="51341" y2="83381"/>
                        <a14:foregroundMark x1="51341" y1="83381" x2="48049" y2="66619"/>
                        <a14:foregroundMark x1="48049" y1="66619" x2="48415" y2="64773"/>
                        <a14:foregroundMark x1="34024" y1="45028" x2="58659" y2="58239"/>
                        <a14:foregroundMark x1="58659" y1="58239" x2="58902" y2="58239"/>
                        <a14:foregroundMark x1="52073" y1="47301" x2="57195" y2="63778"/>
                        <a14:foregroundMark x1="8415" y1="37500" x2="9634" y2="48011"/>
                        <a14:foregroundMark x1="9634" y1="48011" x2="8171" y2="60085"/>
                        <a14:foregroundMark x1="8171" y1="60085" x2="17195" y2="82955"/>
                        <a14:foregroundMark x1="17195" y1="82955" x2="31098" y2="92330"/>
                        <a14:foregroundMark x1="31098" y1="92330" x2="32073" y2="93466"/>
                        <a14:foregroundMark x1="3537" y1="50142" x2="9390" y2="62500"/>
                        <a14:foregroundMark x1="9390" y1="62500" x2="9634" y2="74148"/>
                        <a14:foregroundMark x1="9634" y1="74148" x2="12073" y2="82670"/>
                        <a14:foregroundMark x1="12073" y1="82670" x2="11707" y2="90341"/>
                        <a14:foregroundMark x1="11707" y1="90341" x2="19024" y2="93182"/>
                        <a14:foregroundMark x1="19024" y1="93182" x2="19024" y2="93182"/>
                        <a14:foregroundMark x1="4024" y1="50852" x2="4024" y2="50852"/>
                        <a14:foregroundMark x1="89878" y1="35653" x2="92439" y2="46307"/>
                        <a14:foregroundMark x1="92439" y1="46307" x2="89146" y2="83665"/>
                        <a14:foregroundMark x1="89146" y1="83665" x2="82561" y2="93892"/>
                        <a14:foregroundMark x1="82561" y1="93892" x2="69390" y2="93324"/>
                        <a14:foregroundMark x1="69390" y1="93324" x2="65732" y2="91619"/>
                        <a14:foregroundMark x1="8293" y1="96307" x2="20213" y2="98832"/>
                        <a14:foregroundMark x1="26594" y1="98128" x2="32317" y2="96023"/>
                        <a14:foregroundMark x1="32317" y1="96023" x2="54878" y2="96449"/>
                        <a14:foregroundMark x1="54878" y1="96449" x2="68537" y2="94460"/>
                        <a14:foregroundMark x1="68537" y1="94460" x2="80610" y2="96449"/>
                        <a14:foregroundMark x1="80610" y1="96449" x2="86585" y2="92756"/>
                        <a14:foregroundMark x1="86585" y1="92756" x2="91098" y2="85795"/>
                        <a14:foregroundMark x1="91098" y1="85795" x2="91341" y2="59517"/>
                        <a14:foregroundMark x1="91341" y1="59517" x2="94024" y2="52273"/>
                        <a14:foregroundMark x1="94024" y1="52273" x2="94024" y2="50426"/>
                        <a14:foregroundMark x1="23780" y1="54261" x2="53902" y2="50426"/>
                        <a14:foregroundMark x1="53902" y1="50426" x2="58049" y2="50994"/>
                        <a14:foregroundMark x1="56707" y1="47017" x2="48171" y2="61080"/>
                        <a14:foregroundMark x1="9878" y1="97443" x2="13780" y2="97443"/>
                        <a14:foregroundMark x1="44268" y1="55540" x2="49268" y2="52699"/>
                        <a14:foregroundMark x1="97683" y1="51989" x2="97683" y2="51989"/>
                        <a14:backgroundMark x1="24878" y1="99574" x2="24878" y2="99574"/>
                        <a14:backgroundMark x1="23659" y1="99574" x2="23659" y2="99574"/>
                        <a14:backgroundMark x1="23537" y1="99574" x2="21463" y2="99574"/>
                        <a14:backgroundMark x1="24512" y1="98864" x2="24512" y2="98864"/>
                        <a14:backgroundMark x1="20000" y1="99148" x2="21585" y2="99716"/>
                        <a14:backgroundMark x1="20122" y1="99858" x2="20610" y2="99858"/>
                        <a14:backgroundMark x1="23659" y1="99716" x2="25610" y2="99858"/>
                        <a14:backgroundMark x1="25000" y1="99858" x2="21951" y2="99716"/>
                      </a14:backgroundRemoval>
                    </a14:imgEffect>
                  </a14:imgLayer>
                </a14:imgProps>
              </a:ext>
              <a:ext uri="{28A0092B-C50C-407E-A947-70E740481C1C}">
                <a14:useLocalDpi xmlns:a14="http://schemas.microsoft.com/office/drawing/2010/main" val="0"/>
              </a:ext>
            </a:extLst>
          </a:blip>
          <a:srcRect/>
          <a:stretch>
            <a:fillRect/>
          </a:stretch>
        </p:blipFill>
        <p:spPr bwMode="auto">
          <a:xfrm>
            <a:off x="-210471" y="2102647"/>
            <a:ext cx="5695224" cy="4889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acher With Kids School | Teacher cartoon, Kids vector, Kids school">
            <a:extLst>
              <a:ext uri="{FF2B5EF4-FFF2-40B4-BE49-F238E27FC236}">
                <a16:creationId xmlns:a16="http://schemas.microsoft.com/office/drawing/2014/main" id="{3EBCF514-40C1-7375-A496-402E9DE5571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61" b="89406" l="4473" r="93930">
                        <a14:foregroundMark x1="22438" y1="78295" x2="22364" y2="80362"/>
                        <a14:foregroundMark x1="22714" y1="70543" x2="22438" y2="78295"/>
                        <a14:foregroundMark x1="22843" y1="66925" x2="22714" y2="70543"/>
                        <a14:foregroundMark x1="22364" y1="80362" x2="20767" y2="80879"/>
                        <a14:foregroundMark x1="28275" y1="65116" x2="31789" y2="77261"/>
                        <a14:foregroundMark x1="31789" y1="77261" x2="31470" y2="79587"/>
                        <a14:foregroundMark x1="11502" y1="51680" x2="15495" y2="70543"/>
                        <a14:foregroundMark x1="9744" y1="44444" x2="11502" y2="50646"/>
                        <a14:foregroundMark x1="6390" y1="64858" x2="10863" y2="65633"/>
                        <a14:foregroundMark x1="7668" y1="59690" x2="7668" y2="59690"/>
                        <a14:foregroundMark x1="20288" y1="42894" x2="25719" y2="49612"/>
                        <a14:foregroundMark x1="25719" y1="49612" x2="25719" y2="49871"/>
                        <a14:foregroundMark x1="15974" y1="57364" x2="15974" y2="57364"/>
                        <a14:foregroundMark x1="17252" y1="53488" x2="17252" y2="53488"/>
                        <a14:foregroundMark x1="5591" y1="64083" x2="5591" y2="64083"/>
                        <a14:foregroundMark x1="7188" y1="59173" x2="7188" y2="59173"/>
                        <a14:foregroundMark x1="4633" y1="64858" x2="4633" y2="64858"/>
                        <a14:foregroundMark x1="5272" y1="66408" x2="5272" y2="66408"/>
                        <a14:foregroundMark x1="16454" y1="63824" x2="17093" y2="66667"/>
                        <a14:foregroundMark x1="16773" y1="73385" x2="19169" y2="78295"/>
                        <a14:foregroundMark x1="11981" y1="74935" x2="10224" y2="80620"/>
                        <a14:foregroundMark x1="41549" y1="59690" x2="41374" y2="64083"/>
                        <a14:foregroundMark x1="41590" y1="58656" x2="41549" y2="59690"/>
                        <a14:foregroundMark x1="42013" y1="48062" x2="41590" y2="58656"/>
                        <a14:foregroundMark x1="36901" y1="80879" x2="39137" y2="78553"/>
                        <a14:foregroundMark x1="46006" y1="74160" x2="46965" y2="74419"/>
                        <a14:foregroundMark x1="38978" y1="47028" x2="42652" y2="46770"/>
                        <a14:foregroundMark x1="57508" y1="49612" x2="54952" y2="61499"/>
                        <a14:foregroundMark x1="51757" y1="56072" x2="52396" y2="59948"/>
                        <a14:foregroundMark x1="59904" y1="57364" x2="59904" y2="57364"/>
                        <a14:foregroundMark x1="52716" y1="67183" x2="55591" y2="66150"/>
                        <a14:foregroundMark x1="52077" y1="66667" x2="52077" y2="66667"/>
                        <a14:foregroundMark x1="52396" y1="66150" x2="52396" y2="66150"/>
                        <a14:foregroundMark x1="53514" y1="73385" x2="52077" y2="81912"/>
                        <a14:foregroundMark x1="58147" y1="73902" x2="62300" y2="72868"/>
                        <a14:foregroundMark x1="67093" y1="52196" x2="69489" y2="68217"/>
                        <a14:foregroundMark x1="69489" y1="68217" x2="69489" y2="68475"/>
                        <a14:foregroundMark x1="84505" y1="49871" x2="84345" y2="68475"/>
                        <a14:foregroundMark x1="80511" y1="55556" x2="82428" y2="58656"/>
                        <a14:foregroundMark x1="79393" y1="56072" x2="79393" y2="56072"/>
                        <a14:foregroundMark x1="88179" y1="55814" x2="88179" y2="55814"/>
                        <a14:foregroundMark x1="88978" y1="55297" x2="88978" y2="55297"/>
                        <a14:foregroundMark x1="93930" y1="54005" x2="93930" y2="60724"/>
                        <a14:foregroundMark x1="78275" y1="68475" x2="78275" y2="68475"/>
                        <a14:foregroundMark x1="78275" y1="67183" x2="78275" y2="67183"/>
                        <a14:foregroundMark x1="77636" y1="67700" x2="77636" y2="67700"/>
                        <a14:foregroundMark x1="77157" y1="67442" x2="77157" y2="67442"/>
                        <a14:foregroundMark x1="77955" y1="65891" x2="77955" y2="65891"/>
                        <a14:foregroundMark x1="76837" y1="67442" x2="76837" y2="67442"/>
                        <a14:foregroundMark x1="76837" y1="68992" x2="76837" y2="68992"/>
                        <a14:foregroundMark x1="77636" y1="68734" x2="77636" y2="68734"/>
                        <a14:foregroundMark x1="78754" y1="69767" x2="78754" y2="69767"/>
                        <a14:foregroundMark x1="77157" y1="70026" x2="77157" y2="70026"/>
                        <a14:foregroundMark x1="79233" y1="80362" x2="81310" y2="78553"/>
                        <a14:foregroundMark x1="88498" y1="74677" x2="90256" y2="76744"/>
                        <a14:foregroundMark x1="56869" y1="66150" x2="56869" y2="66150"/>
                        <a14:foregroundMark x1="16454" y1="55556" x2="16454" y2="55556"/>
                        <a14:foregroundMark x1="16773" y1="54522" x2="16773" y2="54522"/>
                        <a14:foregroundMark x1="6390" y1="62791" x2="6390" y2="62791"/>
                        <a14:foregroundMark x1="6390" y1="62532" x2="6582" y2="63155"/>
                        <a14:foregroundMark x1="4792" y1="63566" x2="4792" y2="63566"/>
                        <a14:foregroundMark x1="5431" y1="67183" x2="5431" y2="67183"/>
                        <a14:foregroundMark x1="4792" y1="65116" x2="4792" y2="65429"/>
                        <a14:backgroundMark x1="88818" y1="58140" x2="88818" y2="58140"/>
                        <a14:backgroundMark x1="79073" y1="69251" x2="79073" y2="69251"/>
                        <a14:backgroundMark x1="77316" y1="70801" x2="77316" y2="70801"/>
                        <a14:backgroundMark x1="57508" y1="61499" x2="57508" y2="61499"/>
                        <a14:backgroundMark x1="45048" y1="58656" x2="45048" y2="58656"/>
                        <a14:backgroundMark x1="36741" y1="57881" x2="36741" y2="57881"/>
                        <a14:backgroundMark x1="38179" y1="59690" x2="38179" y2="59690"/>
                        <a14:backgroundMark x1="57029" y1="62016" x2="57029" y2="62016"/>
                        <a14:backgroundMark x1="30192" y1="47804" x2="30192" y2="47804"/>
                        <a14:backgroundMark x1="19968" y1="70543" x2="19968" y2="70543"/>
                        <a14:backgroundMark x1="20288" y1="78295" x2="20288" y2="78295"/>
                        <a14:backgroundMark x1="8786" y1="63049" x2="8786" y2="63049"/>
                        <a14:backgroundMark x1="16933" y1="53747" x2="16933" y2="53747"/>
                        <a14:backgroundMark x1="17093" y1="52713" x2="17093" y2="52713"/>
                        <a14:backgroundMark x1="17252" y1="53230" x2="17252" y2="53230"/>
                        <a14:backgroundMark x1="5431" y1="62791" x2="5591" y2="63049"/>
                        <a14:backgroundMark x1="6869" y1="62791" x2="7348" y2="63566"/>
                      </a14:backgroundRemoval>
                    </a14:imgEffect>
                  </a14:imgLayer>
                </a14:imgProps>
              </a:ext>
              <a:ext uri="{28A0092B-C50C-407E-A947-70E740481C1C}">
                <a14:useLocalDpi xmlns:a14="http://schemas.microsoft.com/office/drawing/2010/main" val="0"/>
              </a:ext>
            </a:extLst>
          </a:blip>
          <a:srcRect/>
          <a:stretch>
            <a:fillRect/>
          </a:stretch>
        </p:blipFill>
        <p:spPr bwMode="auto">
          <a:xfrm>
            <a:off x="4138449" y="2671354"/>
            <a:ext cx="8161047" cy="504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010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77700E5-00DC-1B50-3704-CDBD4C56B7E3}"/>
              </a:ext>
            </a:extLst>
          </p:cNvPr>
          <p:cNvSpPr/>
          <p:nvPr/>
        </p:nvSpPr>
        <p:spPr>
          <a:xfrm>
            <a:off x="-379344" y="4928227"/>
            <a:ext cx="12950687" cy="1225868"/>
          </a:xfrm>
          <a:prstGeom prst="round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UVN Da Lat" panose="03060902030202020203" pitchFamily="66" charset="0"/>
                <a:ea typeface="+mn-ea"/>
                <a:cs typeface="+mn-cs"/>
              </a:rPr>
              <a:t>  Tiểu phẩm "Gia đình yêu thương"</a:t>
            </a:r>
          </a:p>
        </p:txBody>
      </p:sp>
      <p:pic>
        <p:nvPicPr>
          <p:cNvPr id="5" name="Hình ảnh 2">
            <a:extLst>
              <a:ext uri="{FF2B5EF4-FFF2-40B4-BE49-F238E27FC236}">
                <a16:creationId xmlns:a16="http://schemas.microsoft.com/office/drawing/2014/main" id="{B379A9C1-2F8F-46BD-946E-82B723B5D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470" y="0"/>
            <a:ext cx="7419462" cy="4362869"/>
          </a:xfrm>
          <a:prstGeom prst="rect">
            <a:avLst/>
          </a:prstGeom>
        </p:spPr>
      </p:pic>
    </p:spTree>
    <p:extLst>
      <p:ext uri="{BB962C8B-B14F-4D97-AF65-F5344CB8AC3E}">
        <p14:creationId xmlns:p14="http://schemas.microsoft.com/office/powerpoint/2010/main" val="518579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A0005C8-A7F0-9983-409C-D810DE0215E1}"/>
              </a:ext>
            </a:extLst>
          </p:cNvPr>
          <p:cNvSpPr/>
          <p:nvPr/>
        </p:nvSpPr>
        <p:spPr>
          <a:xfrm>
            <a:off x="3527818" y="559432"/>
            <a:ext cx="4160321" cy="761015"/>
          </a:xfrm>
          <a:prstGeom prst="roundRect">
            <a:avLst>
              <a:gd name="adj" fmla="val 50000"/>
            </a:avLst>
          </a:prstGeom>
          <a:solidFill>
            <a:srgbClr val="FFB0BB"/>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9Slide07 SVNBeachwood Sans" pitchFamily="2" charset="0"/>
              <a:ea typeface="+mn-ea"/>
              <a:cs typeface="+mn-cs"/>
            </a:endParaRPr>
          </a:p>
        </p:txBody>
      </p:sp>
      <p:sp>
        <p:nvSpPr>
          <p:cNvPr id="8" name="TextBox 7">
            <a:extLst>
              <a:ext uri="{FF2B5EF4-FFF2-40B4-BE49-F238E27FC236}">
                <a16:creationId xmlns:a16="http://schemas.microsoft.com/office/drawing/2014/main" id="{AF7BE2A4-0A92-74A1-B0D4-170944FD2A63}"/>
              </a:ext>
            </a:extLst>
          </p:cNvPr>
          <p:cNvSpPr txBox="1"/>
          <p:nvPr/>
        </p:nvSpPr>
        <p:spPr>
          <a:xfrm>
            <a:off x="3803671" y="366340"/>
            <a:ext cx="360861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a:ln>
                  <a:noFill/>
                </a:ln>
                <a:solidFill>
                  <a:srgbClr val="FFFF00"/>
                </a:solidFill>
                <a:effectLst/>
                <a:uLnTx/>
                <a:uFillTx/>
                <a:latin typeface="#9Slide07 SVNBeachwood Sans" pitchFamily="2" charset="0"/>
                <a:ea typeface="+mn-ea"/>
                <a:cs typeface="+mn-cs"/>
              </a:rPr>
              <a:t>HOẠT ĐỘNG 8</a:t>
            </a:r>
          </a:p>
        </p:txBody>
      </p:sp>
      <p:sp>
        <p:nvSpPr>
          <p:cNvPr id="13" name="TextBox 12">
            <a:extLst>
              <a:ext uri="{FF2B5EF4-FFF2-40B4-BE49-F238E27FC236}">
                <a16:creationId xmlns:a16="http://schemas.microsoft.com/office/drawing/2014/main" id="{FB31AC0F-E3D7-12E9-86E9-DAEFE542C177}"/>
              </a:ext>
            </a:extLst>
          </p:cNvPr>
          <p:cNvSpPr txBox="1"/>
          <p:nvPr/>
        </p:nvSpPr>
        <p:spPr>
          <a:xfrm>
            <a:off x="2193968" y="1393745"/>
            <a:ext cx="7396596"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solidFill>
                    <a:srgbClr val="F21A3E"/>
                  </a:solidFill>
                </a:ln>
                <a:solidFill>
                  <a:prstClr val="white"/>
                </a:solidFill>
                <a:effectLst/>
                <a:uLnTx/>
                <a:uFillTx/>
                <a:latin typeface="SVN-Poky's" panose="020B0606040200020203" pitchFamily="34" charset="0"/>
                <a:ea typeface="+mn-ea"/>
                <a:cs typeface="+mn-cs"/>
              </a:rPr>
              <a:t>Báo cáo kết quả thực hiện những việc làm thể hiện lòng biết ơn, sự quan tâm, chăm sóc đến bố mẹ, người thân của em trong gia đình</a:t>
            </a:r>
          </a:p>
        </p:txBody>
      </p:sp>
      <p:pic>
        <p:nvPicPr>
          <p:cNvPr id="15" name="Picture 14">
            <a:extLst>
              <a:ext uri="{FF2B5EF4-FFF2-40B4-BE49-F238E27FC236}">
                <a16:creationId xmlns:a16="http://schemas.microsoft.com/office/drawing/2014/main" id="{0F7817F0-05EF-748B-1111-FFD69AF6DE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9021989" y="0"/>
            <a:ext cx="3429000" cy="3429000"/>
          </a:xfrm>
          <a:prstGeom prst="rect">
            <a:avLst/>
          </a:prstGeom>
        </p:spPr>
      </p:pic>
      <p:pic>
        <p:nvPicPr>
          <p:cNvPr id="16" name="Picture 4" descr="Cách vẽ nơ - Hướng dẫn vẽ thực sự đơn giản mới nhất 2022 - Vẽ.vn">
            <a:extLst>
              <a:ext uri="{FF2B5EF4-FFF2-40B4-BE49-F238E27FC236}">
                <a16:creationId xmlns:a16="http://schemas.microsoft.com/office/drawing/2014/main" id="{5BCC0BF9-7F00-A16F-77CC-14DC6077E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0420" y="1995541"/>
            <a:ext cx="1933575" cy="19278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Cute cactus illustration - seamless pattern">
            <a:extLst>
              <a:ext uri="{FF2B5EF4-FFF2-40B4-BE49-F238E27FC236}">
                <a16:creationId xmlns:a16="http://schemas.microsoft.com/office/drawing/2014/main" id="{C9BE897F-B352-AFC4-2AA5-7FD0EB0D819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3191" y="3772705"/>
            <a:ext cx="2728857"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45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73BD1487-3370-1316-558C-FC712A9BC8FB}"/>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3">
            <a:extLst>
              <a:ext uri="{FF2B5EF4-FFF2-40B4-BE49-F238E27FC236}">
                <a16:creationId xmlns:a16="http://schemas.microsoft.com/office/drawing/2014/main" id="{4743A878-0911-42BE-A7CC-C429E81139F9}"/>
              </a:ext>
            </a:extLst>
          </p:cNvPr>
          <p:cNvSpPr txBox="1"/>
          <p:nvPr/>
        </p:nvSpPr>
        <p:spPr>
          <a:xfrm flipH="1">
            <a:off x="1358822" y="850312"/>
            <a:ext cx="9474355" cy="1015663"/>
          </a:xfrm>
          <a:prstGeom prst="rect">
            <a:avLst/>
          </a:prstGeom>
          <a:noFill/>
        </p:spPr>
        <p:txBody>
          <a:bodyPr wrap="square" rtlCol="0">
            <a:spAutoFit/>
            <a:scene3d>
              <a:camera prst="orthographicFront"/>
              <a:lightRig rig="threePt" dir="t"/>
            </a:scene3d>
            <a:sp3d contourW="12700"/>
          </a:bodyPr>
          <a:lstStyle/>
          <a:p>
            <a:pPr algn="ct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1. Chia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sẻ</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về</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những</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việc</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em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đã</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làm</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thể</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hiện</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lòng</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biết</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ơn,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sự</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quan tâm, chăm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sóc</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với</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người</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thân trong gia </a:t>
            </a:r>
            <a:r>
              <a:rPr lang="vi-VN" altLang="zh-CN" sz="3000" b="1" dirty="0" err="1">
                <a:latin typeface="Times New Roman" panose="02020603050405020304" pitchFamily="18" charset="0"/>
                <a:ea typeface="小美好体" panose="02010601030101010101" pitchFamily="2" charset="-122"/>
                <a:cs typeface="Times New Roman" panose="02020603050405020304" pitchFamily="18" charset="0"/>
              </a:rPr>
              <a:t>đình</a:t>
            </a:r>
            <a:r>
              <a:rPr lang="vi-VN" altLang="zh-CN" sz="3000" b="1" dirty="0">
                <a:latin typeface="Times New Roman" panose="02020603050405020304" pitchFamily="18" charset="0"/>
                <a:ea typeface="小美好体" panose="02010601030101010101" pitchFamily="2" charset="-122"/>
                <a:cs typeface="Times New Roman" panose="02020603050405020304" pitchFamily="18" charset="0"/>
              </a:rPr>
              <a:t>. </a:t>
            </a:r>
            <a:endParaRPr lang="zh-CN" altLang="en-US" sz="3000" b="1" dirty="0">
              <a:latin typeface="Times New Roman" panose="02020603050405020304" pitchFamily="18" charset="0"/>
              <a:ea typeface="小美好体" panose="02010601030101010101" pitchFamily="2" charset="-122"/>
              <a:cs typeface="Times New Roman" panose="02020603050405020304" pitchFamily="18" charset="0"/>
            </a:endParaRPr>
          </a:p>
        </p:txBody>
      </p:sp>
      <p:pic>
        <p:nvPicPr>
          <p:cNvPr id="11" name="图片 2">
            <a:extLst>
              <a:ext uri="{FF2B5EF4-FFF2-40B4-BE49-F238E27FC236}">
                <a16:creationId xmlns:a16="http://schemas.microsoft.com/office/drawing/2014/main" id="{E994791E-DC51-4E34-BE77-B6B380ED14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4110" y="2538465"/>
            <a:ext cx="3368128" cy="2332780"/>
          </a:xfrm>
          <a:prstGeom prst="rect">
            <a:avLst/>
          </a:prstGeom>
        </p:spPr>
      </p:pic>
      <p:sp>
        <p:nvSpPr>
          <p:cNvPr id="12" name="Bong bóng Ý nghĩ: Hình đám mây 5">
            <a:extLst>
              <a:ext uri="{FF2B5EF4-FFF2-40B4-BE49-F238E27FC236}">
                <a16:creationId xmlns:a16="http://schemas.microsoft.com/office/drawing/2014/main" id="{9173DA14-6BF6-4C21-9619-5D0948A7EDAA}"/>
              </a:ext>
            </a:extLst>
          </p:cNvPr>
          <p:cNvSpPr/>
          <p:nvPr/>
        </p:nvSpPr>
        <p:spPr>
          <a:xfrm>
            <a:off x="1141883" y="2064839"/>
            <a:ext cx="6857773" cy="2332781"/>
          </a:xfrm>
          <a:prstGeom prst="cloudCallout">
            <a:avLst>
              <a:gd name="adj1" fmla="val 41799"/>
              <a:gd name="adj2" fmla="val 54478"/>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lumMod val="95000"/>
                  <a:lumOff val="5000"/>
                </a:schemeClr>
              </a:solidFill>
            </a:endParaRPr>
          </a:p>
        </p:txBody>
      </p:sp>
      <p:sp>
        <p:nvSpPr>
          <p:cNvPr id="13" name="Hộp Văn bản 6">
            <a:extLst>
              <a:ext uri="{FF2B5EF4-FFF2-40B4-BE49-F238E27FC236}">
                <a16:creationId xmlns:a16="http://schemas.microsoft.com/office/drawing/2014/main" id="{17054083-75F9-4AE3-9DB0-EBD9EDE5A68C}"/>
              </a:ext>
            </a:extLst>
          </p:cNvPr>
          <p:cNvSpPr txBox="1"/>
          <p:nvPr/>
        </p:nvSpPr>
        <p:spPr>
          <a:xfrm>
            <a:off x="1933520" y="2846226"/>
            <a:ext cx="5393299" cy="622799"/>
          </a:xfrm>
          <a:prstGeom prst="rect">
            <a:avLst/>
          </a:prstGeom>
          <a:noFill/>
        </p:spPr>
        <p:txBody>
          <a:bodyPr wrap="square">
            <a:spAutoFit/>
          </a:bodyPr>
          <a:lstStyle/>
          <a:p>
            <a:pPr marL="0" marR="0" algn="ctr">
              <a:lnSpc>
                <a:spcPct val="115000"/>
              </a:lnSpc>
              <a:spcBef>
                <a:spcPts val="0"/>
              </a:spcBef>
              <a:spcAft>
                <a:spcPts val="0"/>
              </a:spcAft>
            </a:pPr>
            <a:r>
              <a:rPr lang="vi-VN" sz="3200" b="1" i="1" dirty="0">
                <a:effectLst/>
                <a:latin typeface="Times New Roman" panose="02020603050405020304" pitchFamily="18" charset="0"/>
                <a:ea typeface="Calibri" panose="020F0502020204030204" pitchFamily="34" charset="0"/>
              </a:rPr>
              <a:t>THẢO LUẬN NHÓM ĐÔI</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13">
            <a:extLst>
              <a:ext uri="{FF2B5EF4-FFF2-40B4-BE49-F238E27FC236}">
                <a16:creationId xmlns:a16="http://schemas.microsoft.com/office/drawing/2014/main" id="{5AA7D3D2-32C9-44AB-A5E9-97DF784FAF76}"/>
              </a:ext>
            </a:extLst>
          </p:cNvPr>
          <p:cNvSpPr txBox="1"/>
          <p:nvPr/>
        </p:nvSpPr>
        <p:spPr>
          <a:xfrm flipH="1">
            <a:off x="1359506" y="4302349"/>
            <a:ext cx="7372695" cy="1705339"/>
          </a:xfrm>
          <a:prstGeom prst="rect">
            <a:avLst/>
          </a:prstGeom>
          <a:noFill/>
        </p:spPr>
        <p:txBody>
          <a:bodyPr wrap="square" rtlCol="0">
            <a:spAutoFit/>
            <a:scene3d>
              <a:camera prst="orthographicFront"/>
              <a:lightRig rig="threePt" dir="t"/>
            </a:scene3d>
            <a:sp3d contourW="12700"/>
          </a:bodyPr>
          <a:lstStyle/>
          <a:p>
            <a:r>
              <a:rPr lang="vi-VN" altLang="zh-CN" sz="28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Gợi</a:t>
            </a:r>
            <a:r>
              <a:rPr lang="vi-VN" altLang="zh-CN" sz="28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ý:</a:t>
            </a:r>
          </a:p>
          <a:p>
            <a:pPr marL="0" marR="0" algn="just">
              <a:lnSpc>
                <a:spcPct val="115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15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zh-CN" sz="28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012220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12"/>
                                        </p:tgtEl>
                                      </p:cBhvr>
                                    </p:animEffect>
                                    <p:anim calcmode="lin" valueType="num">
                                      <p:cBhvr>
                                        <p:cTn id="26" dur="1000"/>
                                        <p:tgtEl>
                                          <p:spTgt spid="12"/>
                                        </p:tgtEl>
                                        <p:attrNameLst>
                                          <p:attrName>ppt_x</p:attrName>
                                        </p:attrNameLst>
                                      </p:cBhvr>
                                      <p:tavLst>
                                        <p:tav tm="0">
                                          <p:val>
                                            <p:strVal val="ppt_x"/>
                                          </p:val>
                                        </p:tav>
                                        <p:tav tm="100000">
                                          <p:val>
                                            <p:strVal val="ppt_x"/>
                                          </p:val>
                                        </p:tav>
                                      </p:tavLst>
                                    </p:anim>
                                    <p:anim calcmode="lin" valueType="num">
                                      <p:cBhvr>
                                        <p:cTn id="27" dur="1000"/>
                                        <p:tgtEl>
                                          <p:spTgt spid="12"/>
                                        </p:tgtEl>
                                        <p:attrNameLst>
                                          <p:attrName>ppt_y</p:attrName>
                                        </p:attrNameLst>
                                      </p:cBhvr>
                                      <p:tavLst>
                                        <p:tav tm="0">
                                          <p:val>
                                            <p:strVal val="ppt_y"/>
                                          </p:val>
                                        </p:tav>
                                        <p:tav tm="100000">
                                          <p:val>
                                            <p:strVal val="ppt_y+.1"/>
                                          </p:val>
                                        </p:tav>
                                      </p:tavLst>
                                    </p:anim>
                                    <p:set>
                                      <p:cBhvr>
                                        <p:cTn id="28" dur="1" fill="hold">
                                          <p:stCondLst>
                                            <p:cond delay="999"/>
                                          </p:stCondLst>
                                        </p:cTn>
                                        <p:tgtEl>
                                          <p:spTgt spid="12"/>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B40A9F3-76DA-A209-343E-629E42BD37AB}"/>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Picture 10" descr="Cartoon Flowers Images – Browse 804,711 Stock Photos, Vectors, and Video |  Adobe Stock">
            <a:extLst>
              <a:ext uri="{FF2B5EF4-FFF2-40B4-BE49-F238E27FC236}">
                <a16:creationId xmlns:a16="http://schemas.microsoft.com/office/drawing/2014/main" id="{CD066108-05E5-4182-9BF2-ABD9ADCCC9D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22" b="36667" l="73861" r="97030">
                        <a14:foregroundMark x1="83762" y1="2222" x2="83762" y2="2222"/>
                        <a14:foregroundMark x1="90099" y1="26111" x2="90099" y2="26111"/>
                        <a14:foregroundMark x1="73861" y1="20278" x2="73861" y2="20278"/>
                      </a14:backgroundRemoval>
                    </a14:imgEffect>
                  </a14:imgLayer>
                </a14:imgProps>
              </a:ext>
              <a:ext uri="{28A0092B-C50C-407E-A947-70E740481C1C}">
                <a14:useLocalDpi xmlns:a14="http://schemas.microsoft.com/office/drawing/2010/main" val="0"/>
              </a:ext>
            </a:extLst>
          </a:blip>
          <a:srcRect l="71140" t="-1" r="-1" b="59147"/>
          <a:stretch/>
        </p:blipFill>
        <p:spPr bwMode="auto">
          <a:xfrm>
            <a:off x="0" y="4532139"/>
            <a:ext cx="1704473" cy="1719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tar Cartoon - Cute Star Png, Transparent Png - kindpng">
            <a:extLst>
              <a:ext uri="{FF2B5EF4-FFF2-40B4-BE49-F238E27FC236}">
                <a16:creationId xmlns:a16="http://schemas.microsoft.com/office/drawing/2014/main" id="{B69DC4B9-F740-7719-1097-A5F660F5C6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471" b="91059" l="5349" r="93721">
                        <a14:foregroundMark x1="9651" y1="42588" x2="9651" y2="42588"/>
                        <a14:foregroundMark x1="91860" y1="39412" x2="91860" y2="39412"/>
                        <a14:foregroundMark x1="52558" y1="9529" x2="52558" y2="9529"/>
                        <a14:foregroundMark x1="50814" y1="6588" x2="43488" y2="10941"/>
                        <a14:foregroundMark x1="43488" y1="10941" x2="31860" y2="26706"/>
                        <a14:foregroundMark x1="31860" y1="26706" x2="25465" y2="32000"/>
                        <a14:foregroundMark x1="25465" y1="32000" x2="13605" y2="36588"/>
                        <a14:foregroundMark x1="25698" y1="29882" x2="9419" y2="36353"/>
                        <a14:foregroundMark x1="9419" y1="36353" x2="7907" y2="47412"/>
                        <a14:foregroundMark x1="7907" y1="47412" x2="15000" y2="56706"/>
                        <a14:foregroundMark x1="15000" y1="56706" x2="20930" y2="61294"/>
                        <a14:foregroundMark x1="20930" y1="61294" x2="23023" y2="67882"/>
                        <a14:foregroundMark x1="23023" y1="67882" x2="25116" y2="86353"/>
                        <a14:foregroundMark x1="8372" y1="37059" x2="6860" y2="41647"/>
                        <a14:foregroundMark x1="22791" y1="72000" x2="23488" y2="83294"/>
                        <a14:foregroundMark x1="23488" y1="83294" x2="27558" y2="89059"/>
                        <a14:foregroundMark x1="27558" y1="89059" x2="36860" y2="88706"/>
                        <a14:foregroundMark x1="36860" y1="88706" x2="50581" y2="79882"/>
                        <a14:foregroundMark x1="51977" y1="74353" x2="46395" y2="78118"/>
                        <a14:foregroundMark x1="21512" y1="77765" x2="19884" y2="83176"/>
                        <a14:foregroundMark x1="50465" y1="77529" x2="57442" y2="77294"/>
                        <a14:foregroundMark x1="57442" y1="77294" x2="66163" y2="85059"/>
                        <a14:foregroundMark x1="66163" y1="85059" x2="75814" y2="89059"/>
                        <a14:foregroundMark x1="75814" y1="89059" x2="83488" y2="89529"/>
                        <a14:foregroundMark x1="83488" y1="89529" x2="85349" y2="72824"/>
                        <a14:foregroundMark x1="85349" y1="72824" x2="80000" y2="61882"/>
                        <a14:foregroundMark x1="51395" y1="7294" x2="59419" y2="10353"/>
                        <a14:foregroundMark x1="59419" y1="10353" x2="63372" y2="19176"/>
                        <a14:foregroundMark x1="63372" y1="19176" x2="70698" y2="27647"/>
                        <a14:foregroundMark x1="70698" y1="27647" x2="87558" y2="32235"/>
                        <a14:foregroundMark x1="87558" y1="32235" x2="93488" y2="37647"/>
                        <a14:foregroundMark x1="93488" y1="37647" x2="91047" y2="45529"/>
                        <a14:foregroundMark x1="91047" y1="45529" x2="86163" y2="50706"/>
                        <a14:foregroundMark x1="86163" y1="50706" x2="81163" y2="64000"/>
                        <a14:foregroundMark x1="75349" y1="27765" x2="90233" y2="30353"/>
                        <a14:foregroundMark x1="90233" y1="30353" x2="93605" y2="36588"/>
                        <a14:foregroundMark x1="93605" y1="36588" x2="93837" y2="42235"/>
                        <a14:foregroundMark x1="6744" y1="38235" x2="6977" y2="43765"/>
                        <a14:foregroundMark x1="5465" y1="45765" x2="6744" y2="47176"/>
                        <a14:foregroundMark x1="21977" y1="84706" x2="27326" y2="91059"/>
                        <a14:foregroundMark x1="27326" y1="91059" x2="33488" y2="90824"/>
                      </a14:backgroundRemoval>
                    </a14:imgEffect>
                  </a14:imgLayer>
                </a14:imgProps>
              </a:ext>
              <a:ext uri="{28A0092B-C50C-407E-A947-70E740481C1C}">
                <a14:useLocalDpi xmlns:a14="http://schemas.microsoft.com/office/drawing/2010/main" val="0"/>
              </a:ext>
            </a:extLst>
          </a:blip>
          <a:srcRect/>
          <a:stretch>
            <a:fillRect/>
          </a:stretch>
        </p:blipFill>
        <p:spPr bwMode="auto">
          <a:xfrm rot="20993078">
            <a:off x="10274337" y="1538324"/>
            <a:ext cx="1526425" cy="1508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artoon Flowers Images – Browse 804,711 Stock Photos, Vectors, and Video |  Adobe Stock">
            <a:extLst>
              <a:ext uri="{FF2B5EF4-FFF2-40B4-BE49-F238E27FC236}">
                <a16:creationId xmlns:a16="http://schemas.microsoft.com/office/drawing/2014/main" id="{22E1BFB5-34E0-D166-60D8-925EA7CDA3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22" b="36667" l="73861" r="97030">
                        <a14:foregroundMark x1="83762" y1="2222" x2="83762" y2="2222"/>
                        <a14:foregroundMark x1="90099" y1="26111" x2="90099" y2="26111"/>
                        <a14:foregroundMark x1="73861" y1="20278" x2="73861" y2="20278"/>
                      </a14:backgroundRemoval>
                    </a14:imgEffect>
                  </a14:imgLayer>
                </a14:imgProps>
              </a:ext>
              <a:ext uri="{28A0092B-C50C-407E-A947-70E740481C1C}">
                <a14:useLocalDpi xmlns:a14="http://schemas.microsoft.com/office/drawing/2010/main" val="0"/>
              </a:ext>
            </a:extLst>
          </a:blip>
          <a:srcRect l="71140" t="-1" r="-1" b="59147"/>
          <a:stretch/>
        </p:blipFill>
        <p:spPr bwMode="auto">
          <a:xfrm>
            <a:off x="11136754" y="2909725"/>
            <a:ext cx="1029175" cy="103855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8">
            <a:extLst>
              <a:ext uri="{FF2B5EF4-FFF2-40B4-BE49-F238E27FC236}">
                <a16:creationId xmlns:a16="http://schemas.microsoft.com/office/drawing/2014/main" id="{D9809AE9-D330-4F42-B89B-2439161333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922" y="419807"/>
            <a:ext cx="797483" cy="854194"/>
          </a:xfrm>
          <a:prstGeom prst="rect">
            <a:avLst/>
          </a:prstGeom>
        </p:spPr>
      </p:pic>
      <p:sp>
        <p:nvSpPr>
          <p:cNvPr id="11" name="文本框 13">
            <a:extLst>
              <a:ext uri="{FF2B5EF4-FFF2-40B4-BE49-F238E27FC236}">
                <a16:creationId xmlns:a16="http://schemas.microsoft.com/office/drawing/2014/main" id="{7AF5C3E5-82F4-44AF-BA4B-7D2E3DE19CA1}"/>
              </a:ext>
            </a:extLst>
          </p:cNvPr>
          <p:cNvSpPr txBox="1"/>
          <p:nvPr/>
        </p:nvSpPr>
        <p:spPr>
          <a:xfrm flipH="1">
            <a:off x="1647210" y="645841"/>
            <a:ext cx="8897579" cy="1569660"/>
          </a:xfrm>
          <a:prstGeom prst="rect">
            <a:avLst/>
          </a:prstGeom>
          <a:noFill/>
        </p:spPr>
        <p:txBody>
          <a:bodyPr wrap="square" rtlCol="0">
            <a:spAutoFit/>
            <a:scene3d>
              <a:camera prst="orthographicFront"/>
              <a:lightRig rig="threePt" dir="t"/>
            </a:scene3d>
            <a:sp3d contourW="12700"/>
          </a:bodyPr>
          <a:lstStyle/>
          <a:p>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2.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Đóng</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vai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phóng</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viên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phỏng</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vấn</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các</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bạn</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về</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những</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việc</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đã</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làm</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thể</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hiện</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lòng</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biết</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ơn,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sự</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quan tâm, chăm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sóc</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với</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người</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thân trong gia </a:t>
            </a:r>
            <a:r>
              <a:rPr lang="vi-VN" altLang="zh-CN" sz="3200" dirty="0" err="1">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đình</a:t>
            </a:r>
            <a:r>
              <a:rPr lang="vi-VN" altLang="zh-CN"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rPr>
              <a:t>. </a:t>
            </a:r>
            <a:endParaRPr lang="zh-CN" altLang="en-US" sz="3200" dirty="0">
              <a:solidFill>
                <a:schemeClr val="tx1">
                  <a:lumMod val="85000"/>
                  <a:lumOff val="15000"/>
                </a:schemeClr>
              </a:solidFill>
              <a:latin typeface="Times New Roman" panose="02020603050405020304" pitchFamily="18" charset="0"/>
              <a:ea typeface="小美好体" panose="02010601030101010101" pitchFamily="2" charset="-122"/>
              <a:cs typeface="Times New Roman" panose="02020603050405020304" pitchFamily="18" charset="0"/>
            </a:endParaRPr>
          </a:p>
        </p:txBody>
      </p:sp>
      <p:pic>
        <p:nvPicPr>
          <p:cNvPr id="12" name="Hình ảnh 3">
            <a:extLst>
              <a:ext uri="{FF2B5EF4-FFF2-40B4-BE49-F238E27FC236}">
                <a16:creationId xmlns:a16="http://schemas.microsoft.com/office/drawing/2014/main" id="{8D3EEA90-0708-4DF5-8F44-96C83322FD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2496" y="2627590"/>
            <a:ext cx="6074961" cy="3429000"/>
          </a:xfrm>
          <a:prstGeom prst="rect">
            <a:avLst/>
          </a:prstGeom>
        </p:spPr>
      </p:pic>
    </p:spTree>
    <p:extLst>
      <p:ext uri="{BB962C8B-B14F-4D97-AF65-F5344CB8AC3E}">
        <p14:creationId xmlns:p14="http://schemas.microsoft.com/office/powerpoint/2010/main" val="3274464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ECAE3E74-CC6A-6A68-958A-0DE0A7AD7BCF}"/>
              </a:ext>
            </a:extLst>
          </p:cNvPr>
          <p:cNvSpPr/>
          <p:nvPr/>
        </p:nvSpPr>
        <p:spPr>
          <a:xfrm>
            <a:off x="4009302" y="365760"/>
            <a:ext cx="4748314" cy="2826290"/>
          </a:xfrm>
          <a:prstGeom prst="cloud">
            <a:avLst/>
          </a:prstGeom>
          <a:solidFill>
            <a:srgbClr val="FDC7DC"/>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UTM Cookies" panose="02040603050506020204" pitchFamily="18" charset="0"/>
                <a:ea typeface="+mn-ea"/>
                <a:cs typeface="+mn-cs"/>
              </a:rPr>
              <a:t>TRÒ CHƠI BẮT ĐẦU</a:t>
            </a:r>
          </a:p>
        </p:txBody>
      </p:sp>
      <p:pic>
        <p:nvPicPr>
          <p:cNvPr id="2050" name="Picture 2" descr="Happy cute little kid boy with light ide... | Premium Vector #Freepik  #vector #light #g… | Art drawings for kids, School art activities, Back to  school art activity">
            <a:extLst>
              <a:ext uri="{FF2B5EF4-FFF2-40B4-BE49-F238E27FC236}">
                <a16:creationId xmlns:a16="http://schemas.microsoft.com/office/drawing/2014/main" id="{581273AD-8D89-8565-7849-BB97DEC3A1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0276" l="9904" r="89936">
                        <a14:foregroundMark x1="46326" y1="31205" x2="51278" y2="35994"/>
                        <a14:foregroundMark x1="57508" y1="30044" x2="62460" y2="35269"/>
                        <a14:foregroundMark x1="43770" y1="49202" x2="48243" y2="51814"/>
                        <a14:foregroundMark x1="55911" y1="46444" x2="60064" y2="51814"/>
                        <a14:foregroundMark x1="56709" y1="84761" x2="62620" y2="90276"/>
                        <a14:foregroundMark x1="62620" y1="90276" x2="62780" y2="90276"/>
                        <a14:foregroundMark x1="47604" y1="83890" x2="43610" y2="89695"/>
                      </a14:backgroundRemoval>
                    </a14:imgEffect>
                  </a14:imgLayer>
                </a14:imgProps>
              </a:ext>
              <a:ext uri="{28A0092B-C50C-407E-A947-70E740481C1C}">
                <a14:useLocalDpi xmlns:a14="http://schemas.microsoft.com/office/drawing/2010/main" val="0"/>
              </a:ext>
            </a:extLst>
          </a:blip>
          <a:srcRect/>
          <a:stretch>
            <a:fillRect/>
          </a:stretch>
        </p:blipFill>
        <p:spPr bwMode="auto">
          <a:xfrm>
            <a:off x="6479278" y="579890"/>
            <a:ext cx="5962650" cy="6562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mium Vector | Happy cute little kid boy with light idea | Kids cartoon  characters, Cartoon kids, Art drawings for kids">
            <a:extLst>
              <a:ext uri="{FF2B5EF4-FFF2-40B4-BE49-F238E27FC236}">
                <a16:creationId xmlns:a16="http://schemas.microsoft.com/office/drawing/2014/main" id="{842C2761-D919-9DCC-B9F9-C50A0FDD6B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69" b="91727" l="9904" r="89936">
                        <a14:foregroundMark x1="36422" y1="29608" x2="43131" y2="41509"/>
                        <a14:foregroundMark x1="50000" y1="29753" x2="55431" y2="38171"/>
                        <a14:foregroundMark x1="55431" y1="38171" x2="55431" y2="38171"/>
                        <a14:foregroundMark x1="50958" y1="89695" x2="54153" y2="91727"/>
                        <a14:foregroundMark x1="35783" y1="46880" x2="41374" y2="51524"/>
                        <a14:foregroundMark x1="48722" y1="47896" x2="51597" y2="50218"/>
                        <a14:foregroundMark x1="23962" y1="49057" x2="23962" y2="49057"/>
                        <a14:foregroundMark x1="26198" y1="49637" x2="30032" y2="53846"/>
                        <a14:foregroundMark x1="22364" y1="49347" x2="30032" y2="53120"/>
                        <a14:foregroundMark x1="30032" y1="53120" x2="30511" y2="53411"/>
                        <a14:foregroundMark x1="30351" y1="51814" x2="27157" y2="49202"/>
                        <a14:foregroundMark x1="21725" y1="50218" x2="21725" y2="50218"/>
                        <a14:foregroundMark x1="21086" y1="49637" x2="21086" y2="49637"/>
                        <a14:foregroundMark x1="21086" y1="49637" x2="21086" y2="49637"/>
                        <a14:foregroundMark x1="35942" y1="86647" x2="30511" y2="91292"/>
                      </a14:backgroundRemoval>
                    </a14:imgEffect>
                  </a14:imgLayer>
                </a14:imgProps>
              </a:ext>
              <a:ext uri="{28A0092B-C50C-407E-A947-70E740481C1C}">
                <a14:useLocalDpi xmlns:a14="http://schemas.microsoft.com/office/drawing/2010/main" val="0"/>
              </a:ext>
            </a:extLst>
          </a:blip>
          <a:srcRect/>
          <a:stretch>
            <a:fillRect/>
          </a:stretch>
        </p:blipFill>
        <p:spPr bwMode="auto">
          <a:xfrm>
            <a:off x="765935" y="993009"/>
            <a:ext cx="5521704" cy="607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60090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1BAB0AA2-F18B-E46F-BF96-D6C598652774}"/>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Hình ảnh 2">
            <a:extLst>
              <a:ext uri="{FF2B5EF4-FFF2-40B4-BE49-F238E27FC236}">
                <a16:creationId xmlns:a16="http://schemas.microsoft.com/office/drawing/2014/main" id="{FFBF6AC0-03D2-44B5-8390-19B9BB79D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796" y="2933904"/>
            <a:ext cx="3770118" cy="2923253"/>
          </a:xfrm>
          <a:prstGeom prst="rect">
            <a:avLst/>
          </a:prstGeom>
        </p:spPr>
      </p:pic>
      <p:sp>
        <p:nvSpPr>
          <p:cNvPr id="6" name="Bong bóng Ý nghĩ: Hình đám mây 6">
            <a:extLst>
              <a:ext uri="{FF2B5EF4-FFF2-40B4-BE49-F238E27FC236}">
                <a16:creationId xmlns:a16="http://schemas.microsoft.com/office/drawing/2014/main" id="{94D5840D-7353-4B36-862F-1C9AE22C0AE8}"/>
              </a:ext>
            </a:extLst>
          </p:cNvPr>
          <p:cNvSpPr/>
          <p:nvPr/>
        </p:nvSpPr>
        <p:spPr>
          <a:xfrm>
            <a:off x="125671" y="11397"/>
            <a:ext cx="9407236" cy="3946005"/>
          </a:xfrm>
          <a:prstGeom prst="cloudCallout">
            <a:avLst>
              <a:gd name="adj1" fmla="val 33194"/>
              <a:gd name="adj2" fmla="val 5628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lumMod val="95000"/>
                  <a:lumOff val="5000"/>
                </a:schemeClr>
              </a:solidFill>
            </a:endParaRPr>
          </a:p>
        </p:txBody>
      </p:sp>
      <p:sp>
        <p:nvSpPr>
          <p:cNvPr id="7" name="Hộp Văn bản 7">
            <a:extLst>
              <a:ext uri="{FF2B5EF4-FFF2-40B4-BE49-F238E27FC236}">
                <a16:creationId xmlns:a16="http://schemas.microsoft.com/office/drawing/2014/main" id="{9F35696C-3919-4360-A4D3-B759C710038E}"/>
              </a:ext>
            </a:extLst>
          </p:cNvPr>
          <p:cNvSpPr txBox="1"/>
          <p:nvPr/>
        </p:nvSpPr>
        <p:spPr>
          <a:xfrm>
            <a:off x="1352862" y="601414"/>
            <a:ext cx="7398326" cy="2629502"/>
          </a:xfrm>
          <a:prstGeom prst="rect">
            <a:avLst/>
          </a:prstGeom>
          <a:noFill/>
        </p:spPr>
        <p:txBody>
          <a:bodyPr wrap="square">
            <a:spAutoFit/>
          </a:bodyPr>
          <a:lstStyle/>
          <a:p>
            <a:pPr algn="just">
              <a:lnSpc>
                <a:spcPct val="115000"/>
              </a:lnSpc>
              <a:spcBef>
                <a:spcPts val="600"/>
              </a:spcBef>
              <a:spcAft>
                <a:spcPts val="6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+Khi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1202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6"/>
                                        </p:tgtEl>
                                      </p:cBhvr>
                                    </p:animEffect>
                                    <p:anim calcmode="lin" valueType="num">
                                      <p:cBhvr>
                                        <p:cTn id="35" dur="1000"/>
                                        <p:tgtEl>
                                          <p:spTgt spid="6"/>
                                        </p:tgtEl>
                                        <p:attrNameLst>
                                          <p:attrName>ppt_x</p:attrName>
                                        </p:attrNameLst>
                                      </p:cBhvr>
                                      <p:tavLst>
                                        <p:tav tm="0">
                                          <p:val>
                                            <p:strVal val="ppt_x"/>
                                          </p:val>
                                        </p:tav>
                                        <p:tav tm="100000">
                                          <p:val>
                                            <p:strVal val="ppt_x"/>
                                          </p:val>
                                        </p:tav>
                                      </p:tavLst>
                                    </p:anim>
                                    <p:anim calcmode="lin" valueType="num">
                                      <p:cBhvr>
                                        <p:cTn id="36" dur="1000"/>
                                        <p:tgtEl>
                                          <p:spTgt spid="6"/>
                                        </p:tgtEl>
                                        <p:attrNameLst>
                                          <p:attrName>ppt_y</p:attrName>
                                        </p:attrNameLst>
                                      </p:cBhvr>
                                      <p:tavLst>
                                        <p:tav tm="0">
                                          <p:val>
                                            <p:strVal val="ppt_y"/>
                                          </p:val>
                                        </p:tav>
                                        <p:tav tm="100000">
                                          <p:val>
                                            <p:strVal val="ppt_y+.1"/>
                                          </p:val>
                                        </p:tav>
                                      </p:tavLst>
                                    </p:anim>
                                    <p:set>
                                      <p:cBhvr>
                                        <p:cTn id="3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D11D91-B569-1AA2-7965-1A5E941CA8A5}"/>
              </a:ext>
            </a:extLst>
          </p:cNvPr>
          <p:cNvSpPr/>
          <p:nvPr/>
        </p:nvSpPr>
        <p:spPr>
          <a:xfrm>
            <a:off x="4015839" y="643935"/>
            <a:ext cx="4160321" cy="761015"/>
          </a:xfrm>
          <a:prstGeom prst="roundRect">
            <a:avLst>
              <a:gd name="adj" fmla="val 50000"/>
            </a:avLst>
          </a:prstGeom>
          <a:noFill/>
          <a:ln w="3810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9Slide07 SVNBeachwood Sans" pitchFamily="2" charset="0"/>
              <a:ea typeface="+mn-ea"/>
              <a:cs typeface="+mn-cs"/>
            </a:endParaRPr>
          </a:p>
        </p:txBody>
      </p:sp>
      <p:sp>
        <p:nvSpPr>
          <p:cNvPr id="3" name="TextBox 2">
            <a:extLst>
              <a:ext uri="{FF2B5EF4-FFF2-40B4-BE49-F238E27FC236}">
                <a16:creationId xmlns:a16="http://schemas.microsoft.com/office/drawing/2014/main" id="{33C1FD5D-BB91-48FC-6FB2-F1CFE8880C0B}"/>
              </a:ext>
            </a:extLst>
          </p:cNvPr>
          <p:cNvSpPr txBox="1"/>
          <p:nvPr/>
        </p:nvSpPr>
        <p:spPr>
          <a:xfrm>
            <a:off x="4291690" y="439957"/>
            <a:ext cx="360861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a:ln>
                  <a:noFill/>
                </a:ln>
                <a:solidFill>
                  <a:srgbClr val="FF0000"/>
                </a:solidFill>
                <a:effectLst/>
                <a:uLnTx/>
                <a:uFillTx/>
                <a:latin typeface="#9Slide07 SVNBeachwood Sans" pitchFamily="2" charset="0"/>
                <a:ea typeface="+mn-ea"/>
                <a:cs typeface="+mn-cs"/>
              </a:rPr>
              <a:t>HOẠT ĐỘNG 9</a:t>
            </a:r>
          </a:p>
        </p:txBody>
      </p:sp>
      <p:sp>
        <p:nvSpPr>
          <p:cNvPr id="4" name="TextBox 3">
            <a:extLst>
              <a:ext uri="{FF2B5EF4-FFF2-40B4-BE49-F238E27FC236}">
                <a16:creationId xmlns:a16="http://schemas.microsoft.com/office/drawing/2014/main" id="{6F82F702-9D06-86C9-1B95-302D57237723}"/>
              </a:ext>
            </a:extLst>
          </p:cNvPr>
          <p:cNvSpPr txBox="1"/>
          <p:nvPr/>
        </p:nvSpPr>
        <p:spPr>
          <a:xfrm>
            <a:off x="780684" y="1641673"/>
            <a:ext cx="10434687" cy="144655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B050"/>
                </a:solidFill>
                <a:effectLst/>
                <a:uLnTx/>
                <a:uFillTx/>
                <a:latin typeface="UVN Banh Mi" pitchFamily="2" charset="0"/>
                <a:ea typeface="+mn-ea"/>
                <a:cs typeface="+mn-cs"/>
              </a:rPr>
              <a:t>Sắm vai xử lí tình huống thể hiện lòng biết ơn, sự quan tâm, chăm sóc với người em yêu quý</a:t>
            </a:r>
          </a:p>
        </p:txBody>
      </p:sp>
      <p:pic>
        <p:nvPicPr>
          <p:cNvPr id="1026" name="Picture 2" descr="Happy Cute Kid Boy Give Flower To Mother Stock Vector - Illustration of  motherhood, female: 164772389">
            <a:extLst>
              <a:ext uri="{FF2B5EF4-FFF2-40B4-BE49-F238E27FC236}">
                <a16:creationId xmlns:a16="http://schemas.microsoft.com/office/drawing/2014/main" id="{85F1E427-4B69-45E4-5C25-21F3161193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7" b="90399" l="10000" r="90000">
                        <a14:foregroundMark x1="67500" y1="30576" x2="67000" y2="34712"/>
                        <a14:foregroundMark x1="75625" y1="26883" x2="79500" y2="32939"/>
                        <a14:foregroundMark x1="74125" y1="90399" x2="74125" y2="90399"/>
                        <a14:foregroundMark x1="27038" y1="48449" x2="30375" y2="62777"/>
                        <a14:foregroundMark x1="22875" y1="30576" x2="27038" y2="48449"/>
                        <a14:foregroundMark x1="26125" y1="69867" x2="25750" y2="79321"/>
                        <a14:foregroundMark x1="32500" y1="85229" x2="33875" y2="89808"/>
                        <a14:foregroundMark x1="30000" y1="83604" x2="31500" y2="86558"/>
                        <a14:foregroundMark x1="26375" y1="82866" x2="25625" y2="88035"/>
                        <a14:foregroundMark x1="39375" y1="18316" x2="39375" y2="18316"/>
                        <a14:foregroundMark x1="51750" y1="30871" x2="51750" y2="30871"/>
                        <a14:foregroundMark x1="42250" y1="27622" x2="42250" y2="27622"/>
                        <a14:foregroundMark x1="43579" y1="38960" x2="44125" y2="42097"/>
                        <a14:foregroundMark x1="41375" y1="26292" x2="41990" y2="29824"/>
                        <a14:foregroundMark x1="46875" y1="40473" x2="46500" y2="42245"/>
                        <a14:foregroundMark x1="47500" y1="37518" x2="47218" y2="38848"/>
                        <a14:foregroundMark x1="44375" y1="44756" x2="45625" y2="53471"/>
                        <a14:foregroundMark x1="47125" y1="50812" x2="47125" y2="50812"/>
                        <a14:foregroundMark x1="43750" y1="37223" x2="43750" y2="37223"/>
                        <a14:foregroundMark x1="49375" y1="51256" x2="49375" y2="51256"/>
                        <a14:foregroundMark x1="48625" y1="51108" x2="48625" y2="51108"/>
                        <a14:foregroundMark x1="48125" y1="50960" x2="48125" y2="50960"/>
                        <a14:foregroundMark x1="48625" y1="48744" x2="48625" y2="48744"/>
                        <a14:foregroundMark x1="52500" y1="48154" x2="52500" y2="48154"/>
                        <a14:foregroundMark x1="52500" y1="47858" x2="52500" y2="47858"/>
                        <a14:foregroundMark x1="47375" y1="52437" x2="47375" y2="52437"/>
                        <a14:foregroundMark x1="47000" y1="52437" x2="47000" y2="52437"/>
                        <a14:foregroundMark x1="47625" y1="54505" x2="47625" y2="54505"/>
                        <a14:foregroundMark x1="58625" y1="58641" x2="58625" y2="58641"/>
                        <a14:foregroundMark x1="57875" y1="58641" x2="57875" y2="58641"/>
                        <a14:backgroundMark x1="32875" y1="46824" x2="32875" y2="46824"/>
                        <a14:backgroundMark x1="32250" y1="47267" x2="32250" y2="47267"/>
                        <a14:backgroundMark x1="25250" y1="48449" x2="25250" y2="48449"/>
                        <a14:backgroundMark x1="46750" y1="39143" x2="46750" y2="39143"/>
                        <a14:backgroundMark x1="47375" y1="38848" x2="47375" y2="38848"/>
                        <a14:backgroundMark x1="47375" y1="38848" x2="47375" y2="40473"/>
                        <a14:backgroundMark x1="42500" y1="35451" x2="42250" y2="32939"/>
                        <a14:backgroundMark x1="66625" y1="55391" x2="66625" y2="55391"/>
                        <a14:backgroundMark x1="66375" y1="56130" x2="66375" y2="56130"/>
                        <a14:backgroundMark x1="66125" y1="55687" x2="66250" y2="56425"/>
                        <a14:backgroundMark x1="65750" y1="54801" x2="66375" y2="56573"/>
                        <a14:backgroundMark x1="65000" y1="61300" x2="65000" y2="61300"/>
                        <a14:backgroundMark x1="64125" y1="61300" x2="65500" y2="61004"/>
                        <a14:backgroundMark x1="65875" y1="61300" x2="66750" y2="61300"/>
                        <a14:backgroundMark x1="52125" y1="48744" x2="53000" y2="50369"/>
                        <a14:backgroundMark x1="48500" y1="49926" x2="49500" y2="50369"/>
                        <a14:backgroundMark x1="50000" y1="50517" x2="50000" y2="50517"/>
                        <a14:backgroundMark x1="47500" y1="51551" x2="48125" y2="51994"/>
                        <a14:backgroundMark x1="48875" y1="51994" x2="49500" y2="52585"/>
                        <a14:backgroundMark x1="58125" y1="58050" x2="59000" y2="58198"/>
                        <a14:backgroundMark x1="43000" y1="36632" x2="41625" y2="34860"/>
                        <a14:backgroundMark x1="41875" y1="29838" x2="42250" y2="34121"/>
                        <a14:backgroundMark x1="42500" y1="34269" x2="43000" y2="36632"/>
                      </a14:backgroundRemoval>
                    </a14:imgEffect>
                  </a14:imgLayer>
                </a14:imgProps>
              </a:ext>
              <a:ext uri="{28A0092B-C50C-407E-A947-70E740481C1C}">
                <a14:useLocalDpi xmlns:a14="http://schemas.microsoft.com/office/drawing/2010/main" val="0"/>
              </a:ext>
            </a:extLst>
          </a:blip>
          <a:srcRect/>
          <a:stretch>
            <a:fillRect/>
          </a:stretch>
        </p:blipFill>
        <p:spPr bwMode="auto">
          <a:xfrm>
            <a:off x="434595" y="3760657"/>
            <a:ext cx="4051994"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mium Vector | Happy cute little kid boy and girl do chores cleaning floor">
            <a:extLst>
              <a:ext uri="{FF2B5EF4-FFF2-40B4-BE49-F238E27FC236}">
                <a16:creationId xmlns:a16="http://schemas.microsoft.com/office/drawing/2014/main" id="{A6EF2A02-7A46-5E3C-786B-6F79A8D481B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72550" y1="31100" x2="74600" y2="34300"/>
                        <a14:foregroundMark x1="65400" y1="28250" x2="64300" y2="33350"/>
                        <a14:foregroundMark x1="68400" y1="30150" x2="72850" y2="33950"/>
                        <a14:foregroundMark x1="82700" y1="62200" x2="82700" y2="62200"/>
                        <a14:foregroundMark x1="81750" y1="62200" x2="84150" y2="62850"/>
                        <a14:foregroundMark x1="65550" y1="70950" x2="61750" y2="75100"/>
                        <a14:foregroundMark x1="65400" y1="71250" x2="66500" y2="73500"/>
                        <a14:foregroundMark x1="66200" y1="72200" x2="66200" y2="72200"/>
                        <a14:foregroundMark x1="66500" y1="71100" x2="67150" y2="73800"/>
                        <a14:foregroundMark x1="28100" y1="27150" x2="34150" y2="45250"/>
                        <a14:foregroundMark x1="34150" y1="45250" x2="35250" y2="46850"/>
                        <a14:foregroundMark x1="21900" y1="28400" x2="29700" y2="36850"/>
                        <a14:foregroundMark x1="32200" y1="46850" x2="30750" y2="56100"/>
                        <a14:foregroundMark x1="30750" y1="56100" x2="30500" y2="56500"/>
                        <a14:foregroundMark x1="32050" y1="30650" x2="36200" y2="34450"/>
                        <a14:foregroundMark x1="23350" y1="42050" x2="24900" y2="49850"/>
                        <a14:foregroundMark x1="28400" y1="46500" x2="31100" y2="47300"/>
                        <a14:foregroundMark x1="26350" y1="57800" x2="21550" y2="63700"/>
                        <a14:foregroundMark x1="21550" y1="63700" x2="14650" y2="62000"/>
                        <a14:foregroundMark x1="14650" y1="62000" x2="13500" y2="62200"/>
                        <a14:foregroundMark x1="36050" y1="60950" x2="46500" y2="80300"/>
                        <a14:foregroundMark x1="20500" y1="49700" x2="20500" y2="49700"/>
                      </a14:backgroundRemoval>
                    </a14:imgEffect>
                  </a14:imgLayer>
                </a14:imgProps>
              </a:ext>
              <a:ext uri="{28A0092B-C50C-407E-A947-70E740481C1C}">
                <a14:useLocalDpi xmlns:a14="http://schemas.microsoft.com/office/drawing/2010/main" val="0"/>
              </a:ext>
            </a:extLst>
          </a:blip>
          <a:srcRect/>
          <a:stretch>
            <a:fillRect/>
          </a:stretch>
        </p:blipFill>
        <p:spPr bwMode="auto">
          <a:xfrm>
            <a:off x="4745973" y="3305354"/>
            <a:ext cx="4184017" cy="418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29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8F85DD2B-6957-4F48-82CD-495CD154F7C9"/>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7月作品\13"/>
  <p:tag name="ISPRING_PRESENTATION_TITLE" val="新建 Microsoft PowerPoint 演示文稿"/>
  <p:tag name="ISPRING_FIRST_PUBLISH"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244</TotalTime>
  <Words>369</Words>
  <Application>Microsoft Office PowerPoint</Application>
  <PresentationFormat>Widescreen</PresentationFormat>
  <Paragraphs>28</Paragraphs>
  <Slides>16</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等线</vt:lpstr>
      <vt:lpstr>等线 Light</vt:lpstr>
      <vt:lpstr>#9Slide07 SVNBeachwood Sans</vt:lpstr>
      <vt:lpstr>Arial</vt:lpstr>
      <vt:lpstr>Calibri</vt:lpstr>
      <vt:lpstr>LNTH-LuoLuoNotangYuanti 1</vt:lpstr>
      <vt:lpstr>Roboto</vt:lpstr>
      <vt:lpstr>SVN-Hole Hearted</vt:lpstr>
      <vt:lpstr>SVN-Poky's</vt:lpstr>
      <vt:lpstr>Times New Roman</vt:lpstr>
      <vt:lpstr>UTM Cookies</vt:lpstr>
      <vt:lpstr>UVN Banh Mi</vt:lpstr>
      <vt:lpstr>UVN Da Lat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cp:lastModifiedBy>Thương Phạm</cp:lastModifiedBy>
  <cp:revision>1</cp:revision>
  <dcterms:created xsi:type="dcterms:W3CDTF">2019-06-26T07:14:23Z</dcterms:created>
  <dcterms:modified xsi:type="dcterms:W3CDTF">2025-03-23T23:25:48Z</dcterms:modified>
</cp:coreProperties>
</file>