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36" r:id="rId8"/>
    <p:sldId id="437" r:id="rId9"/>
    <p:sldId id="438" r:id="rId10"/>
    <p:sldId id="431" r:id="rId11"/>
    <p:sldId id="433" r:id="rId12"/>
    <p:sldId id="434" r:id="rId13"/>
    <p:sldId id="435"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8709F"/>
    <a:srgbClr val="FFFCFA"/>
    <a:srgbClr val="9DD8F3"/>
    <a:srgbClr val="88C8E4"/>
    <a:srgbClr val="5CBDE4"/>
    <a:srgbClr val="BADDE1"/>
    <a:srgbClr val="9FDAF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13719" y="4343401"/>
            <a:ext cx="13182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 RÔ -BỐT Ở QUANH TA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726876"/>
            <a:ext cx="3167858" cy="247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Rectangle 43"/>
          <p:cNvSpPr/>
          <p:nvPr/>
        </p:nvSpPr>
        <p:spPr>
          <a:xfrm>
            <a:off x="191563" y="2917090"/>
            <a:ext cx="3212694"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040907" y="2914571"/>
            <a:ext cx="318531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243986" y="3547692"/>
            <a:ext cx="350520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endParaRPr lang="en-US" sz="3600" b="1" dirty="0">
              <a:solidFill>
                <a:srgbClr val="FF0000"/>
              </a:solidFill>
              <a:latin typeface="Times New Roman" pitchFamily="18" charset="0"/>
              <a:cs typeface="Times New Roman" pitchFamily="18" charset="0"/>
            </a:endParaRPr>
          </a:p>
        </p:txBody>
      </p:sp>
      <p:sp>
        <p:nvSpPr>
          <p:cNvPr id="48" name="Rectangle 47"/>
          <p:cNvSpPr/>
          <p:nvPr/>
        </p:nvSpPr>
        <p:spPr>
          <a:xfrm>
            <a:off x="2761584" y="3618213"/>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376896" y="4119947"/>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5546107" y="3533764"/>
            <a:ext cx="10311485" cy="5275642"/>
            <a:chOff x="5855677" y="3536863"/>
            <a:chExt cx="9991748" cy="4724429"/>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489336" y="903204"/>
              <a:ext cx="4724429" cy="999174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554007" y="4027420"/>
              <a:ext cx="8372651" cy="3610612"/>
            </a:xfrm>
            <a:prstGeom prst="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nl-NL"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Việc trình bày về một con rô-bốt theo mong muốn cho thấy các em rất sáng tạo. Trong tương lai, mong muốn ấy rất có khả năng sẽ trở thành hiện thực. Có bạn thích rô-bốt hình một chú mèo/ rô-bốt hình khủng long, siêu nhân,... Có bạn thích rô-bốt biết quét nhà/ biết đánh răng cho người khác/ biết giải đáp thắc mắc/ biết dạy tiếng Anh...).</a:t>
              </a:r>
              <a:endParaRPr lang="en-US" sz="3200" b="1" dirty="0">
                <a:solidFill>
                  <a:srgbClr val="0000CC"/>
                </a:solidFill>
                <a:latin typeface="Times New Roman" panose="02020603050405020304" pitchFamily="18" charset="0"/>
                <a:cs typeface="Times New Roman" pitchFamily="18" charset="0"/>
              </a:endParaRPr>
            </a:p>
          </p:txBody>
        </p:sp>
      </p:grpSp>
      <p:sp>
        <p:nvSpPr>
          <p:cNvPr id="25" name="Text Box 14">
            <a:extLst>
              <a:ext uri="{FF2B5EF4-FFF2-40B4-BE49-F238E27FC236}">
                <a16:creationId xmlns:a16="http://schemas.microsoft.com/office/drawing/2014/main" xmlns="" id="{A7A6AF52-5ED7-5BC1-171B-5FA9BC698A2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a16="http://schemas.microsoft.com/office/drawing/2014/main" xmlns="" id="{0C100F53-9FAD-E334-D537-0EE2E5E9AAAC}"/>
              </a:ext>
            </a:extLst>
          </p:cNvPr>
          <p:cNvSpPr/>
          <p:nvPr/>
        </p:nvSpPr>
        <p:spPr>
          <a:xfrm>
            <a:off x="419045" y="4889185"/>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a:solidFill>
                  <a:srgbClr val="0000CC"/>
                </a:solidFill>
                <a:effectLst>
                  <a:outerShdw blurRad="38100" dist="38100" dir="2700000" algn="tl">
                    <a:srgbClr val="000000">
                      <a:alpha val="43137"/>
                    </a:srgbClr>
                  </a:outerShdw>
                </a:effectLst>
                <a:latin typeface="Times New Roman" pitchFamily="18" charset="0"/>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721521" y="2406334"/>
            <a:ext cx="6781801"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hoa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ƴ,ƶ</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ƻ,Q</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Times New Roman" pitchFamily="18" charset="0"/>
                <a:cs typeface="Times New Roman" pitchFamily="18" charset="0"/>
              </a:rPr>
              <a:t>kiểu</a:t>
            </a:r>
            <a:r>
              <a:rPr lang="en-US" sz="3600" b="1" i="1" dirty="0">
                <a:solidFill>
                  <a:srgbClr val="0000CC"/>
                </a:solidFill>
                <a:latin typeface="Times New Roman" pitchFamily="18" charset="0"/>
                <a:cs typeface="Times New Roman" pitchFamily="18" charset="0"/>
              </a:rPr>
              <a:t> 2)</a:t>
            </a:r>
            <a:endParaRPr lang="en-US" sz="3600" b="1" dirty="0">
              <a:solidFill>
                <a:srgbClr val="0000CC"/>
              </a:solidFill>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xmlns="" id="{4BB7A96C-9C51-CD66-88BE-E0DE1373DD0D}"/>
              </a:ext>
            </a:extLst>
          </p:cNvPr>
          <p:cNvSpPr/>
          <p:nvPr/>
        </p:nvSpPr>
        <p:spPr>
          <a:xfrm>
            <a:off x="8900319" y="2079879"/>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468037ED-6E1B-EFA6-EA11-8C6ECC537283}"/>
              </a:ext>
            </a:extLst>
          </p:cNvPr>
          <p:cNvSpPr/>
          <p:nvPr/>
        </p:nvSpPr>
        <p:spPr>
          <a:xfrm>
            <a:off x="9580344" y="2040242"/>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6C4A809C-B29E-3EB2-789E-FE4677E18EE0}"/>
              </a:ext>
            </a:extLst>
          </p:cNvPr>
          <p:cNvSpPr/>
          <p:nvPr/>
        </p:nvSpPr>
        <p:spPr>
          <a:xfrm>
            <a:off x="10208369" y="1996785"/>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hu 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5917" y="3058072"/>
            <a:ext cx="10787173" cy="6061865"/>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a:solidFill>
                  <a:srgbClr val="0000CC"/>
                </a:solidFill>
                <a:latin typeface="HP001 4 hàng" pitchFamily="34" charset="0"/>
                <a:cs typeface="Times New Roman" pitchFamily="18" charset="0"/>
              </a:rPr>
              <a:t>HĖ An</a:t>
            </a:r>
          </a:p>
        </p:txBody>
      </p:sp>
      <p:sp>
        <p:nvSpPr>
          <p:cNvPr id="22" name="Text Box 14">
            <a:extLst>
              <a:ext uri="{FF2B5EF4-FFF2-40B4-BE49-F238E27FC236}">
                <a16:creationId xmlns:a16="http://schemas.microsoft.com/office/drawing/2014/main" xmlns="" id="{00515122-1E30-1B81-0DE2-4FD0E70248E5}"/>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1889919" y="4725510"/>
            <a:ext cx="11915176" cy="1706108"/>
          </a:xfrm>
          <a:prstGeom prst="rect">
            <a:avLst/>
          </a:prstGeom>
        </p:spPr>
        <p:txBody>
          <a:bodyPr wrap="square">
            <a:spAutoFit/>
          </a:bodyPr>
          <a:lstStyle/>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Ai về phố cổ HĖ An</a:t>
            </a:r>
          </a:p>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Thêm yêu, thêm nhớ Quảng Nam quê mình.</a:t>
            </a:r>
            <a:endParaRPr lang="en-US" sz="4000" b="1" dirty="0">
              <a:solidFill>
                <a:srgbClr val="3333FF"/>
              </a:solidFill>
              <a:latin typeface="HP001 4 hàng" pitchFamily="34" charset="0"/>
              <a:cs typeface="Times New Roman" pitchFamily="18" charset="0"/>
            </a:endParaRPr>
          </a:p>
        </p:txBody>
      </p:sp>
      <p:sp>
        <p:nvSpPr>
          <p:cNvPr id="22" name="Text Box 14">
            <a:extLst>
              <a:ext uri="{FF2B5EF4-FFF2-40B4-BE49-F238E27FC236}">
                <a16:creationId xmlns:a16="http://schemas.microsoft.com/office/drawing/2014/main" xmlns="" id="{45C34398-F0A6-4287-7B42-923F7C66BF61}"/>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rPr>
              <a:t>Tây Bắc Bộ</a:t>
            </a: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Đông Bắc Bộ</a:t>
            </a: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Đồng bằng sông hồng</a:t>
            </a:r>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18B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Bắc Trung Bộ</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xmlns="" id="{B50BDAE5-0F69-F3F6-700D-A815FBE815E6}"/>
              </a:ext>
            </a:extLst>
          </p:cNvPr>
          <p:cNvPicPr>
            <a:picLocks noChangeAspect="1"/>
          </p:cNvPicPr>
          <p:nvPr/>
        </p:nvPicPr>
        <p:blipFill>
          <a:blip r:embed="rId2"/>
          <a:stretch>
            <a:fillRect/>
          </a:stretch>
        </p:blipFill>
        <p:spPr>
          <a:xfrm>
            <a:off x="328052" y="2272524"/>
            <a:ext cx="15620533" cy="5698308"/>
          </a:xfrm>
          <a:prstGeom prst="rect">
            <a:avLst/>
          </a:prstGeom>
          <a:solidFill>
            <a:srgbClr val="FFFCFA"/>
          </a:solidFill>
        </p:spPr>
      </p:pic>
      <p:sp>
        <p:nvSpPr>
          <p:cNvPr id="2" name="Oval 1">
            <a:extLst>
              <a:ext uri="{FF2B5EF4-FFF2-40B4-BE49-F238E27FC236}">
                <a16:creationId xmlns:a16="http://schemas.microsoft.com/office/drawing/2014/main" xmlns="" id="{D3B76256-D0F7-7C66-2712-F7F4826F84B2}"/>
              </a:ext>
            </a:extLst>
          </p:cNvPr>
          <p:cNvSpPr/>
          <p:nvPr/>
        </p:nvSpPr>
        <p:spPr>
          <a:xfrm>
            <a:off x="10119519" y="2020669"/>
            <a:ext cx="4343401" cy="646331"/>
          </a:xfrm>
          <a:prstGeom prst="ellipse">
            <a:avLst/>
          </a:prstGeom>
          <a:solidFill>
            <a:srgbClr val="9DD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BDE4"/>
              </a:solidFill>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2" name="Rectangle 1"/>
          <p:cNvSpPr/>
          <p:nvPr/>
        </p:nvSpPr>
        <p:spPr>
          <a:xfrm>
            <a:off x="594519" y="2828092"/>
            <a:ext cx="14935200"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nhấn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giọng</a:t>
            </a:r>
            <a:r>
              <a:rPr lang="en-US" sz="4000" b="1" dirty="0">
                <a:solidFill>
                  <a:srgbClr val="0000CC"/>
                </a:solidFill>
                <a:latin typeface="Times New Roman" pitchFamily="18" charset="0"/>
                <a:cs typeface="Times New Roman" pitchFamily="18" charset="0"/>
              </a:rPr>
              <a:t> ở </a:t>
            </a:r>
            <a:r>
              <a:rPr lang="en-US" sz="4000" b="1" dirty="0" err="1">
                <a:solidFill>
                  <a:srgbClr val="0000CC"/>
                </a:solidFill>
                <a:latin typeface="Times New Roman" pitchFamily="18" charset="0"/>
                <a:cs typeface="Times New Roman" pitchFamily="18" charset="0"/>
              </a:rPr>
              <a:t>những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ngữ</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giàu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sức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a:t>
            </a:r>
            <a:r>
              <a:rPr lang="en-US" sz="3800" b="1" dirty="0" err="1">
                <a:solidFill>
                  <a:srgbClr val="0000CC"/>
                </a:solidFill>
                <a:latin typeface="Times New Roman" pitchFamily="18" charset="0"/>
                <a:cs typeface="Times New Roman" pitchFamily="18" charset="0"/>
              </a:rPr>
              <a:t>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chỗ</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dấu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lấy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1471557"/>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khám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phá</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đại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dương</a:t>
            </a:r>
            <a:r>
              <a:rPr lang="en-US" i="1" dirty="0"/>
              <a:t> </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25766" y="3267220"/>
            <a:ext cx="2262981"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ô-bốt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975519" y="4438380"/>
            <a:ext cx="14401800"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37017" y="3238086"/>
            <a:ext cx="327870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kịch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viễn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tưởng</a:t>
            </a:r>
            <a:r>
              <a:rPr lang="en-US" sz="3200" b="1" i="1" dirty="0">
                <a:solidFill>
                  <a:srgbClr val="0000CC"/>
                </a:solidFill>
                <a:latin typeface="Times New Roman" pitchFamily="18" charset="0"/>
                <a:cs typeface="Times New Roman" pitchFamily="18" charset="0"/>
              </a:rPr>
              <a:t>, </a:t>
            </a:r>
          </a:p>
        </p:txBody>
      </p:sp>
      <p:sp>
        <p:nvSpPr>
          <p:cNvPr id="22" name="Rectangle 21"/>
          <p:cNvSpPr/>
          <p:nvPr/>
        </p:nvSpPr>
        <p:spPr>
          <a:xfrm>
            <a:off x="5434688" y="3223771"/>
            <a:ext cx="3215867"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ng</a:t>
            </a:r>
            <a:r>
              <a:rPr lang="en-US" sz="3600" b="1" i="1" dirty="0" err="1">
                <a:solidFill>
                  <a:srgbClr val="FF0066"/>
                </a:solidFill>
                <a:latin typeface="Times New Roman" panose="02020603050405020304" pitchFamily="18" charset="0"/>
                <a:cs typeface="Times New Roman" panose="02020603050405020304" pitchFamily="18" charset="0"/>
              </a:rPr>
              <a:t>uy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hiểm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741513" y="3299494"/>
            <a:ext cx="2262982" cy="646331"/>
          </a:xfrm>
          <a:prstGeom prst="rect">
            <a:avLst/>
          </a:prstGeom>
        </p:spPr>
        <p:txBody>
          <a:bodyPr wrap="square">
            <a:spAutoFit/>
          </a:bodyPr>
          <a:lstStyle/>
          <a:p>
            <a:pPr algn="just"/>
            <a:r>
              <a:rPr lang="en-US" sz="3600" b="1" i="1" dirty="0">
                <a:solidFill>
                  <a:srgbClr val="FF0066"/>
                </a:solidFill>
                <a:latin typeface="Times New Roman" panose="02020603050405020304" pitchFamily="18" charset="0"/>
                <a:cs typeface="Times New Roman" panose="02020603050405020304" pitchFamily="18" charset="0"/>
              </a:rPr>
              <a:t>d</a:t>
            </a:r>
            <a:r>
              <a:rPr lang="en-US" sz="3600" b="1" i="1" dirty="0">
                <a:solidFill>
                  <a:srgbClr val="0000CC"/>
                </a:solidFill>
                <a:latin typeface="Times New Roman" panose="02020603050405020304" pitchFamily="18" charset="0"/>
                <a:cs typeface="Times New Roman" panose="02020603050405020304" pitchFamily="18" charset="0"/>
              </a:rPr>
              <a:t>i </a:t>
            </a:r>
            <a:r>
              <a:rPr lang="en-US" sz="3600" b="1" i="1" dirty="0" err="1">
                <a:solidFill>
                  <a:srgbClr val="FF0066"/>
                </a:solidFill>
                <a:latin typeface="Times New Roman" panose="02020603050405020304" pitchFamily="18" charset="0"/>
                <a:cs typeface="Times New Roman" panose="02020603050405020304" pitchFamily="18" charset="0"/>
              </a:rPr>
              <a:t>ch</a:t>
            </a:r>
            <a:r>
              <a:rPr lang="en-US" sz="3600" b="1" i="1" dirty="0" err="1">
                <a:solidFill>
                  <a:srgbClr val="0000CC"/>
                </a:solidFill>
                <a:latin typeface="Times New Roman" panose="02020603050405020304" pitchFamily="18" charset="0"/>
                <a:cs typeface="Times New Roman" panose="02020603050405020304" pitchFamily="18" charset="0"/>
              </a:rPr>
              <a:t>uyển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9998032" y="3299494"/>
            <a:ext cx="2262982"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quét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nhà</a:t>
            </a:r>
            <a:endParaRPr lang="en-US" sz="36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a16="http://schemas.microsoft.com/office/drawing/2014/main" xmlns="" id="{7B58BCD9-5D28-1963-A6E5-52FE8C7DA679}"/>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77671" y="2682444"/>
            <a:ext cx="10233818"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itchFamily="18" charset="0"/>
                <a:cs typeface="Times New Roman" pitchFamily="18" charset="0"/>
              </a:rPr>
              <a:t>?</a:t>
            </a:r>
          </a:p>
        </p:txBody>
      </p:sp>
      <p:sp>
        <p:nvSpPr>
          <p:cNvPr id="44" name="Rectangle 43"/>
          <p:cNvSpPr/>
          <p:nvPr/>
        </p:nvSpPr>
        <p:spPr>
          <a:xfrm>
            <a:off x="133822" y="2898316"/>
            <a:ext cx="198469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5780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r>
              <a:rPr lang="en-US" sz="3600" b="1" i="1" dirty="0">
                <a:solidFill>
                  <a:srgbClr val="FF0000"/>
                </a:solidFill>
                <a:latin typeface="Times New Roman" pitchFamily="18" charset="0"/>
                <a:cs typeface="Times New Roman" pitchFamily="18" charset="0"/>
              </a:rPr>
              <a: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833298" y="3737679"/>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FF0000"/>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600700" y="3868560"/>
            <a:ext cx="10104437" cy="1138773"/>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Nhân vật người máy (rô-bốt) xuất hiện lần đầu tiên vào năm 1920.</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480236" y="4953705"/>
            <a:ext cx="10377302" cy="163121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rô-bốt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5448300" y="6399115"/>
            <a:ext cx="10233818" cy="286232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itchFamily="18" charset="0"/>
                <a:cs typeface="Times New Roman" pitchFamily="18" charset="0"/>
              </a:rPr>
              <a:t>    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algn="just"/>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dirty="0"/>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090262" y="3634454"/>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00701" y="4094237"/>
            <a:ext cx="10538618" cy="452431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3333FF"/>
                </a:solidFill>
                <a:latin typeface="Times New Roman" panose="02020603050405020304" pitchFamily="18" charset="0"/>
                <a:cs typeface="Times New Roman" panose="02020603050405020304" pitchFamily="18" charset="0"/>
              </a:rPr>
              <a:t>Di chuyển vật nặng, chữa cháy, cứu nạn, thăm dò vũ trụ, khám phá đại dương,... đều là những công việc vất vả, nguy hiểm đến tính mạng của con người. Giờ đây, rô-bốt đã thay con người thực hiện những công việc đó. Rô-bốt ban đầu chỉ là sự tưởng tượng, sẽ có trong tương lai xa xôi. Tuy nhiên nhờ sự sáng tạo của con người, rô-bốt đã xuất hiện trong đời sống của chúng ta.).</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236483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a:t>
            </a:r>
            <a:r>
              <a:rPr kumimoji="0" lang="en-US" sz="3600" b="1" i="0" u="none" strike="noStrike" kern="1200" cap="none" spc="0" normalizeH="0" baseline="0" noProof="0" dirty="0">
                <a:ln>
                  <a:noFill/>
                </a:ln>
                <a:solidFill>
                  <a:srgbClr val="FF6600"/>
                </a:solidFill>
                <a:effectLst/>
                <a:uLnTx/>
                <a:uFillTx/>
                <a:latin typeface="Times New Roman" panose="02020603050405020304" pitchFamily="18" charset="0"/>
                <a:cs typeface="Times New Roman" pitchFamily="18" charset="0"/>
              </a:rPr>
              <a:t>: </a:t>
            </a:r>
            <a:r>
              <a:rPr lang="en-US" sz="3600" b="1" dirty="0">
                <a:solidFill>
                  <a:srgbClr val="FF6600"/>
                </a:solidFill>
                <a:latin typeface="Times New Roman" panose="02020603050405020304" pitchFamily="18" charset="0"/>
                <a:cs typeface="Times New Roman" panose="02020603050405020304" pitchFamily="18" charset="0"/>
              </a:rPr>
              <a:t>Theo </a:t>
            </a:r>
            <a:r>
              <a:rPr lang="en-US" sz="3600" b="1" dirty="0" err="1">
                <a:solidFill>
                  <a:srgbClr val="FF6600"/>
                </a:solidFill>
                <a:latin typeface="Times New Roman" panose="02020603050405020304" pitchFamily="18" charset="0"/>
                <a:cs typeface="Times New Roman" panose="02020603050405020304" pitchFamily="18" charset="0"/>
              </a:rPr>
              <a:t>em</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vì</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sao</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không</a:t>
            </a:r>
            <a:r>
              <a:rPr lang="en-US" sz="3600" b="1" dirty="0">
                <a:solidFill>
                  <a:srgbClr val="FF6600"/>
                </a:solidFill>
                <a:latin typeface="Times New Roman" panose="02020603050405020304" pitchFamily="18" charset="0"/>
                <a:cs typeface="Times New Roman" panose="02020603050405020304" pitchFamily="18" charset="0"/>
              </a:rPr>
              <a:t> bao </a:t>
            </a:r>
            <a:r>
              <a:rPr lang="en-US" sz="3600" b="1" dirty="0" err="1">
                <a:solidFill>
                  <a:srgbClr val="FF6600"/>
                </a:solidFill>
                <a:latin typeface="Times New Roman" panose="02020603050405020304" pitchFamily="18" charset="0"/>
                <a:cs typeface="Times New Roman" panose="02020603050405020304" pitchFamily="18" charset="0"/>
              </a:rPr>
              <a:t>lâu</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nữa</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rô-bốt</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sẽ</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được</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sử</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dụng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rộng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rãi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trong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đời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sống</a:t>
            </a:r>
            <a:r>
              <a:rPr lang="en-US" sz="3600" b="1" dirty="0">
                <a:solidFill>
                  <a:srgbClr val="FF66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2995526" y="3650720"/>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38093" y="4172058"/>
            <a:ext cx="10233818" cy="4401205"/>
          </a:xfrm>
          <a:prstGeom prst="rect">
            <a:avLst/>
          </a:prstGeom>
          <a:solidFill>
            <a:srgbClr val="BDFA2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4763817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87743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4000" b="1" dirty="0" err="1">
                <a:solidFill>
                  <a:srgbClr val="FF6600"/>
                </a:solidFill>
                <a:latin typeface="Times New Roman" panose="02020603050405020304" pitchFamily="18" charset="0"/>
                <a:cs typeface="Times New Roman" panose="02020603050405020304" pitchFamily="18" charset="0"/>
              </a:rPr>
              <a:t>Em</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mong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muốn</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có</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một</a:t>
            </a:r>
            <a:r>
              <a:rPr lang="en-US" sz="4000" b="1" dirty="0">
                <a:solidFill>
                  <a:srgbClr val="FF6600"/>
                </a:solidFill>
                <a:latin typeface="Times New Roman" panose="02020603050405020304" pitchFamily="18" charset="0"/>
                <a:cs typeface="Times New Roman" panose="02020603050405020304" pitchFamily="18" charset="0"/>
              </a:rPr>
              <a:t> con </a:t>
            </a:r>
            <a:r>
              <a:rPr lang="en-US" sz="4000" b="1" dirty="0" err="1">
                <a:solidFill>
                  <a:srgbClr val="FF6600"/>
                </a:solidFill>
                <a:latin typeface="Times New Roman" panose="02020603050405020304" pitchFamily="18" charset="0"/>
                <a:cs typeface="Times New Roman" panose="02020603050405020304" pitchFamily="18" charset="0"/>
              </a:rPr>
              <a:t>rô-bốt</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như</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thế</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nào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cho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riêng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mình</a:t>
            </a:r>
            <a:r>
              <a:rPr lang="en-US" sz="4000" b="1" dirty="0">
                <a:solidFill>
                  <a:srgbClr val="FF66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337719" y="3631597"/>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di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928521" y="5382637"/>
            <a:ext cx="9677398" cy="3785652"/>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HS nối tiếp trả lời theo ý thích: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Rô –bốt có thể giúp em nhắc việc cần làm trong ngày</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 Rô bốt có thể trao đổi, tranh luận cùng em khi học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xmlns=""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52094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9461</TotalTime>
  <Words>1168</Words>
  <Application>Microsoft Office PowerPoint</Application>
  <PresentationFormat>Custom</PresentationFormat>
  <Paragraphs>125</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993</cp:revision>
  <dcterms:created xsi:type="dcterms:W3CDTF">2008-09-09T22:52:10Z</dcterms:created>
  <dcterms:modified xsi:type="dcterms:W3CDTF">2022-08-17T16:15:06Z</dcterms:modified>
</cp:coreProperties>
</file>