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327" r:id="rId3"/>
    <p:sldId id="261" r:id="rId4"/>
    <p:sldId id="442" r:id="rId5"/>
    <p:sldId id="439" r:id="rId6"/>
    <p:sldId id="427" r:id="rId7"/>
    <p:sldId id="443" r:id="rId8"/>
    <p:sldId id="444" r:id="rId9"/>
    <p:sldId id="428" r:id="rId10"/>
    <p:sldId id="426" r:id="rId11"/>
    <p:sldId id="340"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00"/>
    <a:srgbClr val="FF0066"/>
    <a:srgbClr val="FF7C8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63" d="100"/>
          <a:sy n="63" d="100"/>
        </p:scale>
        <p:origin x="-446" y="-8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3DD1173D-D4D9-4278-B7C8-0CC0E77DC35D}"/>
              </a:ext>
            </a:extLst>
          </p:cNvPr>
          <p:cNvPicPr>
            <a:picLocks noChangeAspect="1"/>
          </p:cNvPicPr>
          <p:nvPr userDrawn="1"/>
        </p:nvPicPr>
        <p:blipFill>
          <a:blip r:embed="rId2"/>
          <a:stretch>
            <a:fillRect/>
          </a:stretch>
        </p:blipFill>
        <p:spPr>
          <a:xfrm>
            <a:off x="0" y="0"/>
            <a:ext cx="16276638" cy="9144000"/>
          </a:xfrm>
          <a:prstGeom prst="rect">
            <a:avLst/>
          </a:prstGeom>
        </p:spPr>
      </p:pic>
      <p:sp>
        <p:nvSpPr>
          <p:cNvPr id="2" name="Rectangle 1">
            <a:extLst>
              <a:ext uri="{FF2B5EF4-FFF2-40B4-BE49-F238E27FC236}">
                <a16:creationId xmlns:a16="http://schemas.microsoft.com/office/drawing/2014/main" xmlns="" id="{4A7DC343-36B5-42C2-8397-4117DF3B6660}"/>
              </a:ext>
            </a:extLst>
          </p:cNvPr>
          <p:cNvSpPr/>
          <p:nvPr userDrawn="1"/>
        </p:nvSpPr>
        <p:spPr>
          <a:xfrm>
            <a:off x="14705752" y="170120"/>
            <a:ext cx="1295732" cy="31158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t>HÒNG NGUYỄN</a:t>
            </a:r>
            <a:endParaRPr lang="en-US" sz="1200" dirty="0"/>
          </a:p>
        </p:txBody>
      </p:sp>
      <p:sp>
        <p:nvSpPr>
          <p:cNvPr id="3" name="Rectangle 2" descr="Người soạn: Hồng Nguyễn">
            <a:extLst>
              <a:ext uri="{FF2B5EF4-FFF2-40B4-BE49-F238E27FC236}">
                <a16:creationId xmlns:a16="http://schemas.microsoft.com/office/drawing/2014/main" xmlns="" id="{83804267-8024-4755-BC74-395BD42E7151}"/>
              </a:ext>
            </a:extLst>
          </p:cNvPr>
          <p:cNvSpPr/>
          <p:nvPr userDrawn="1"/>
        </p:nvSpPr>
        <p:spPr>
          <a:xfrm>
            <a:off x="141948" y="8647813"/>
            <a:ext cx="7996371" cy="4961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Người soạn: Nguyễn Thị Hồng</a:t>
            </a:r>
            <a:endParaRPr lang="en-US" dirty="0"/>
          </a:p>
        </p:txBody>
      </p:sp>
    </p:spTree>
    <p:extLst>
      <p:ext uri="{BB962C8B-B14F-4D97-AF65-F5344CB8AC3E}">
        <p14:creationId xmlns:p14="http://schemas.microsoft.com/office/powerpoint/2010/main" val="164083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E5C2F02A-7D4C-403E-AC9C-1624884DFB62}"/>
              </a:ext>
            </a:extLst>
          </p:cNvPr>
          <p:cNvPicPr>
            <a:picLocks noChangeAspect="1"/>
          </p:cNvPicPr>
          <p:nvPr userDrawn="1"/>
        </p:nvPicPr>
        <p:blipFill>
          <a:blip r:embed="rId2"/>
          <a:stretch>
            <a:fillRect/>
          </a:stretch>
        </p:blipFill>
        <p:spPr>
          <a:xfrm>
            <a:off x="0" y="0"/>
            <a:ext cx="16276638" cy="9144000"/>
          </a:xfrm>
          <a:prstGeom prst="rect">
            <a:avLst/>
          </a:prstGeom>
        </p:spPr>
      </p:pic>
      <p:sp>
        <p:nvSpPr>
          <p:cNvPr id="2" name="Rectangle 1">
            <a:extLst>
              <a:ext uri="{FF2B5EF4-FFF2-40B4-BE49-F238E27FC236}">
                <a16:creationId xmlns:a16="http://schemas.microsoft.com/office/drawing/2014/main" xmlns="" id="{B340690E-4A74-496A-88A6-14B752754A5B}"/>
              </a:ext>
            </a:extLst>
          </p:cNvPr>
          <p:cNvSpPr/>
          <p:nvPr userDrawn="1"/>
        </p:nvSpPr>
        <p:spPr>
          <a:xfrm>
            <a:off x="14741857" y="198782"/>
            <a:ext cx="1319892" cy="30807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200" dirty="0"/>
              <a:t>HÒNG NGUỄN</a:t>
            </a:r>
            <a:endParaRPr lang="en-US" sz="1200" dirty="0"/>
          </a:p>
        </p:txBody>
      </p:sp>
      <p:sp>
        <p:nvSpPr>
          <p:cNvPr id="3" name="Rectangle 2">
            <a:extLst>
              <a:ext uri="{FF2B5EF4-FFF2-40B4-BE49-F238E27FC236}">
                <a16:creationId xmlns:a16="http://schemas.microsoft.com/office/drawing/2014/main" xmlns="" id="{A76D9353-D69C-4E90-8DB5-BED07530C5FA}"/>
              </a:ext>
            </a:extLst>
          </p:cNvPr>
          <p:cNvSpPr/>
          <p:nvPr userDrawn="1"/>
        </p:nvSpPr>
        <p:spPr>
          <a:xfrm>
            <a:off x="8138319" y="8562429"/>
            <a:ext cx="8138319" cy="58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NNguwowiNguwowifgưNN</a:t>
            </a:r>
            <a:endParaRPr lang="en-US" dirty="0"/>
          </a:p>
        </p:txBody>
      </p:sp>
      <p:sp>
        <p:nvSpPr>
          <p:cNvPr id="4" name="TextBox 3">
            <a:extLst>
              <a:ext uri="{FF2B5EF4-FFF2-40B4-BE49-F238E27FC236}">
                <a16:creationId xmlns:a16="http://schemas.microsoft.com/office/drawing/2014/main" xmlns="" id="{66CF8509-1DF1-4E56-BD05-9D00936D6952}"/>
              </a:ext>
            </a:extLst>
          </p:cNvPr>
          <p:cNvSpPr txBox="1"/>
          <p:nvPr userDrawn="1"/>
        </p:nvSpPr>
        <p:spPr>
          <a:xfrm>
            <a:off x="9779251" y="8562428"/>
            <a:ext cx="4962606" cy="369332"/>
          </a:xfrm>
          <a:prstGeom prst="rect">
            <a:avLst/>
          </a:prstGeom>
          <a:noFill/>
        </p:spPr>
        <p:txBody>
          <a:bodyPr wrap="square" rtlCol="0">
            <a:spAutoFit/>
          </a:bodyPr>
          <a:lstStyle/>
          <a:p>
            <a:r>
              <a:rPr lang="vi-VN"/>
              <a:t>Người soạn: Nguyễn Thị Hồng</a:t>
            </a:r>
            <a:endParaRPr lang="en-US" dirty="0"/>
          </a:p>
        </p:txBody>
      </p:sp>
    </p:spTree>
    <p:extLst>
      <p:ext uri="{BB962C8B-B14F-4D97-AF65-F5344CB8AC3E}">
        <p14:creationId xmlns:p14="http://schemas.microsoft.com/office/powerpoint/2010/main" val="267098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10D03EF-9652-4DDE-8170-BA173C45D0E4}"/>
              </a:ext>
            </a:extLst>
          </p:cNvPr>
          <p:cNvSpPr txBox="1"/>
          <p:nvPr userDrawn="1"/>
        </p:nvSpPr>
        <p:spPr>
          <a:xfrm>
            <a:off x="8421616" y="8580699"/>
            <a:ext cx="7855022" cy="369332"/>
          </a:xfrm>
          <a:prstGeom prst="rect">
            <a:avLst/>
          </a:prstGeom>
          <a:noFill/>
        </p:spPr>
        <p:txBody>
          <a:bodyPr wrap="square" rtlCol="0">
            <a:spAutoFit/>
          </a:bodyPr>
          <a:lstStyle/>
          <a:p>
            <a:r>
              <a:rPr lang="en-US" i="1">
                <a:latin typeface="#9Slide03 Quicksand" panose="00000500000000000000" pitchFamily="2" charset="0"/>
              </a:rPr>
              <a:t>Design by: Nga Nguyễn – TH Mai Động - 0964298488</a:t>
            </a:r>
          </a:p>
        </p:txBody>
      </p:sp>
    </p:spTree>
    <p:extLst>
      <p:ext uri="{BB962C8B-B14F-4D97-AF65-F5344CB8AC3E}">
        <p14:creationId xmlns:p14="http://schemas.microsoft.com/office/powerpoint/2010/main" val="32178801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7.w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PHẦN 2: ÔN TẬP (T6)</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xmlns="" id="{CE62D586-326A-427D-B01F-C3EE65227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9" y="130629"/>
            <a:ext cx="16256000" cy="9143999"/>
          </a:xfrm>
          <a:prstGeom prst="rect">
            <a:avLst/>
          </a:prstGeom>
        </p:spPr>
      </p:pic>
      <p:sp>
        <p:nvSpPr>
          <p:cNvPr id="4" name="TextBox 3">
            <a:extLst>
              <a:ext uri="{FF2B5EF4-FFF2-40B4-BE49-F238E27FC236}">
                <a16:creationId xmlns:a16="http://schemas.microsoft.com/office/drawing/2014/main" xmlns="" id="{178A1716-9C92-4832-BEED-32C1DEA71223}"/>
              </a:ext>
            </a:extLst>
          </p:cNvPr>
          <p:cNvSpPr txBox="1"/>
          <p:nvPr/>
        </p:nvSpPr>
        <p:spPr>
          <a:xfrm>
            <a:off x="1400199" y="1121096"/>
            <a:ext cx="14121115" cy="954107"/>
          </a:xfrm>
          <a:prstGeom prst="rect">
            <a:avLst/>
          </a:prstGeom>
          <a:noFill/>
        </p:spPr>
        <p:txBody>
          <a:bodyPr wrap="square" rtlCol="0">
            <a:spAutoFit/>
          </a:bodyPr>
          <a:lstStyle/>
          <a:p>
            <a:pPr defTabSz="1219170" eaLnBrk="1" fontAlgn="auto" hangingPunct="1">
              <a:spcBef>
                <a:spcPts val="0"/>
              </a:spcBef>
              <a:spcAft>
                <a:spcPts val="0"/>
              </a:spcAft>
            </a:pPr>
            <a:r>
              <a:rPr lang="en-US" sz="5600" b="1" dirty="0">
                <a:solidFill>
                  <a:prstClr val="white"/>
                </a:solidFill>
                <a:latin typeface="HP001 5H" panose="020B0603050302020204" pitchFamily="34" charset="-127"/>
                <a:ea typeface="HP001 5H" panose="020B0603050302020204" pitchFamily="34" charset="-127"/>
              </a:rPr>
              <a:t>Thứ</a:t>
            </a:r>
            <a:r>
              <a:rPr lang="vi-VN" sz="5600" b="1" dirty="0">
                <a:solidFill>
                  <a:prstClr val="white"/>
                </a:solidFill>
                <a:latin typeface="HP001 5H" panose="020B0603050302020204" pitchFamily="34" charset="-127"/>
                <a:ea typeface="HP001 5H" panose="020B0603050302020204" pitchFamily="34" charset="-127"/>
              </a:rPr>
              <a:t> </a:t>
            </a:r>
            <a:r>
              <a:rPr lang="en-US" sz="5600" b="1" dirty="0">
                <a:solidFill>
                  <a:prstClr val="white"/>
                </a:solidFill>
                <a:latin typeface="HP001 5H" panose="020B0603050302020204" pitchFamily="34" charset="-127"/>
                <a:ea typeface="HP001 5H" panose="020B0603050302020204" pitchFamily="34" charset="-127"/>
              </a:rPr>
              <a:t>	</a:t>
            </a:r>
            <a:r>
              <a:rPr lang="en-US" sz="5600" b="1" dirty="0" err="1">
                <a:solidFill>
                  <a:prstClr val="white"/>
                </a:solidFill>
                <a:latin typeface="HP001 5H" panose="020B0603050302020204" pitchFamily="34" charset="-127"/>
                <a:ea typeface="HP001 5H" panose="020B0603050302020204" pitchFamily="34" charset="-127"/>
              </a:rPr>
              <a:t>ngày</a:t>
            </a:r>
            <a:r>
              <a:rPr lang="en-US" sz="5600" b="1" dirty="0">
                <a:solidFill>
                  <a:prstClr val="white"/>
                </a:solidFill>
                <a:latin typeface="HP001 5H" panose="020B0603050302020204" pitchFamily="34" charset="-127"/>
                <a:ea typeface="HP001 5H" panose="020B0603050302020204" pitchFamily="34" charset="-127"/>
              </a:rPr>
              <a:t>	</a:t>
            </a:r>
            <a:r>
              <a:rPr lang="vi-VN" sz="5600" b="1" dirty="0">
                <a:solidFill>
                  <a:prstClr val="white"/>
                </a:solidFill>
                <a:latin typeface="HP001 5H" panose="020B0603050302020204" pitchFamily="34" charset="-127"/>
                <a:ea typeface="HP001 5H" panose="020B0603050302020204" pitchFamily="34" charset="-127"/>
              </a:rPr>
              <a:t>th</a:t>
            </a:r>
            <a:r>
              <a:rPr lang="en-US" sz="5600" b="1" dirty="0" err="1">
                <a:solidFill>
                  <a:prstClr val="white"/>
                </a:solidFill>
                <a:latin typeface="HP001 5H" panose="020B0603050302020204" pitchFamily="34" charset="-127"/>
                <a:ea typeface="HP001 5H" panose="020B0603050302020204" pitchFamily="34" charset="-127"/>
              </a:rPr>
              <a:t>áng</a:t>
            </a:r>
            <a:r>
              <a:rPr lang="en-US" sz="5600" b="1" dirty="0">
                <a:solidFill>
                  <a:prstClr val="white"/>
                </a:solidFill>
                <a:latin typeface="HP001 5H" panose="020B0603050302020204" pitchFamily="34" charset="-127"/>
                <a:ea typeface="HP001 5H" panose="020B0603050302020204" pitchFamily="34" charset="-127"/>
              </a:rPr>
              <a:t>	</a:t>
            </a:r>
            <a:r>
              <a:rPr lang="en-US" sz="5600" b="1" dirty="0" err="1">
                <a:solidFill>
                  <a:prstClr val="white"/>
                </a:solidFill>
                <a:latin typeface="HP001 5H" panose="020B0603050302020204" pitchFamily="34" charset="-127"/>
                <a:ea typeface="HP001 5H" panose="020B0603050302020204" pitchFamily="34" charset="-127"/>
              </a:rPr>
              <a:t>năm</a:t>
            </a:r>
            <a:r>
              <a:rPr lang="en-US" sz="5600" b="1" dirty="0">
                <a:solidFill>
                  <a:prstClr val="white"/>
                </a:solidFill>
                <a:latin typeface="HP001 5H" panose="020B0603050302020204" pitchFamily="34" charset="-127"/>
                <a:ea typeface="HP001 5H" panose="020B0603050302020204" pitchFamily="34" charset="-127"/>
              </a:rPr>
              <a:t> </a:t>
            </a:r>
            <a:r>
              <a:rPr lang="vi-VN" sz="5600" b="1" dirty="0">
                <a:solidFill>
                  <a:prstClr val="white"/>
                </a:solidFill>
                <a:latin typeface="HP001 5H" panose="020B0603050302020204" pitchFamily="34" charset="-127"/>
                <a:ea typeface="HP001 5H" panose="020B0603050302020204" pitchFamily="34" charset="-127"/>
              </a:rPr>
              <a:t>    2022</a:t>
            </a:r>
            <a:endParaRPr lang="en-US" sz="5600" b="1" dirty="0">
              <a:solidFill>
                <a:prstClr val="white"/>
              </a:solidFill>
              <a:latin typeface="HP001 5H" panose="020B0603050302020204" pitchFamily="34" charset="-127"/>
              <a:ea typeface="HP001 5H" panose="020B0603050302020204" pitchFamily="34" charset="-127"/>
            </a:endParaRPr>
          </a:p>
        </p:txBody>
      </p:sp>
      <p:sp>
        <p:nvSpPr>
          <p:cNvPr id="5" name="TextBox 4">
            <a:extLst>
              <a:ext uri="{FF2B5EF4-FFF2-40B4-BE49-F238E27FC236}">
                <a16:creationId xmlns:a16="http://schemas.microsoft.com/office/drawing/2014/main" xmlns="" id="{9C3907CC-8D70-4C0B-B256-0EC8BFB6ECB8}"/>
              </a:ext>
            </a:extLst>
          </p:cNvPr>
          <p:cNvSpPr txBox="1"/>
          <p:nvPr/>
        </p:nvSpPr>
        <p:spPr>
          <a:xfrm>
            <a:off x="4506990" y="2382174"/>
            <a:ext cx="4766199" cy="954107"/>
          </a:xfrm>
          <a:prstGeom prst="rect">
            <a:avLst/>
          </a:prstGeom>
          <a:noFill/>
        </p:spPr>
        <p:txBody>
          <a:bodyPr wrap="square" rtlCol="0">
            <a:spAutoFit/>
          </a:bodyPr>
          <a:lstStyle/>
          <a:p>
            <a:pPr defTabSz="1219170" eaLnBrk="1" fontAlgn="auto" hangingPunct="1">
              <a:spcBef>
                <a:spcPts val="0"/>
              </a:spcBef>
              <a:spcAft>
                <a:spcPts val="0"/>
              </a:spcAft>
            </a:pPr>
            <a:r>
              <a:rPr lang="en-US" sz="5600" b="1" dirty="0">
                <a:solidFill>
                  <a:prstClr val="white"/>
                </a:solidFill>
                <a:latin typeface="HP001 4H" panose="020B0603050302020204" pitchFamily="34" charset="-127"/>
                <a:ea typeface="HP001 4H" panose="020B0603050302020204" pitchFamily="34" charset="-127"/>
              </a:rPr>
              <a:t>T</a:t>
            </a:r>
            <a:r>
              <a:rPr lang="el-GR" sz="5600" b="1" dirty="0">
                <a:solidFill>
                  <a:prstClr val="white"/>
                </a:solidFill>
                <a:latin typeface="HP001 4H" panose="020B0603050302020204" pitchFamily="34" charset="-127"/>
                <a:ea typeface="HP001 4H" panose="020B0603050302020204" pitchFamily="34" charset="-127"/>
              </a:rPr>
              <a:t>Η</a:t>
            </a:r>
            <a:r>
              <a:rPr lang="en-US" sz="5600" b="1" dirty="0" err="1">
                <a:solidFill>
                  <a:prstClr val="white"/>
                </a:solidFill>
                <a:latin typeface="HP001 4H" panose="020B0603050302020204" pitchFamily="34" charset="-127"/>
                <a:ea typeface="HP001 4H" panose="020B0603050302020204" pitchFamily="34" charset="-127"/>
              </a:rPr>
              <a:t>Ğng</a:t>
            </a:r>
            <a:r>
              <a:rPr lang="en-US" sz="5600" b="1" dirty="0">
                <a:solidFill>
                  <a:prstClr val="white"/>
                </a:solidFill>
                <a:latin typeface="HP001 4H" panose="020B0603050302020204" pitchFamily="34" charset="-127"/>
                <a:ea typeface="HP001 4H" panose="020B0603050302020204" pitchFamily="34" charset="-127"/>
              </a:rPr>
              <a:t> V</a:t>
            </a:r>
            <a:r>
              <a:rPr lang="el-GR" sz="5600" b="1" dirty="0">
                <a:solidFill>
                  <a:prstClr val="white"/>
                </a:solidFill>
                <a:latin typeface="HP001 4H" panose="020B0603050302020204" pitchFamily="34" charset="-127"/>
                <a:ea typeface="HP001 4H" panose="020B0603050302020204" pitchFamily="34" charset="-127"/>
              </a:rPr>
              <a:t>Η</a:t>
            </a:r>
            <a:r>
              <a:rPr lang="en-US" sz="5600" b="1" dirty="0">
                <a:solidFill>
                  <a:prstClr val="white"/>
                </a:solidFill>
                <a:latin typeface="HP001 4H" panose="020B0603050302020204" pitchFamily="34" charset="-127"/>
                <a:ea typeface="HP001 4H" panose="020B0603050302020204" pitchFamily="34" charset="-127"/>
              </a:rPr>
              <a:t>İ</a:t>
            </a:r>
            <a:r>
              <a:rPr lang="el-GR" sz="5600" b="1" dirty="0">
                <a:solidFill>
                  <a:prstClr val="white"/>
                </a:solidFill>
                <a:latin typeface="HP001 4H" panose="020B0603050302020204" pitchFamily="34" charset="-127"/>
                <a:ea typeface="HP001 4H" panose="020B0603050302020204" pitchFamily="34" charset="-127"/>
              </a:rPr>
              <a:t>Ι</a:t>
            </a:r>
            <a:endParaRPr lang="en-US" sz="5600" b="1" dirty="0">
              <a:solidFill>
                <a:prstClr val="white"/>
              </a:solidFill>
              <a:latin typeface="HP001 4H" panose="020B0603050302020204" pitchFamily="34" charset="-127"/>
              <a:ea typeface="HP001 4H" panose="020B0603050302020204" pitchFamily="34" charset="-127"/>
            </a:endParaRPr>
          </a:p>
        </p:txBody>
      </p:sp>
      <p:sp>
        <p:nvSpPr>
          <p:cNvPr id="6" name="TextBox 5">
            <a:extLst>
              <a:ext uri="{FF2B5EF4-FFF2-40B4-BE49-F238E27FC236}">
                <a16:creationId xmlns:a16="http://schemas.microsoft.com/office/drawing/2014/main" xmlns="" id="{193B131B-8AE9-4782-B752-FB9549E4FEF1}"/>
              </a:ext>
            </a:extLst>
          </p:cNvPr>
          <p:cNvSpPr txBox="1"/>
          <p:nvPr/>
        </p:nvSpPr>
        <p:spPr>
          <a:xfrm>
            <a:off x="1926203" y="3476713"/>
            <a:ext cx="9463315" cy="954107"/>
          </a:xfrm>
          <a:prstGeom prst="rect">
            <a:avLst/>
          </a:prstGeom>
          <a:noFill/>
        </p:spPr>
        <p:txBody>
          <a:bodyPr wrap="square" rtlCol="0">
            <a:spAutoFit/>
          </a:bodyPr>
          <a:lstStyle/>
          <a:p>
            <a:pPr algn="ctr" defTabSz="1219170" eaLnBrk="1" fontAlgn="auto" hangingPunct="1">
              <a:spcBef>
                <a:spcPts val="0"/>
              </a:spcBef>
              <a:spcAft>
                <a:spcPts val="0"/>
              </a:spcAft>
            </a:pPr>
            <a:r>
              <a:rPr lang="en-US" sz="5600" b="1" dirty="0" err="1">
                <a:solidFill>
                  <a:prstClr val="white"/>
                </a:solidFill>
                <a:latin typeface="HP001 5H" panose="020B0603050302020204" pitchFamily="34" charset="-127"/>
                <a:ea typeface="HP001 5H" panose="020B0603050302020204" pitchFamily="34" charset="-127"/>
              </a:rPr>
              <a:t>Bài</a:t>
            </a:r>
            <a:r>
              <a:rPr lang="en-US" sz="5600" b="1" dirty="0">
                <a:solidFill>
                  <a:prstClr val="white"/>
                </a:solidFill>
                <a:latin typeface="HP001 5H" panose="020B0603050302020204" pitchFamily="34" charset="-127"/>
                <a:ea typeface="HP001 5H" panose="020B0603050302020204" pitchFamily="34" charset="-127"/>
              </a:rPr>
              <a:t> </a:t>
            </a:r>
            <a:r>
              <a:rPr lang="vi-VN" sz="5600" b="1" dirty="0">
                <a:solidFill>
                  <a:prstClr val="white"/>
                </a:solidFill>
                <a:latin typeface="HP001 5H" panose="020B0603050302020204" pitchFamily="34" charset="-127"/>
                <a:ea typeface="HP001 5H" panose="020B0603050302020204" pitchFamily="34" charset="-127"/>
              </a:rPr>
              <a:t>35: Ôn tập ( T</a:t>
            </a:r>
            <a:r>
              <a:rPr lang="en-US" sz="5600" b="1" dirty="0">
                <a:solidFill>
                  <a:prstClr val="white"/>
                </a:solidFill>
                <a:latin typeface="HP001 5H" panose="020B0603050302020204" pitchFamily="34" charset="-127"/>
                <a:ea typeface="HP001 5H" panose="020B0603050302020204" pitchFamily="34" charset="-127"/>
              </a:rPr>
              <a:t>6</a:t>
            </a:r>
            <a:r>
              <a:rPr lang="vi-VN" sz="5600" b="1" dirty="0">
                <a:solidFill>
                  <a:prstClr val="white"/>
                </a:solidFill>
                <a:latin typeface="HP001 5H" panose="020B0603050302020204" pitchFamily="34" charset="-127"/>
                <a:ea typeface="HP001 5H" panose="020B0603050302020204" pitchFamily="34" charset="-127"/>
              </a:rPr>
              <a:t>)</a:t>
            </a:r>
            <a:endParaRPr lang="en-US" sz="5600" b="1" dirty="0">
              <a:solidFill>
                <a:prstClr val="white"/>
              </a:solidFill>
              <a:latin typeface="HP001 5H" panose="020B0603050302020204" pitchFamily="34" charset="-127"/>
              <a:ea typeface="HP001 5H" panose="020B0603050302020204" pitchFamily="34" charset="-127"/>
            </a:endParaRPr>
          </a:p>
        </p:txBody>
      </p:sp>
    </p:spTree>
    <p:extLst>
      <p:ext uri="{BB962C8B-B14F-4D97-AF65-F5344CB8AC3E}">
        <p14:creationId xmlns:p14="http://schemas.microsoft.com/office/powerpoint/2010/main" val="3448759863"/>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E3ABE8C-A68B-7AD0-F360-F3FF3E8F873C}"/>
              </a:ext>
            </a:extLst>
          </p:cNvPr>
          <p:cNvPicPr>
            <a:picLocks noChangeAspect="1"/>
          </p:cNvPicPr>
          <p:nvPr/>
        </p:nvPicPr>
        <p:blipFill rotWithShape="1">
          <a:blip r:embed="rId2">
            <a:extLst>
              <a:ext uri="{28A0092B-C50C-407E-A947-70E740481C1C}">
                <a14:useLocalDpi xmlns:a14="http://schemas.microsoft.com/office/drawing/2010/main" val="0"/>
              </a:ext>
            </a:extLst>
          </a:blip>
          <a:srcRect t="10452" r="6540"/>
          <a:stretch/>
        </p:blipFill>
        <p:spPr>
          <a:xfrm>
            <a:off x="10543728" y="816565"/>
            <a:ext cx="5776118" cy="8222815"/>
          </a:xfrm>
          <a:prstGeom prst="rect">
            <a:avLst/>
          </a:prstGeom>
        </p:spPr>
      </p:pic>
      <p:sp>
        <p:nvSpPr>
          <p:cNvPr id="5" name="TextBox 4">
            <a:extLst>
              <a:ext uri="{FF2B5EF4-FFF2-40B4-BE49-F238E27FC236}">
                <a16:creationId xmlns:a16="http://schemas.microsoft.com/office/drawing/2014/main" xmlns="" id="{C9354058-3148-E858-E2FF-261C82627EBB}"/>
              </a:ext>
            </a:extLst>
          </p:cNvPr>
          <p:cNvSpPr txBox="1"/>
          <p:nvPr/>
        </p:nvSpPr>
        <p:spPr>
          <a:xfrm>
            <a:off x="1204119" y="152400"/>
            <a:ext cx="6280887" cy="646331"/>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F0000"/>
                </a:solidFill>
                <a:latin typeface="Times New Roman" panose="02020603050405020304" pitchFamily="18" charset="0"/>
                <a:cs typeface="Times New Roman" panose="02020603050405020304" pitchFamily="18" charset="0"/>
              </a:rPr>
              <a:t>1.</a:t>
            </a:r>
            <a:r>
              <a:rPr lang="en-US" dirty="0">
                <a:solidFill>
                  <a:prstClr val="black"/>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Đọc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xmlns="" id="{A8D37F0E-9146-0738-30C7-85B334B054BD}"/>
              </a:ext>
            </a:extLst>
          </p:cNvPr>
          <p:cNvSpPr txBox="1"/>
          <p:nvPr/>
        </p:nvSpPr>
        <p:spPr>
          <a:xfrm>
            <a:off x="8681935" y="1133675"/>
            <a:ext cx="4724401" cy="6679257"/>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Chiều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tạnh</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Mây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êm</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Tàu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phẩy</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Vẫy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gọi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a:t>
            </a:r>
          </a:p>
          <a:p>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Bộp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rụng</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Xòe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Bên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cửa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học</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bay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Thoảng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gió</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cau</a:t>
            </a:r>
            <a:r>
              <a:rPr lang="en-US" sz="3600" b="1" dirty="0">
                <a:solidFill>
                  <a:srgbClr val="FF0000"/>
                </a:solidFill>
                <a:latin typeface="Times New Roman" panose="02020603050405020304" pitchFamily="18" charset="0"/>
                <a:cs typeface="Times New Roman" panose="02020603050405020304" pitchFamily="18" charset="0"/>
              </a:rPr>
              <a:t> bay </a:t>
            </a:r>
            <a:r>
              <a:rPr lang="en-US" sz="3600" b="1" dirty="0" err="1">
                <a:solidFill>
                  <a:srgbClr val="FF0000"/>
                </a:solidFill>
                <a:latin typeface="Times New Roman" panose="02020603050405020304" pitchFamily="18" charset="0"/>
                <a:cs typeface="Times New Roman" panose="02020603050405020304" pitchFamily="18" charset="0"/>
              </a:rPr>
              <a:t>xa</a:t>
            </a:r>
            <a:r>
              <a:rPr lang="en-US" sz="3600" b="1" dirty="0">
                <a:solidFill>
                  <a:srgbClr val="FF0000"/>
                </a:solidFill>
                <a:latin typeface="Times New Roman" panose="02020603050405020304" pitchFamily="18" charset="0"/>
                <a:cs typeface="Times New Roman" panose="02020603050405020304" pitchFamily="18" charset="0"/>
              </a:rPr>
              <a:t>.</a:t>
            </a:r>
          </a:p>
          <a:p>
            <a:r>
              <a:rPr lang="en-US" sz="3600" b="1" dirty="0" err="1">
                <a:solidFill>
                  <a:srgbClr val="FF0000"/>
                </a:solidFill>
                <a:latin typeface="Times New Roman" panose="02020603050405020304" pitchFamily="18" charset="0"/>
                <a:cs typeface="Times New Roman" panose="02020603050405020304" pitchFamily="18" charset="0"/>
              </a:rPr>
              <a:t>Ngô</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863661E-1728-332B-E36B-56ADFFA9F281}"/>
              </a:ext>
            </a:extLst>
          </p:cNvPr>
          <p:cNvSpPr txBox="1"/>
          <p:nvPr/>
        </p:nvSpPr>
        <p:spPr>
          <a:xfrm>
            <a:off x="46038" y="2204331"/>
            <a:ext cx="4343400" cy="5078313"/>
          </a:xfrm>
          <a:prstGeom prst="rect">
            <a:avLst/>
          </a:prstGeom>
          <a:solidFill>
            <a:schemeClr val="bg1"/>
          </a:solid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Trông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thẳng</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mèo</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Mải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chuột</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trèo</a:t>
            </a:r>
            <a:r>
              <a:rPr lang="en-US" sz="3600" b="1" dirty="0">
                <a:solidFill>
                  <a:srgbClr val="FF0000"/>
                </a:solidFill>
                <a:latin typeface="Times New Roman" panose="02020603050405020304" pitchFamily="18" charset="0"/>
                <a:cs typeface="Times New Roman" panose="02020603050405020304" pitchFamily="18" charset="0"/>
              </a:rPr>
              <a:t>?</a:t>
            </a:r>
          </a:p>
          <a:p>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Cau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thước</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nấc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nấc</a:t>
            </a:r>
            <a:endParaRPr lang="en-US" sz="3600" b="1" dirty="0">
              <a:solidFill>
                <a:srgbClr val="FF0000"/>
              </a:solidFill>
              <a:latin typeface="Times New Roman" panose="02020603050405020304" pitchFamily="18" charset="0"/>
              <a:cs typeface="Times New Roman" panose="02020603050405020304" pitchFamily="18" charset="0"/>
            </a:endParaRPr>
          </a:p>
          <a:p>
            <a:r>
              <a:rPr lang="en-US" sz="3600" b="1" dirty="0" err="1">
                <a:solidFill>
                  <a:srgbClr val="FF0000"/>
                </a:solidFill>
                <a:latin typeface="Times New Roman" panose="02020603050405020304" pitchFamily="18" charset="0"/>
                <a:cs typeface="Times New Roman" panose="02020603050405020304" pitchFamily="18" charset="0"/>
              </a:rPr>
              <a:t>Vòng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65947832-E618-EFE0-3897-5225AACCDBA1}"/>
              </a:ext>
            </a:extLst>
          </p:cNvPr>
          <p:cNvSpPr txBox="1"/>
          <p:nvPr/>
        </p:nvSpPr>
        <p:spPr>
          <a:xfrm>
            <a:off x="4363987" y="2204331"/>
            <a:ext cx="4724400" cy="563231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cao</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mãi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Tàu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vươn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giữa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trời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tay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xòe</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rộng</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Hứng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mưa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rơi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sz="3600" b="1" dirty="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Mo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thìa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lớn</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Đón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nước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mưa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lành</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Tàu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cau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soi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bóng</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Bơi</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trong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chum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sành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xmlns="" id="{39AC947C-E76A-D6B6-BA9E-9DC0EB9AA232}"/>
              </a:ext>
            </a:extLst>
          </p:cNvPr>
          <p:cNvSpPr txBox="1"/>
          <p:nvPr/>
        </p:nvSpPr>
        <p:spPr>
          <a:xfrm>
            <a:off x="3987548" y="739783"/>
            <a:ext cx="213067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cau</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01407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animBg="1"/>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9354058-3148-E858-E2FF-261C82627EBB}"/>
              </a:ext>
            </a:extLst>
          </p:cNvPr>
          <p:cNvSpPr txBox="1"/>
          <p:nvPr/>
        </p:nvSpPr>
        <p:spPr>
          <a:xfrm>
            <a:off x="823119" y="152400"/>
            <a:ext cx="9741769" cy="646331"/>
          </a:xfrm>
          <a:prstGeom prst="rect">
            <a:avLst/>
          </a:prstGeom>
          <a:solidFill>
            <a:srgbClr val="92D050"/>
          </a:solidFill>
        </p:spPr>
        <p:txBody>
          <a:bodyPr wrap="none" rtlCol="0">
            <a:spAutoFit/>
          </a:bodyPr>
          <a:lstStyle/>
          <a:p>
            <a:pPr eaLnBrk="1" fontAlgn="auto" hangingPunct="1">
              <a:spcBef>
                <a:spcPts val="0"/>
              </a:spcBef>
              <a:spcAft>
                <a:spcPts val="0"/>
              </a:spcAft>
            </a:pPr>
            <a:r>
              <a:rPr lang="en-US" sz="3600" b="1" dirty="0">
                <a:solidFill>
                  <a:srgbClr val="FF0000"/>
                </a:solidFill>
                <a:latin typeface="Times New Roman" panose="02020603050405020304" pitchFamily="18" charset="0"/>
                <a:cs typeface="Times New Roman" panose="02020603050405020304" pitchFamily="18" charset="0"/>
              </a:rPr>
              <a:t>1.</a:t>
            </a:r>
            <a:r>
              <a:rPr lang="en-US" dirty="0">
                <a:solidFill>
                  <a:prstClr val="black"/>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Đọc </a:t>
            </a:r>
            <a:r>
              <a:rPr lang="en-US" sz="3600" b="1" dirty="0" err="1">
                <a:solidFill>
                  <a:srgbClr val="FF0000"/>
                </a:solidFill>
                <a:latin typeface="Times New Roman" panose="02020603050405020304" pitchFamily="18" charset="0"/>
                <a:cs typeface="Times New Roman" panose="02020603050405020304" pitchFamily="18" charset="0"/>
              </a:rPr>
              <a:t>thành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thơ</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hỏi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xmlns="" id="{0BDF1E4A-CFEF-D6CD-ED4C-B49F2478B99A}"/>
              </a:ext>
            </a:extLst>
          </p:cNvPr>
          <p:cNvSpPr txBox="1"/>
          <p:nvPr/>
        </p:nvSpPr>
        <p:spPr>
          <a:xfrm>
            <a:off x="10052878" y="1745398"/>
            <a:ext cx="5941343" cy="1200329"/>
          </a:xfrm>
          <a:prstGeom prst="rect">
            <a:avLst/>
          </a:prstGeom>
          <a:solidFill>
            <a:srgbClr val="92D050"/>
          </a:solid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a. Đọc bài thơ, em biết điều gì về cây cau?</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09A4881-C431-5136-AD13-AA5E099458B2}"/>
              </a:ext>
            </a:extLst>
          </p:cNvPr>
          <p:cNvSpPr txBox="1"/>
          <p:nvPr/>
        </p:nvSpPr>
        <p:spPr>
          <a:xfrm>
            <a:off x="9814717" y="3505200"/>
            <a:ext cx="6417667" cy="2862322"/>
          </a:xfrm>
          <a:prstGeom prst="rect">
            <a:avLst/>
          </a:prstGeom>
          <a:solidFill>
            <a:srgbClr val="92D050"/>
          </a:solidFill>
        </p:spPr>
        <p:txBody>
          <a:bodyPr wrap="square" rtlCol="0">
            <a:spAutoFit/>
          </a:bodyPr>
          <a:lstStyle/>
          <a:p>
            <a:r>
              <a:rPr lang="vi-VN" sz="3600" b="1" dirty="0">
                <a:solidFill>
                  <a:srgbClr val="0000CC"/>
                </a:solidFill>
                <a:latin typeface="Times New Roman" panose="02020603050405020304" pitchFamily="18" charset="0"/>
                <a:cs typeface="Times New Roman" panose="02020603050405020304" pitchFamily="18" charset="0"/>
              </a:rPr>
              <a:t>Bài thơ cho biết cây cau cao và thẳng, các tàu lá như bàn tay xòe rộng ôm lấy thân cây...Khi mo cau rụng cũng là lúc hoa cau nở và tỏa hương thơm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CC54033A-72F7-D56D-351D-097981C095CD}"/>
              </a:ext>
            </a:extLst>
          </p:cNvPr>
          <p:cNvSpPr txBox="1"/>
          <p:nvPr/>
        </p:nvSpPr>
        <p:spPr>
          <a:xfrm>
            <a:off x="10291042" y="6966969"/>
            <a:ext cx="5714999" cy="1200329"/>
          </a:xfrm>
          <a:prstGeom prst="rect">
            <a:avLst/>
          </a:prstGeom>
          <a:solidFill>
            <a:srgbClr val="92D050"/>
          </a:solidFill>
        </p:spPr>
        <p:txBody>
          <a:bodyPr wrap="square" rtlCol="0">
            <a:spAutoFit/>
          </a:bodyPr>
          <a:lstStyle/>
          <a:p>
            <a:pPr eaLnBrk="1" fontAlgn="auto" hangingPunct="1">
              <a:spcBef>
                <a:spcPts val="0"/>
              </a:spcBef>
              <a:spcAft>
                <a:spcPts val="0"/>
              </a:spcAft>
            </a:pPr>
            <a:r>
              <a:rPr lang="vi-VN" sz="3600" b="1" dirty="0">
                <a:solidFill>
                  <a:srgbClr val="FF0000"/>
                </a:solidFill>
                <a:latin typeface="Times New Roman" panose="02020603050405020304" pitchFamily="18" charset="0"/>
                <a:cs typeface="Times New Roman" panose="02020603050405020304" pitchFamily="18" charset="0"/>
              </a:rPr>
              <a:t>- b. Em thích hình ảnh nào nhất trong bài thơ? Vì sao?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A8D37F0E-9146-0738-30C7-85B334B054BD}"/>
              </a:ext>
            </a:extLst>
          </p:cNvPr>
          <p:cNvSpPr txBox="1"/>
          <p:nvPr/>
        </p:nvSpPr>
        <p:spPr>
          <a:xfrm>
            <a:off x="4837908" y="798731"/>
            <a:ext cx="5150298" cy="9571851"/>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Mo </a:t>
            </a:r>
            <a:r>
              <a:rPr lang="en-US" sz="3200" b="1" dirty="0" err="1">
                <a:solidFill>
                  <a:srgbClr val="FF0000"/>
                </a:solidFill>
                <a:latin typeface="Times New Roman" panose="02020603050405020304" pitchFamily="18" charset="0"/>
                <a:cs typeface="Times New Roman" panose="02020603050405020304" pitchFamily="18" charset="0"/>
              </a:rPr>
              <a:t>như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thìa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lớn</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Đón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mưa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lành</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soi </a:t>
            </a:r>
            <a:r>
              <a:rPr lang="en-US" sz="3200" b="1" dirty="0" err="1">
                <a:solidFill>
                  <a:srgbClr val="FF0000"/>
                </a:solidFill>
                <a:latin typeface="Times New Roman" panose="02020603050405020304" pitchFamily="18" charset="0"/>
                <a:cs typeface="Times New Roman" panose="02020603050405020304" pitchFamily="18" charset="0"/>
              </a:rPr>
              <a:t>bóng</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Bơi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chum </a:t>
            </a:r>
            <a:r>
              <a:rPr lang="en-US" sz="3200" b="1" dirty="0" err="1">
                <a:solidFill>
                  <a:srgbClr val="FF0000"/>
                </a:solidFill>
                <a:latin typeface="Times New Roman" panose="02020603050405020304" pitchFamily="18" charset="0"/>
                <a:cs typeface="Times New Roman" panose="02020603050405020304" pitchFamily="18" charset="0"/>
              </a:rPr>
              <a:t>sành</a:t>
            </a:r>
            <a:r>
              <a:rPr lang="en-US" sz="3200" b="1" dirty="0">
                <a:solidFill>
                  <a:srgbClr val="FF0000"/>
                </a:solidFill>
                <a:latin typeface="Times New Roman" panose="02020603050405020304" pitchFamily="18" charset="0"/>
                <a:cs typeface="Times New Roman" panose="02020603050405020304" pitchFamily="18" charset="0"/>
              </a:rPr>
              <a:t>.</a:t>
            </a: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Chiều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xuân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mưa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tạnh</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Mây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êm</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phẩy</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Vẫy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gọi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lên</a:t>
            </a:r>
            <a:r>
              <a:rPr lang="en-US" sz="3200" b="1" dirty="0">
                <a:solidFill>
                  <a:srgbClr val="FF0000"/>
                </a:solidFill>
                <a:latin typeface="Times New Roman" panose="02020603050405020304" pitchFamily="18" charset="0"/>
                <a:cs typeface="Times New Roman" panose="02020603050405020304" pitchFamily="18" charset="0"/>
              </a:rPr>
              <a:t>.</a:t>
            </a: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Bộp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rụng</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Xòe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trắng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Bên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cửa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Hương</a:t>
            </a:r>
            <a:r>
              <a:rPr lang="en-US" sz="3200" b="1" dirty="0">
                <a:solidFill>
                  <a:srgbClr val="FF0000"/>
                </a:solidFill>
                <a:latin typeface="Times New Roman" panose="02020603050405020304" pitchFamily="18" charset="0"/>
                <a:cs typeface="Times New Roman" panose="02020603050405020304" pitchFamily="18" charset="0"/>
              </a:rPr>
              <a:t> bay </a:t>
            </a:r>
            <a:r>
              <a:rPr lang="en-US" sz="3200" b="1" dirty="0" err="1">
                <a:solidFill>
                  <a:srgbClr val="FF0000"/>
                </a:solidFill>
                <a:latin typeface="Times New Roman" panose="02020603050405020304" pitchFamily="18" charset="0"/>
                <a:cs typeface="Times New Roman" panose="02020603050405020304" pitchFamily="18" charset="0"/>
              </a:rPr>
              <a:t>vào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nhà</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Thoảng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thơm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gió</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bay </a:t>
            </a:r>
            <a:r>
              <a:rPr lang="en-US" sz="3200" b="1" dirty="0" err="1">
                <a:solidFill>
                  <a:srgbClr val="FF0000"/>
                </a:solidFill>
                <a:latin typeface="Times New Roman" panose="02020603050405020304" pitchFamily="18" charset="0"/>
                <a:cs typeface="Times New Roman" panose="02020603050405020304" pitchFamily="18" charset="0"/>
              </a:rPr>
              <a:t>xa</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Ngô</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Dịnh</a:t>
            </a:r>
            <a:endParaRPr lang="en-US" sz="3200" b="1" dirty="0">
              <a:solidFill>
                <a:srgbClr val="FF0000"/>
              </a:solidFill>
              <a:latin typeface="Times New Roman" panose="02020603050405020304" pitchFamily="18" charset="0"/>
              <a:cs typeface="Times New Roman" panose="02020603050405020304" pitchFamily="18" charset="0"/>
            </a:endParaRPr>
          </a:p>
          <a:p>
            <a:endParaRPr lang="en-US" sz="3600" b="1" dirty="0">
              <a:solidFill>
                <a:srgbClr val="FF0000"/>
              </a:solidFill>
              <a:latin typeface="Times New Roman" panose="02020603050405020304" pitchFamily="18" charset="0"/>
              <a:cs typeface="Times New Roman" panose="02020603050405020304" pitchFamily="18" charset="0"/>
            </a:endParaRPr>
          </a:p>
          <a:p>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C863661E-1728-332B-E36B-56ADFFA9F281}"/>
              </a:ext>
            </a:extLst>
          </p:cNvPr>
          <p:cNvSpPr txBox="1"/>
          <p:nvPr/>
        </p:nvSpPr>
        <p:spPr>
          <a:xfrm>
            <a:off x="173198" y="798731"/>
            <a:ext cx="4343400" cy="9325630"/>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a:t>
            </a:r>
            <a:r>
              <a:rPr lang="vi-VN" sz="4000" b="1" dirty="0">
                <a:solidFill>
                  <a:srgbClr val="FF0000"/>
                </a:solidFill>
                <a:latin typeface="Times New Roman" panose="02020603050405020304" pitchFamily="18" charset="0"/>
                <a:cs typeface="Times New Roman" panose="02020603050405020304" pitchFamily="18" charset="0"/>
              </a:rPr>
              <a:t>ây cau</a:t>
            </a:r>
            <a:endParaRPr lang="en-US" sz="4000" b="1" dirty="0">
              <a:solidFill>
                <a:srgbClr val="FF0000"/>
              </a:solidFill>
              <a:latin typeface="Times New Roman" panose="02020603050405020304" pitchFamily="18" charset="0"/>
              <a:cs typeface="Times New Roman" panose="02020603050405020304" pitchFamily="18" charset="0"/>
            </a:endParaRPr>
          </a:p>
          <a:p>
            <a:pPr algn="ctr"/>
            <a:endParaRPr lang="en-US" sz="40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Trông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thẳng</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hỏi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mèo</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Mải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bắt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chuột</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trèo</a:t>
            </a:r>
            <a:r>
              <a:rPr lang="en-US" sz="3200" b="1" dirty="0">
                <a:solidFill>
                  <a:srgbClr val="FF0000"/>
                </a:solidFill>
                <a:latin typeface="Times New Roman" panose="02020603050405020304" pitchFamily="18" charset="0"/>
                <a:cs typeface="Times New Roman" panose="02020603050405020304" pitchFamily="18" charset="0"/>
              </a:rPr>
              <a:t>?</a:t>
            </a: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thước</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Đo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ngày</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nấc</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Vòng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thân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a:t>
            </a: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Cau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cao</a:t>
            </a:r>
            <a:r>
              <a:rPr lang="en-US" sz="3200" b="1" dirty="0">
                <a:solidFill>
                  <a:srgbClr val="FF0000"/>
                </a:solidFill>
                <a:latin typeface="Times New Roman" panose="02020603050405020304" pitchFamily="18" charset="0"/>
                <a:cs typeface="Times New Roman" panose="02020603050405020304" pitchFamily="18" charset="0"/>
              </a:rPr>
              <a:t> , </a:t>
            </a:r>
            <a:r>
              <a:rPr lang="en-US" sz="3200" b="1" dirty="0" err="1">
                <a:solidFill>
                  <a:srgbClr val="FF0000"/>
                </a:solidFill>
                <a:latin typeface="Times New Roman" panose="02020603050405020304" pitchFamily="18" charset="0"/>
                <a:cs typeface="Times New Roman" panose="02020603050405020304" pitchFamily="18" charset="0"/>
              </a:rPr>
              <a:t>cao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mãi</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Tàu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vươn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giữa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Như</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tay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xòe</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rộng</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Hứng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làn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mưa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rơi</a:t>
            </a:r>
            <a:r>
              <a:rPr lang="en-US" sz="3200" b="1" dirty="0">
                <a:solidFill>
                  <a:srgbClr val="FF0000"/>
                </a:solidFill>
                <a:latin typeface="Times New Roman" panose="02020603050405020304" pitchFamily="18" charset="0"/>
                <a:cs typeface="Times New Roman" panose="02020603050405020304" pitchFamily="18" charset="0"/>
              </a:rPr>
              <a:t>.</a:t>
            </a:r>
          </a:p>
          <a:p>
            <a:endParaRPr lang="en-US" sz="3600" b="1" dirty="0">
              <a:solidFill>
                <a:srgbClr val="FF0000"/>
              </a:solidFill>
              <a:latin typeface="Times New Roman" panose="02020603050405020304" pitchFamily="18" charset="0"/>
              <a:cs typeface="Times New Roman" panose="02020603050405020304" pitchFamily="18" charset="0"/>
            </a:endParaRPr>
          </a:p>
          <a:p>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PHẦN 2: ÔN TẬP (T 6)</a:t>
            </a:r>
          </a:p>
        </p:txBody>
      </p:sp>
      <p:sp>
        <p:nvSpPr>
          <p:cNvPr id="30" name="TextBox 29">
            <a:extLst>
              <a:ext uri="{FF2B5EF4-FFF2-40B4-BE49-F238E27FC236}">
                <a16:creationId xmlns:a16="http://schemas.microsoft.com/office/drawing/2014/main" xmlns="" id="{3872D3A1-142B-F4A8-E1DD-7C169EE3A571}"/>
              </a:ext>
            </a:extLst>
          </p:cNvPr>
          <p:cNvSpPr txBox="1"/>
          <p:nvPr/>
        </p:nvSpPr>
        <p:spPr>
          <a:xfrm>
            <a:off x="599003" y="1825184"/>
            <a:ext cx="10201832" cy="646331"/>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F0000"/>
                </a:solidFill>
                <a:latin typeface="Times New Roman" panose="02020603050405020304" pitchFamily="18" charset="0"/>
                <a:cs typeface="Times New Roman" panose="02020603050405020304" pitchFamily="18" charset="0"/>
              </a:rPr>
              <a:t>1.</a:t>
            </a:r>
            <a:r>
              <a:rPr lang="en-US" dirty="0">
                <a:solidFill>
                  <a:prstClr val="black"/>
                </a:solidFill>
                <a:latin typeface="Arial" panose="020B0604020202020204" pitchFamily="34" charset="0"/>
              </a:rPr>
              <a:t>.</a:t>
            </a:r>
            <a:r>
              <a:rPr lang="vi-VN" sz="3600" b="1" dirty="0">
                <a:solidFill>
                  <a:srgbClr val="FF0000"/>
                </a:solidFill>
                <a:latin typeface="Times New Roman" panose="02020603050405020304" pitchFamily="18" charset="0"/>
                <a:cs typeface="Times New Roman" panose="02020603050405020304" pitchFamily="18" charset="0"/>
              </a:rPr>
              <a:t>Bức tranh  dưới đây cho em cho em biết điều gì? </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8F1C1533-7819-4CF6-9B67-0B8E43294AFF}"/>
              </a:ext>
            </a:extLst>
          </p:cNvPr>
          <p:cNvPicPr>
            <a:picLocks noChangeAspect="1"/>
          </p:cNvPicPr>
          <p:nvPr/>
        </p:nvPicPr>
        <p:blipFill>
          <a:blip r:embed="rId2"/>
          <a:stretch>
            <a:fillRect/>
          </a:stretch>
        </p:blipFill>
        <p:spPr>
          <a:xfrm>
            <a:off x="1053961" y="2471515"/>
            <a:ext cx="14168716" cy="6531709"/>
          </a:xfrm>
          <a:prstGeom prst="rect">
            <a:avLst/>
          </a:prstGeom>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additive="base">
                                        <p:cTn id="9" dur="500" fill="hold"/>
                                        <p:tgtEl>
                                          <p:spTgt spid="7"/>
                                        </p:tgtEl>
                                        <p:attrNameLst>
                                          <p:attrName>ppt_x</p:attrName>
                                        </p:attrNameLst>
                                      </p:cBhvr>
                                      <p:tavLst>
                                        <p:tav tm="0">
                                          <p:val>
                                            <p:strVal val="#ppt_x"/>
                                          </p:val>
                                        </p:tav>
                                        <p:tav tm="100000">
                                          <p:val>
                                            <p:strVal val="#ppt_x"/>
                                          </p:val>
                                        </p:tav>
                                      </p:tavLst>
                                    </p:anim>
                                    <p:anim calcmode="lin" valueType="num">
                                      <p:cBhvr additive="base">
                                        <p:cTn id="1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PHẦN 1: ÔN TẬP (T 6)</a:t>
            </a:r>
          </a:p>
        </p:txBody>
      </p:sp>
      <p:sp>
        <p:nvSpPr>
          <p:cNvPr id="36" name="TextBox 1">
            <a:extLst>
              <a:ext uri="{FF2B5EF4-FFF2-40B4-BE49-F238E27FC236}">
                <a16:creationId xmlns:a16="http://schemas.microsoft.com/office/drawing/2014/main" xmlns="" id="{A84517DF-DC62-8A3D-9DA5-E126EE02C4F1}"/>
              </a:ext>
            </a:extLst>
          </p:cNvPr>
          <p:cNvSpPr txBox="1"/>
          <p:nvPr/>
        </p:nvSpPr>
        <p:spPr>
          <a:xfrm>
            <a:off x="246904" y="1208212"/>
            <a:ext cx="15782829" cy="7848302"/>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Cuộc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đua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rừng</a:t>
            </a:r>
            <a:endParaRPr lang="en-US" sz="2800" b="1" dirty="0">
              <a:solidFill>
                <a:srgbClr val="FF0000"/>
              </a:solidFill>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Ngày</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mai</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muông</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thú</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rừng</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mở</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hội</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thi</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chạy</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để</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chọn</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con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vật</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nhanh</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nhất</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thích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lắm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a:t>
            </a:r>
            <a:r>
              <a:rPr lang="en-US" sz="2800" b="1" dirty="0">
                <a:solidFill>
                  <a:srgbClr val="0000CC"/>
                </a:solidFill>
                <a:latin typeface="Times New Roman" panose="02020603050405020304" pitchFamily="18" charset="0"/>
                <a:cs typeface="Times New Roman" panose="02020603050405020304" pitchFamily="18" charset="0"/>
              </a:rPr>
              <a:t> tin </a:t>
            </a:r>
            <a:r>
              <a:rPr lang="en-US" sz="2800" b="1" dirty="0" err="1">
                <a:solidFill>
                  <a:srgbClr val="0000CC"/>
                </a:solidFill>
                <a:latin typeface="Times New Roman" panose="02020603050405020304" pitchFamily="18" charset="0"/>
                <a:cs typeface="Times New Roman" panose="02020603050405020304" pitchFamily="18" charset="0"/>
              </a:rPr>
              <a:t>chắc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được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nguyệt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sửa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soạn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mê</a:t>
            </a:r>
            <a:r>
              <a:rPr lang="en-US" sz="2800" b="1" dirty="0">
                <a:solidFill>
                  <a:srgbClr val="0000CC"/>
                </a:solidFill>
                <a:latin typeface="Times New Roman" panose="02020603050405020304" pitchFamily="18" charset="0"/>
                <a:cs typeface="Times New Roman" panose="02020603050405020304" pitchFamily="18" charset="0"/>
              </a:rPr>
              <a:t> soi </a:t>
            </a:r>
            <a:r>
              <a:rPr lang="en-US" sz="2800" b="1" dirty="0" err="1">
                <a:solidFill>
                  <a:srgbClr val="0000CC"/>
                </a:solidFill>
                <a:latin typeface="Times New Roman" panose="02020603050405020304" pitchFamily="18" charset="0"/>
                <a:cs typeface="Times New Roman" panose="02020603050405020304" pitchFamily="18" charset="0"/>
              </a:rPr>
              <a:t>bóng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dưới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suối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trong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hiện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bộ</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đồ</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tuyệt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đẹp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bờm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được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chuốt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vô</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địch</a:t>
            </a:r>
            <a:r>
              <a:rPr lang="en-US" sz="2800" b="1" dirty="0">
                <a:solidFill>
                  <a:srgbClr val="0000CC"/>
                </a:solidFill>
                <a:latin typeface="Times New Roman" panose="02020603050405020304" pitchFamily="18" charset="0"/>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Ngựa</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cha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thấy</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thế</a:t>
            </a:r>
            <a:r>
              <a:rPr kumimoji="0" lang="en-US" sz="28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b</a:t>
            </a:r>
            <a:r>
              <a:rPr lang="en-US" sz="2800" b="1" dirty="0" err="1">
                <a:solidFill>
                  <a:srgbClr val="0000CC"/>
                </a:solidFill>
                <a:latin typeface="Times New Roman" panose="02020603050405020304" pitchFamily="18" charset="0"/>
                <a:cs typeface="Times New Roman" panose="02020603050405020304" pitchFamily="18" charset="0"/>
              </a:rPr>
              <a:t>ảo</a:t>
            </a:r>
            <a:r>
              <a:rPr lang="en-US" sz="2800" b="1" dirty="0">
                <a:solidFill>
                  <a:srgbClr val="0000CC"/>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buFontTx/>
              <a:buChar char="-"/>
              <a:tabLst/>
              <a:defRPr/>
            </a:pP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trai</a:t>
            </a:r>
            <a:r>
              <a:rPr lang="en-US" sz="2800" b="1" dirty="0">
                <a:solidFill>
                  <a:srgbClr val="0000CC"/>
                </a:solidFill>
                <a:latin typeface="Times New Roman" panose="02020603050405020304" pitchFamily="18" charset="0"/>
                <a:cs typeface="Times New Roman" panose="02020603050405020304" pitchFamily="18" charset="0"/>
              </a:rPr>
              <a:t> à, con </a:t>
            </a:r>
            <a:r>
              <a:rPr lang="en-US" sz="2800" b="1" dirty="0" err="1">
                <a:solidFill>
                  <a:srgbClr val="0000CC"/>
                </a:solidFill>
                <a:latin typeface="Times New Roman" panose="02020603050405020304" pitchFamily="18" charset="0"/>
                <a:cs typeface="Times New Roman" panose="02020603050405020304" pitchFamily="18" charset="0"/>
              </a:rPr>
              <a:t>phải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rèn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bộ</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cuộc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đua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bộ</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đồ</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đẹp</a:t>
            </a:r>
            <a:r>
              <a:rPr lang="en-US" sz="2800" b="1" dirty="0">
                <a:solidFill>
                  <a:srgbClr val="0000CC"/>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mắt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dưới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ngúng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nguẩy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đáp</a:t>
            </a:r>
            <a:r>
              <a:rPr lang="en-US" sz="2800" b="1" dirty="0">
                <a:solidFill>
                  <a:srgbClr val="0000CC"/>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buFontTx/>
              <a:buChar char="-"/>
              <a:tabLst/>
              <a:defRPr/>
            </a:pPr>
            <a:r>
              <a:rPr lang="en-US" sz="2800" b="1" dirty="0">
                <a:solidFill>
                  <a:srgbClr val="0000CC"/>
                </a:solidFill>
                <a:latin typeface="Times New Roman" panose="02020603050405020304" pitchFamily="18" charset="0"/>
                <a:cs typeface="Times New Roman" panose="02020603050405020304" pitchFamily="18" charset="0"/>
              </a:rPr>
              <a:t> Cha </a:t>
            </a:r>
            <a:r>
              <a:rPr lang="en-US" sz="2800" b="1" dirty="0" err="1">
                <a:solidFill>
                  <a:srgbClr val="0000CC"/>
                </a:solidFill>
                <a:latin typeface="Times New Roman" panose="02020603050405020304" pitchFamily="18" charset="0"/>
                <a:cs typeface="Times New Roman" panose="02020603050405020304" pitchFamily="18" charset="0"/>
              </a:rPr>
              <a:t>yên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chắc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lắm</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nhất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định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mà</a:t>
            </a:r>
            <a:r>
              <a:rPr lang="en-US" sz="2800" b="1" dirty="0">
                <a:solidFill>
                  <a:srgbClr val="0000CC"/>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Cuộc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đến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Sáng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sớm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cỏ</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nghẹt</a:t>
            </a:r>
            <a:r>
              <a:rPr lang="en-US" sz="2800" b="1" dirty="0">
                <a:solidFill>
                  <a:srgbClr val="0000CC"/>
                </a:solidFill>
                <a:latin typeface="Times New Roman" panose="02020603050405020304" pitchFamily="18" charset="0"/>
                <a:cs typeface="Times New Roman" panose="02020603050405020304" pitchFamily="18" charset="0"/>
              </a:rPr>
              <a:t>. Chi </a:t>
            </a:r>
            <a:r>
              <a:rPr lang="en-US" sz="2800" b="1" dirty="0" err="1">
                <a:solidFill>
                  <a:srgbClr val="0000CC"/>
                </a:solidFill>
                <a:latin typeface="Times New Roman" panose="02020603050405020304" pitchFamily="18" charset="0"/>
                <a:cs typeface="Times New Roman" panose="02020603050405020304" pitchFamily="18" charset="0"/>
              </a:rPr>
              <a:t>em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hươu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sốt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ruột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gặm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lá</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Thỏ</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thỏ</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xám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trọng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ngắm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nghía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thủ</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quạ</a:t>
            </a:r>
            <a:r>
              <a:rPr lang="en-US" sz="2800" b="1" dirty="0">
                <a:solidFill>
                  <a:srgbClr val="0000CC"/>
                </a:solidFill>
                <a:latin typeface="Times New Roman" panose="02020603050405020304" pitchFamily="18" charset="0"/>
                <a:cs typeface="Times New Roman" panose="02020603050405020304" pitchFamily="18" charset="0"/>
              </a:rPr>
              <a:t> bay </a:t>
            </a:r>
            <a:r>
              <a:rPr lang="en-US" sz="2800" b="1" dirty="0" err="1">
                <a:solidFill>
                  <a:srgbClr val="0000CC"/>
                </a:solidFill>
                <a:latin typeface="Times New Roman" panose="02020603050405020304" pitchFamily="18" charset="0"/>
                <a:cs typeface="Times New Roman" panose="02020603050405020304" pitchFamily="18" charset="0"/>
              </a:rPr>
              <a:t>đi</a:t>
            </a:r>
            <a:r>
              <a:rPr lang="en-US" sz="2800" b="1" dirty="0">
                <a:solidFill>
                  <a:srgbClr val="0000CC"/>
                </a:solidFill>
                <a:latin typeface="Times New Roman" panose="02020603050405020304" pitchFamily="18" charset="0"/>
                <a:cs typeface="Times New Roman" panose="02020603050405020304" pitchFamily="18" charset="0"/>
              </a:rPr>
              <a:t> bay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tự</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ung</a:t>
            </a:r>
            <a:r>
              <a:rPr lang="en-US" sz="2800" b="1" dirty="0">
                <a:solidFill>
                  <a:srgbClr val="0000CC"/>
                </a:solidFill>
                <a:latin typeface="Times New Roman" panose="02020603050405020304" pitchFamily="18" charset="0"/>
                <a:cs typeface="Times New Roman" panose="02020603050405020304" pitchFamily="18" charset="0"/>
              </a:rPr>
              <a:t> dung </a:t>
            </a:r>
            <a:r>
              <a:rPr lang="en-US" sz="2800" b="1" dirty="0" err="1">
                <a:solidFill>
                  <a:srgbClr val="0000CC"/>
                </a:solidFill>
                <a:latin typeface="Times New Roman" panose="02020603050405020304" pitchFamily="18" charset="0"/>
                <a:cs typeface="Times New Roman" panose="02020603050405020304" pitchFamily="18" charset="0"/>
              </a:rPr>
              <a:t>bước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vạch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xuất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phát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Tiếng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hô</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Bắt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đầu</a:t>
            </a:r>
            <a:r>
              <a:rPr lang="en-US" sz="2800" b="1" dirty="0">
                <a:solidFill>
                  <a:srgbClr val="0000CC"/>
                </a:solidFill>
                <a:latin typeface="Times New Roman" panose="02020603050405020304" pitchFamily="18" charset="0"/>
                <a:cs typeface="Times New Roman" panose="02020603050405020304" pitchFamily="18" charset="0"/>
              </a:rPr>
              <a:t>” vang </a:t>
            </a:r>
            <a:r>
              <a:rPr lang="en-US" sz="2800" b="1" dirty="0" err="1">
                <a:solidFill>
                  <a:srgbClr val="0000CC"/>
                </a:solidFill>
                <a:latin typeface="Times New Roman" panose="02020603050405020304" pitchFamily="18" charset="0"/>
                <a:cs typeface="Times New Roman" panose="02020603050405020304" pitchFamily="18" charset="0"/>
              </a:rPr>
              <a:t>lên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viên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chuyển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nhất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Vòng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hai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dẫn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đầu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bằng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khỏe</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khoắn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Bỗng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cảm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giác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vướng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vướng</a:t>
            </a:r>
            <a:r>
              <a:rPr lang="en-US" sz="2800" b="1" dirty="0">
                <a:solidFill>
                  <a:srgbClr val="0000CC"/>
                </a:solidFill>
                <a:latin typeface="Times New Roman" panose="02020603050405020304" pitchFamily="18" charset="0"/>
                <a:cs typeface="Times New Roman" panose="02020603050405020304" pitchFamily="18" charset="0"/>
              </a:rPr>
              <a:t> ở </a:t>
            </a:r>
            <a:r>
              <a:rPr lang="en-US" sz="2800" b="1" dirty="0" err="1">
                <a:solidFill>
                  <a:srgbClr val="0000CC"/>
                </a:solidFill>
                <a:latin typeface="Times New Roman" panose="02020603050405020304" pitchFamily="18" charset="0"/>
                <a:cs typeface="Times New Roman" panose="02020603050405020304" pitchFamily="18" charset="0"/>
              </a:rPr>
              <a:t>chân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thảng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thốt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một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móng</a:t>
            </a:r>
            <a:r>
              <a:rPr lang="en-US" sz="2800" b="1" dirty="0">
                <a:solidFill>
                  <a:srgbClr val="0000CC"/>
                </a:solidFill>
                <a:latin typeface="Times New Roman" panose="02020603050405020304" pitchFamily="18" charset="0"/>
                <a:cs typeface="Times New Roman" panose="02020603050405020304" pitchFamily="18" charset="0"/>
              </a:rPr>
              <a:t> lung lay </a:t>
            </a:r>
            <a:r>
              <a:rPr lang="en-US" sz="2800" b="1" dirty="0" err="1">
                <a:solidFill>
                  <a:srgbClr val="0000CC"/>
                </a:solidFill>
                <a:latin typeface="Times New Roman" panose="02020603050405020304" pitchFamily="18" charset="0"/>
                <a:cs typeface="Times New Roman" panose="02020603050405020304" pitchFamily="18" charset="0"/>
              </a:rPr>
              <a:t>rồi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hẳn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Gai </a:t>
            </a:r>
            <a:r>
              <a:rPr lang="en-US" sz="2800" b="1" dirty="0" err="1">
                <a:solidFill>
                  <a:srgbClr val="0000CC"/>
                </a:solidFill>
                <a:latin typeface="Times New Roman" panose="02020603050405020304" pitchFamily="18" charset="0"/>
                <a:cs typeface="Times New Roman" panose="02020603050405020304" pitchFamily="18" charset="0"/>
              </a:rPr>
              <a:t>nhọn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đâm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đau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điếng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Chú</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chạy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tập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tễnh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cuối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dừng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hẳn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Nhìn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bạn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bè</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lướt</a:t>
            </a:r>
            <a:r>
              <a:rPr lang="en-US" sz="2800" b="1" dirty="0">
                <a:solidFill>
                  <a:srgbClr val="0000CC"/>
                </a:solidFill>
                <a:latin typeface="Times New Roman" panose="02020603050405020304" pitchFamily="18" charset="0"/>
                <a:cs typeface="Times New Roman" panose="02020603050405020304" pitchFamily="18" charset="0"/>
              </a:rPr>
              <a:t> qua </a:t>
            </a:r>
            <a:r>
              <a:rPr lang="en-US" sz="2800" b="1" dirty="0" err="1">
                <a:solidFill>
                  <a:srgbClr val="0000CC"/>
                </a:solidFill>
                <a:latin typeface="Times New Roman" panose="02020603050405020304" pitchFamily="18" charset="0"/>
                <a:cs typeface="Times New Roman" panose="02020603050405020304" pitchFamily="18" charset="0"/>
              </a:rPr>
              <a:t>mặt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đỏ</a:t>
            </a:r>
            <a:r>
              <a:rPr lang="en-US" sz="2800" b="1" dirty="0">
                <a:solidFill>
                  <a:srgbClr val="0000CC"/>
                </a:solidFill>
                <a:latin typeface="Times New Roman" panose="02020603050405020304" pitchFamily="18" charset="0"/>
                <a:cs typeface="Times New Roman" panose="02020603050405020304" pitchFamily="18" charset="0"/>
              </a:rPr>
              <a:t> hoe </a:t>
            </a:r>
            <a:r>
              <a:rPr lang="en-US" sz="2800" b="1" dirty="0" err="1">
                <a:solidFill>
                  <a:srgbClr val="0000CC"/>
                </a:solidFill>
                <a:latin typeface="Times New Roman" panose="02020603050405020304" pitchFamily="18" charset="0"/>
                <a:cs typeface="Times New Roman" panose="02020603050405020304" pitchFamily="18" charset="0"/>
              </a:rPr>
              <a:t>mắt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vì</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cha </a:t>
            </a:r>
            <a:r>
              <a:rPr lang="en-US" sz="2800" b="1" dirty="0" err="1">
                <a:solidFill>
                  <a:srgbClr val="0000CC"/>
                </a:solidFill>
                <a:latin typeface="Times New Roman" panose="02020603050405020304" pitchFamily="18" charset="0"/>
                <a:cs typeface="Times New Roman" panose="02020603050405020304" pitchFamily="18" charset="0"/>
              </a:rPr>
              <a:t>dặn</a:t>
            </a:r>
            <a:r>
              <a:rPr lang="en-US" sz="2800" b="1" dirty="0">
                <a:solidFill>
                  <a:srgbClr val="0000CC"/>
                </a:solidFill>
                <a:latin typeface="Times New Roman" panose="02020603050405020304" pitchFamily="18" charset="0"/>
                <a:cs typeface="Times New Roman" panose="02020603050405020304" pitchFamily="18" charset="0"/>
              </a:rPr>
              <a:t>.</a:t>
            </a:r>
          </a:p>
          <a:p>
            <a:pPr marR="0" lvl="0" defTabSz="914400" rtl="0" eaLnBrk="1" fontAlgn="auto" latinLnBrk="0" hangingPunct="1">
              <a:lnSpc>
                <a:spcPct val="100000"/>
              </a:lnSpc>
              <a:spcBef>
                <a:spcPts val="0"/>
              </a:spcBef>
              <a:spcAft>
                <a:spcPts val="0"/>
              </a:spcAft>
              <a:buClrTx/>
              <a:buSzTx/>
              <a:tabLs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Ngựa</a:t>
            </a:r>
            <a:r>
              <a:rPr lang="en-US" sz="2800" b="1" dirty="0">
                <a:solidFill>
                  <a:srgbClr val="0000CC"/>
                </a:solidFill>
                <a:latin typeface="Times New Roman" panose="02020603050405020304" pitchFamily="18" charset="0"/>
                <a:cs typeface="Times New Roman" panose="02020603050405020304" pitchFamily="18" charset="0"/>
              </a:rPr>
              <a:t> con </a:t>
            </a:r>
            <a:r>
              <a:rPr lang="en-US" sz="2800" b="1" dirty="0" err="1">
                <a:solidFill>
                  <a:srgbClr val="0000CC"/>
                </a:solidFill>
                <a:latin typeface="Times New Roman" panose="02020603050405020304" pitchFamily="18" charset="0"/>
                <a:cs typeface="Times New Roman" panose="02020603050405020304" pitchFamily="18" charset="0"/>
              </a:rPr>
              <a:t>đã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rút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được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bài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học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quý</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giá</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đừng</a:t>
            </a:r>
            <a:r>
              <a:rPr lang="en-US" sz="2800" b="1" dirty="0">
                <a:solidFill>
                  <a:srgbClr val="0000CC"/>
                </a:solidFill>
                <a:latin typeface="Times New Roman" panose="02020603050405020304" pitchFamily="18" charset="0"/>
                <a:cs typeface="Times New Roman" panose="02020603050405020304" pitchFamily="18" charset="0"/>
              </a:rPr>
              <a:t> bao </a:t>
            </a:r>
            <a:r>
              <a:rPr lang="en-US" sz="2800" b="1" dirty="0" err="1">
                <a:solidFill>
                  <a:srgbClr val="0000CC"/>
                </a:solidFill>
                <a:latin typeface="Times New Roman" panose="02020603050405020304" pitchFamily="18" charset="0"/>
                <a:cs typeface="Times New Roman" panose="02020603050405020304" pitchFamily="18" charset="0"/>
              </a:rPr>
              <a:t>giờ</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chủ</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quan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dù</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việc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nhỏ</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nhất</a:t>
            </a:r>
            <a:endParaRPr lang="en-US" sz="2800" b="1" dirty="0">
              <a:solidFill>
                <a:srgbClr val="0000CC"/>
              </a:solidFill>
              <a:latin typeface="Times New Roman" panose="02020603050405020304" pitchFamily="18" charset="0"/>
              <a:cs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US" sz="2800" b="1" dirty="0">
                <a:solidFill>
                  <a:srgbClr val="0000CC"/>
                </a:solidFill>
                <a:latin typeface="Times New Roman" panose="02020603050405020304" pitchFamily="18" charset="0"/>
                <a:cs typeface="Times New Roman" panose="02020603050405020304" pitchFamily="18" charset="0"/>
              </a:rPr>
              <a:t>                                                                                             (</a:t>
            </a:r>
            <a:r>
              <a:rPr lang="en-US" sz="2800" b="1" i="1" dirty="0">
                <a:solidFill>
                  <a:srgbClr val="0000CC"/>
                </a:solidFill>
                <a:latin typeface="Times New Roman" panose="02020603050405020304" pitchFamily="18" charset="0"/>
                <a:cs typeface="Times New Roman" panose="02020603050405020304" pitchFamily="18" charset="0"/>
              </a:rPr>
              <a:t>Theo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Xuân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Hoàng</a:t>
            </a:r>
            <a:r>
              <a:rPr lang="en-US" sz="2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50126331"/>
      </p:ext>
    </p:extLst>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852320" y="1266918"/>
            <a:ext cx="5778272"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a:solidFill>
                  <a:srgbClr val="0000CC"/>
                </a:solidFill>
                <a:effectLst>
                  <a:outerShdw blurRad="38100" dist="38100" dir="2700000" algn="tl">
                    <a:srgbClr val="000000">
                      <a:alpha val="43137"/>
                    </a:srgbClr>
                  </a:outerShdw>
                </a:effectLst>
                <a:latin typeface="Times New Roman" pitchFamily="18" charset="0"/>
              </a:rPr>
              <a:t>PHẦN 2: ÔN TẬP (T 6)</a:t>
            </a:r>
          </a:p>
        </p:txBody>
      </p:sp>
      <p:sp>
        <p:nvSpPr>
          <p:cNvPr id="30" name="TextBox 29">
            <a:extLst>
              <a:ext uri="{FF2B5EF4-FFF2-40B4-BE49-F238E27FC236}">
                <a16:creationId xmlns:a16="http://schemas.microsoft.com/office/drawing/2014/main" xmlns="" id="{3872D3A1-142B-F4A8-E1DD-7C169EE3A571}"/>
              </a:ext>
            </a:extLst>
          </p:cNvPr>
          <p:cNvSpPr txBox="1"/>
          <p:nvPr/>
        </p:nvSpPr>
        <p:spPr>
          <a:xfrm>
            <a:off x="599003" y="1825184"/>
            <a:ext cx="10201832" cy="646331"/>
          </a:xfrm>
          <a:prstGeom prst="rect">
            <a:avLst/>
          </a:prstGeom>
          <a:noFill/>
        </p:spPr>
        <p:txBody>
          <a:bodyPr wrap="none" rtlCol="0">
            <a:spAutoFit/>
          </a:bodyPr>
          <a:lstStyle/>
          <a:p>
            <a:pPr eaLnBrk="1" fontAlgn="auto" hangingPunct="1">
              <a:spcBef>
                <a:spcPts val="0"/>
              </a:spcBef>
              <a:spcAft>
                <a:spcPts val="0"/>
              </a:spcAft>
            </a:pPr>
            <a:r>
              <a:rPr lang="en-US" sz="3600" b="1" dirty="0">
                <a:solidFill>
                  <a:srgbClr val="FF0000"/>
                </a:solidFill>
                <a:latin typeface="Times New Roman" panose="02020603050405020304" pitchFamily="18" charset="0"/>
                <a:cs typeface="Times New Roman" panose="02020603050405020304" pitchFamily="18" charset="0"/>
              </a:rPr>
              <a:t>1.</a:t>
            </a:r>
            <a:r>
              <a:rPr lang="en-US" dirty="0">
                <a:solidFill>
                  <a:prstClr val="black"/>
                </a:solidFill>
                <a:latin typeface="Arial" panose="020B0604020202020204" pitchFamily="34" charset="0"/>
              </a:rPr>
              <a:t>.</a:t>
            </a:r>
            <a:r>
              <a:rPr lang="vi-VN" sz="3600" b="1" dirty="0">
                <a:solidFill>
                  <a:srgbClr val="FF0000"/>
                </a:solidFill>
                <a:latin typeface="Times New Roman" panose="02020603050405020304" pitchFamily="18" charset="0"/>
                <a:cs typeface="Times New Roman" panose="02020603050405020304" pitchFamily="18" charset="0"/>
              </a:rPr>
              <a:t>Bức tranh  dưới đây cho em cho em biết điều gì? </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2" name="TextBox 5">
            <a:extLst>
              <a:ext uri="{FF2B5EF4-FFF2-40B4-BE49-F238E27FC236}">
                <a16:creationId xmlns:a16="http://schemas.microsoft.com/office/drawing/2014/main" xmlns="" id="{384B6A95-6438-41F3-8F74-37254D82E0D6}"/>
              </a:ext>
            </a:extLst>
          </p:cNvPr>
          <p:cNvSpPr txBox="1"/>
          <p:nvPr/>
        </p:nvSpPr>
        <p:spPr>
          <a:xfrm>
            <a:off x="1051719" y="4155868"/>
            <a:ext cx="1752600" cy="646331"/>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Từ ngữ</a:t>
            </a:r>
          </a:p>
        </p:txBody>
      </p:sp>
      <p:sp>
        <p:nvSpPr>
          <p:cNvPr id="33" name="TextBox 1">
            <a:extLst>
              <a:ext uri="{FF2B5EF4-FFF2-40B4-BE49-F238E27FC236}">
                <a16:creationId xmlns:a16="http://schemas.microsoft.com/office/drawing/2014/main" xmlns="" id="{9EB17B33-82F3-450F-A6D5-4FBFA34F21E3}"/>
              </a:ext>
            </a:extLst>
          </p:cNvPr>
          <p:cNvSpPr txBox="1"/>
          <p:nvPr/>
        </p:nvSpPr>
        <p:spPr>
          <a:xfrm>
            <a:off x="5398925" y="2741616"/>
            <a:ext cx="6231667" cy="1754326"/>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mn-cs"/>
              </a:rPr>
              <a:t>- </a:t>
            </a:r>
            <a:r>
              <a:rPr kumimoji="0" lang="vi-VN" sz="36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Móng: Miếng sắt hình vòng cung gắn vào dưới móng chân lừa, ngựa...để bảo vệ chân</a:t>
            </a:r>
            <a:endParaRPr kumimoji="0" lang="en-US" sz="18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34" name="TextBox 2">
            <a:extLst>
              <a:ext uri="{FF2B5EF4-FFF2-40B4-BE49-F238E27FC236}">
                <a16:creationId xmlns:a16="http://schemas.microsoft.com/office/drawing/2014/main" xmlns="" id="{768EAFC6-AB4B-4D07-857B-16449C681D83}"/>
              </a:ext>
            </a:extLst>
          </p:cNvPr>
          <p:cNvSpPr txBox="1"/>
          <p:nvPr/>
        </p:nvSpPr>
        <p:spPr>
          <a:xfrm>
            <a:off x="5398925" y="4802199"/>
            <a:ext cx="5782287" cy="1754326"/>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Đối thủ: Người ( đội) tranh thắng thua với người ( đội) khác</a:t>
            </a:r>
            <a:endPar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
        <p:nvSpPr>
          <p:cNvPr id="35" name="TextBox 4">
            <a:extLst>
              <a:ext uri="{FF2B5EF4-FFF2-40B4-BE49-F238E27FC236}">
                <a16:creationId xmlns:a16="http://schemas.microsoft.com/office/drawing/2014/main" xmlns="" id="{8A2570A2-CAA4-4CC9-A395-22821CD5623F}"/>
              </a:ext>
            </a:extLst>
          </p:cNvPr>
          <p:cNvSpPr txBox="1"/>
          <p:nvPr/>
        </p:nvSpPr>
        <p:spPr>
          <a:xfrm>
            <a:off x="5387157" y="6862782"/>
            <a:ext cx="5609489" cy="1200329"/>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Thảng thốt: Hoảng hốt vì bất ngờ</a:t>
            </a:r>
            <a:endParaRPr kumimoji="0" lang="en-US" sz="3600" b="0"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604918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1">
            <a:extLst>
              <a:ext uri="{FF2B5EF4-FFF2-40B4-BE49-F238E27FC236}">
                <a16:creationId xmlns:a16="http://schemas.microsoft.com/office/drawing/2014/main" xmlns="" id="{B5D73CCD-1469-4EA1-93DD-E1F36F8E0196}"/>
              </a:ext>
            </a:extLst>
          </p:cNvPr>
          <p:cNvSpPr txBox="1"/>
          <p:nvPr/>
        </p:nvSpPr>
        <p:spPr>
          <a:xfrm>
            <a:off x="997290" y="49913"/>
            <a:ext cx="4833257" cy="646331"/>
          </a:xfrm>
          <a:prstGeom prst="rect">
            <a:avLst/>
          </a:prstGeom>
          <a:solidFill>
            <a:srgbClr val="92D05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Trả lời câu hỏi: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0" name="TextBox 2">
            <a:extLst>
              <a:ext uri="{FF2B5EF4-FFF2-40B4-BE49-F238E27FC236}">
                <a16:creationId xmlns:a16="http://schemas.microsoft.com/office/drawing/2014/main" xmlns="" id="{73C07AEE-774D-4AC3-A441-BD6FD6406740}"/>
              </a:ext>
            </a:extLst>
          </p:cNvPr>
          <p:cNvSpPr txBox="1"/>
          <p:nvPr/>
        </p:nvSpPr>
        <p:spPr>
          <a:xfrm>
            <a:off x="988694" y="912242"/>
            <a:ext cx="9504513" cy="2308324"/>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342900" indent="-342900">
              <a:buAutoNum type="alphaLcPeriod"/>
            </a:pPr>
            <a:r>
              <a:rPr lang="vi-VN" sz="3600" b="1" dirty="0">
                <a:solidFill>
                  <a:srgbClr val="0000CC"/>
                </a:solidFill>
                <a:latin typeface="Times New Roman" panose="02020603050405020304" pitchFamily="18" charset="0"/>
                <a:cs typeface="Times New Roman" panose="02020603050405020304" pitchFamily="18" charset="0"/>
              </a:rPr>
              <a:t>Muông thú trong rừng mở hội thi để làm gì?</a:t>
            </a:r>
          </a:p>
          <a:p>
            <a:pPr marL="285750" indent="-285750">
              <a:buFontTx/>
              <a:buChar char="-"/>
            </a:pPr>
            <a:r>
              <a:rPr lang="vi-VN" sz="3600" b="1" dirty="0">
                <a:solidFill>
                  <a:srgbClr val="0000CC"/>
                </a:solidFill>
                <a:latin typeface="Times New Roman" panose="02020603050405020304" pitchFamily="18" charset="0"/>
                <a:cs typeface="Times New Roman" panose="02020603050405020304" pitchFamily="18" charset="0"/>
              </a:rPr>
              <a:t>Chọn con vật khỏe nhất</a:t>
            </a:r>
          </a:p>
          <a:p>
            <a:pPr marL="285750" indent="-285750">
              <a:buFontTx/>
              <a:buChar char="-"/>
            </a:pPr>
            <a:r>
              <a:rPr lang="vi-VN" sz="3600" b="1" dirty="0">
                <a:solidFill>
                  <a:srgbClr val="0000CC"/>
                </a:solidFill>
                <a:latin typeface="Times New Roman" panose="02020603050405020304" pitchFamily="18" charset="0"/>
                <a:cs typeface="Times New Roman" panose="02020603050405020304" pitchFamily="18" charset="0"/>
              </a:rPr>
              <a:t> Chọn con vật nhanh nhất</a:t>
            </a:r>
          </a:p>
          <a:p>
            <a:pPr marL="285750" indent="-285750">
              <a:buFontTx/>
              <a:buChar char="-"/>
            </a:pPr>
            <a:r>
              <a:rPr lang="vi-VN" sz="3600" b="1" dirty="0">
                <a:solidFill>
                  <a:srgbClr val="0000CC"/>
                </a:solidFill>
                <a:latin typeface="Times New Roman" panose="02020603050405020304" pitchFamily="18" charset="0"/>
                <a:cs typeface="Times New Roman" panose="02020603050405020304" pitchFamily="18" charset="0"/>
              </a:rPr>
              <a:t> Chọn con vật đẹp nhất</a:t>
            </a:r>
            <a:endParaRPr lang="en-US" b="1" dirty="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xmlns="" id="{F837AFBC-A33F-0A9F-58FD-9CDF18BF766D}"/>
              </a:ext>
            </a:extLst>
          </p:cNvPr>
          <p:cNvSpPr txBox="1"/>
          <p:nvPr/>
        </p:nvSpPr>
        <p:spPr>
          <a:xfrm>
            <a:off x="969344" y="3338112"/>
            <a:ext cx="9759775" cy="2585323"/>
          </a:xfrm>
          <a:prstGeom prst="rect">
            <a:avLst/>
          </a:prstGeom>
          <a:solidFill>
            <a:srgbClr val="92D050"/>
          </a:solidFill>
        </p:spPr>
        <p:txBody>
          <a:bodyPr wrap="square" rtlCol="0">
            <a:spAutoFit/>
          </a:bodyPr>
          <a:lstStyle/>
          <a:p>
            <a:pPr eaLnBrk="1" fontAlgn="auto" hangingPunct="1">
              <a:spcBef>
                <a:spcPts val="0"/>
              </a:spcBef>
              <a:spcAft>
                <a:spcPts val="0"/>
              </a:spcAft>
            </a:pPr>
            <a:r>
              <a:rPr lang="vi-VN" sz="3600" b="1" dirty="0">
                <a:solidFill>
                  <a:srgbClr val="0000CC"/>
                </a:solidFill>
                <a:latin typeface="Times New Roman" panose="02020603050405020304" pitchFamily="18" charset="0"/>
                <a:cs typeface="Times New Roman" panose="02020603050405020304" pitchFamily="18" charset="0"/>
              </a:rPr>
              <a:t>b</a:t>
            </a:r>
            <a:r>
              <a:rPr lang="vi-VN" dirty="0">
                <a:solidFill>
                  <a:prstClr val="black"/>
                </a:solidFill>
                <a:latin typeface="Arial" panose="020B0604020202020204" pitchFamily="34" charset="0"/>
              </a:rPr>
              <a:t>. </a:t>
            </a:r>
            <a:r>
              <a:rPr lang="vi-VN" sz="3600" b="1" dirty="0">
                <a:solidFill>
                  <a:srgbClr val="0000CC"/>
                </a:solidFill>
                <a:latin typeface="Times New Roman" panose="02020603050405020304" pitchFamily="18" charset="0"/>
                <a:cs typeface="Times New Roman" panose="02020603050405020304" pitchFamily="18" charset="0"/>
              </a:rPr>
              <a:t>Ngựa con đã chuẩn bị như thế nào cho hội thi?</a:t>
            </a:r>
          </a:p>
          <a:p>
            <a:pPr marL="285750" indent="-285750" eaLnBrk="1" fontAlgn="auto" hangingPunct="1">
              <a:spcBef>
                <a:spcPts val="0"/>
              </a:spcBef>
              <a:spcAft>
                <a:spcPts val="0"/>
              </a:spcAft>
              <a:buFontTx/>
              <a:buChar char="-"/>
            </a:pPr>
            <a:r>
              <a:rPr lang="vi-VN" sz="3600" b="1" dirty="0">
                <a:solidFill>
                  <a:srgbClr val="0000CC"/>
                </a:solidFill>
                <a:latin typeface="Times New Roman" panose="02020603050405020304" pitchFamily="18" charset="0"/>
                <a:cs typeface="Times New Roman" panose="02020603050405020304" pitchFamily="18" charset="0"/>
              </a:rPr>
              <a:t>Đến gặp bác thợ rèn để xem lại bộ móng</a:t>
            </a:r>
          </a:p>
          <a:p>
            <a:pPr marL="285750" indent="-285750" eaLnBrk="1" fontAlgn="auto" hangingPunct="1">
              <a:spcBef>
                <a:spcPts val="0"/>
              </a:spcBef>
              <a:spcAft>
                <a:spcPts val="0"/>
              </a:spcAft>
              <a:buFontTx/>
              <a:buChar char="-"/>
            </a:pPr>
            <a:r>
              <a:rPr lang="vi-VN" sz="3600" b="1" dirty="0">
                <a:solidFill>
                  <a:srgbClr val="0000CC"/>
                </a:solidFill>
                <a:latin typeface="Times New Roman" panose="02020603050405020304" pitchFamily="18" charset="0"/>
                <a:cs typeface="Times New Roman" panose="02020603050405020304" pitchFamily="18" charset="0"/>
              </a:rPr>
              <a:t> Chăm chỉ tập chạy với những bước sải dài</a:t>
            </a:r>
          </a:p>
          <a:p>
            <a:pPr marL="285750" indent="-285750" eaLnBrk="1" fontAlgn="auto" hangingPunct="1">
              <a:spcBef>
                <a:spcPts val="0"/>
              </a:spcBef>
              <a:spcAft>
                <a:spcPts val="0"/>
              </a:spcAft>
              <a:buFontTx/>
              <a:buChar char="-"/>
            </a:pPr>
            <a:r>
              <a:rPr lang="vi-VN" sz="3600" b="1" dirty="0">
                <a:solidFill>
                  <a:srgbClr val="0000CC"/>
                </a:solidFill>
                <a:latin typeface="Times New Roman" panose="02020603050405020304" pitchFamily="18" charset="0"/>
                <a:cs typeface="Times New Roman" panose="02020603050405020304" pitchFamily="18" charset="0"/>
              </a:rPr>
              <a:t> Chải chuốt, mải mê soi bóng mình dưới suối</a:t>
            </a:r>
          </a:p>
          <a:p>
            <a:pPr marL="285750" indent="-285750" eaLnBrk="1" fontAlgn="auto" hangingPunct="1">
              <a:spcBef>
                <a:spcPts val="0"/>
              </a:spcBef>
              <a:spcAft>
                <a:spcPts val="0"/>
              </a:spcAft>
              <a:buFontTx/>
              <a:buChar char="-"/>
            </a:pPr>
            <a:endParaRPr lang="en-US" dirty="0">
              <a:solidFill>
                <a:prstClr val="black"/>
              </a:solidFill>
              <a:latin typeface="Calibri" panose="020F0502020204030204"/>
            </a:endParaRPr>
          </a:p>
        </p:txBody>
      </p:sp>
      <p:sp>
        <p:nvSpPr>
          <p:cNvPr id="32" name="TextBox 31">
            <a:extLst>
              <a:ext uri="{FF2B5EF4-FFF2-40B4-BE49-F238E27FC236}">
                <a16:creationId xmlns:a16="http://schemas.microsoft.com/office/drawing/2014/main" xmlns="" id="{5A6F2C97-885E-3787-9785-053D8E83EBD5}"/>
              </a:ext>
            </a:extLst>
          </p:cNvPr>
          <p:cNvSpPr txBox="1"/>
          <p:nvPr/>
        </p:nvSpPr>
        <p:spPr>
          <a:xfrm>
            <a:off x="936379" y="6300100"/>
            <a:ext cx="10935740" cy="2585323"/>
          </a:xfrm>
          <a:prstGeom prst="rect">
            <a:avLst/>
          </a:prstGeom>
          <a:solidFill>
            <a:srgbClr val="92D050"/>
          </a:solidFill>
        </p:spPr>
        <p:txBody>
          <a:bodyPr wrap="square" rtlCol="0">
            <a:spAutoFit/>
          </a:bodyPr>
          <a:lstStyle/>
          <a:p>
            <a:pPr marL="342900" indent="-342900" eaLnBrk="1" fontAlgn="auto" hangingPunct="1">
              <a:spcBef>
                <a:spcPts val="0"/>
              </a:spcBef>
              <a:spcAft>
                <a:spcPts val="0"/>
              </a:spcAft>
              <a:buFontTx/>
              <a:buAutoNum type="alphaLcPeriod" startAt="3"/>
            </a:pP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Ngựa con được cha khuyên thế nào?</a:t>
            </a:r>
          </a:p>
          <a:p>
            <a:pPr eaLnBrk="1" fontAlgn="auto" hangingPunct="1">
              <a:spcBef>
                <a:spcPts val="0"/>
              </a:spcBef>
              <a:spcAft>
                <a:spcPts val="0"/>
              </a:spcAft>
            </a:pPr>
            <a:r>
              <a:rPr lang="vi-VN" sz="3600" b="1" dirty="0">
                <a:solidFill>
                  <a:srgbClr val="0000CC"/>
                </a:solidFill>
                <a:latin typeface="Times New Roman" panose="02020603050405020304" pitchFamily="18" charset="0"/>
                <a:cs typeface="Times New Roman" panose="02020603050405020304" pitchFamily="18" charset="0"/>
              </a:rPr>
              <a:t> -    Cần chuẩn bị cho mình một bộ đồ nâu tuyệt đẹp</a:t>
            </a:r>
          </a:p>
          <a:p>
            <a:pPr marL="285750" indent="-285750"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Cần chải chuốt bộ bờm dai cho ra dáng nhà vô địch</a:t>
            </a:r>
          </a:p>
          <a:p>
            <a:pPr marL="285750" indent="-285750" eaLnBrk="1" fontAlgn="auto" hangingPunct="1">
              <a:spcBef>
                <a:spcPts val="0"/>
              </a:spcBef>
              <a:spcAft>
                <a:spcPts val="0"/>
              </a:spcAft>
              <a:buFontTx/>
              <a:buChar char="-"/>
            </a:pPr>
            <a:r>
              <a:rPr lang="en-US" sz="3600" b="1" dirty="0">
                <a:solidFill>
                  <a:srgbClr val="0000CC"/>
                </a:solidFill>
                <a:latin typeface="Times New Roman" panose="02020603050405020304" pitchFamily="18" charset="0"/>
                <a:cs typeface="Times New Roman" panose="02020603050405020304" pitchFamily="18" charset="0"/>
              </a:rPr>
              <a:t>  </a:t>
            </a:r>
            <a:r>
              <a:rPr lang="vi-VN" sz="3600" b="1" dirty="0">
                <a:solidFill>
                  <a:srgbClr val="0000CC"/>
                </a:solidFill>
                <a:latin typeface="Times New Roman" panose="02020603050405020304" pitchFamily="18" charset="0"/>
                <a:cs typeface="Times New Roman" panose="02020603050405020304" pitchFamily="18" charset="0"/>
              </a:rPr>
              <a:t>Cần đến bác thợ rèn để xem lại bộ móng </a:t>
            </a:r>
          </a:p>
          <a:p>
            <a:pPr eaLnBrk="1" fontAlgn="auto" hangingPunct="1">
              <a:spcBef>
                <a:spcPts val="0"/>
              </a:spcBef>
              <a:spcAft>
                <a:spcPts val="0"/>
              </a:spcAft>
            </a:pPr>
            <a:endParaRPr lang="en-US" dirty="0">
              <a:solidFill>
                <a:prstClr val="black"/>
              </a:solidFill>
              <a:latin typeface="Calibri" panose="020F0502020204030204"/>
            </a:endParaRPr>
          </a:p>
        </p:txBody>
      </p:sp>
      <p:sp>
        <p:nvSpPr>
          <p:cNvPr id="33" name="TextBox 32">
            <a:extLst>
              <a:ext uri="{FF2B5EF4-FFF2-40B4-BE49-F238E27FC236}">
                <a16:creationId xmlns:a16="http://schemas.microsoft.com/office/drawing/2014/main" xmlns="" id="{341CC8A4-B0FD-713C-D12B-F06B86187922}"/>
              </a:ext>
            </a:extLst>
          </p:cNvPr>
          <p:cNvSpPr txBox="1"/>
          <p:nvPr/>
        </p:nvSpPr>
        <p:spPr>
          <a:xfrm>
            <a:off x="11110119" y="696373"/>
            <a:ext cx="4545996" cy="2031325"/>
          </a:xfrm>
          <a:prstGeom prst="rect">
            <a:avLst/>
          </a:prstGeom>
          <a:solidFill>
            <a:srgbClr val="92D050"/>
          </a:solidFill>
        </p:spPr>
        <p:txBody>
          <a:bodyPr wrap="square" rtlCol="0">
            <a:spAutoFit/>
          </a:bodyPr>
          <a:lstStyle/>
          <a:p>
            <a:pPr eaLnBrk="1" fontAlgn="auto" hangingPunct="1">
              <a:spcBef>
                <a:spcPts val="0"/>
              </a:spcBef>
              <a:spcAft>
                <a:spcPts val="0"/>
              </a:spcAft>
            </a:pPr>
            <a:r>
              <a:rPr lang="vi-VN" sz="3600" b="1" dirty="0">
                <a:solidFill>
                  <a:srgbClr val="FF0000"/>
                </a:solidFill>
                <a:latin typeface="Times New Roman" panose="02020603050405020304" pitchFamily="18" charset="0"/>
                <a:cs typeface="Times New Roman" panose="02020603050405020304" pitchFamily="18" charset="0"/>
              </a:rPr>
              <a:t>d. Vì sao ngựa con không nghe lời khuyên của cha?</a:t>
            </a:r>
          </a:p>
          <a:p>
            <a:pPr eaLnBrk="1" fontAlgn="auto" hangingPunct="1">
              <a:spcBef>
                <a:spcPts val="0"/>
              </a:spcBef>
              <a:spcAft>
                <a:spcPts val="0"/>
              </a:spcAft>
            </a:pPr>
            <a:endParaRPr lang="vi-VN" dirty="0">
              <a:solidFill>
                <a:prstClr val="black"/>
              </a:solidFill>
              <a:latin typeface="Arial" panose="020B0604020202020204" pitchFamily="34" charset="0"/>
            </a:endParaRPr>
          </a:p>
        </p:txBody>
      </p:sp>
      <p:sp>
        <p:nvSpPr>
          <p:cNvPr id="34" name="TextBox 33">
            <a:extLst>
              <a:ext uri="{FF2B5EF4-FFF2-40B4-BE49-F238E27FC236}">
                <a16:creationId xmlns:a16="http://schemas.microsoft.com/office/drawing/2014/main" xmlns="" id="{8400D6E8-0F49-D597-DF94-7B83D3ED9115}"/>
              </a:ext>
            </a:extLst>
          </p:cNvPr>
          <p:cNvSpPr txBox="1"/>
          <p:nvPr/>
        </p:nvSpPr>
        <p:spPr>
          <a:xfrm>
            <a:off x="11110119" y="3217031"/>
            <a:ext cx="4545996" cy="1754326"/>
          </a:xfrm>
          <a:prstGeom prst="rect">
            <a:avLst/>
          </a:prstGeom>
          <a:solidFill>
            <a:srgbClr val="92D050"/>
          </a:solidFill>
        </p:spPr>
        <p:txBody>
          <a:bodyPr wrap="square" rtlCol="0">
            <a:spAutoFit/>
          </a:bodyPr>
          <a:lstStyle/>
          <a:p>
            <a:pPr eaLnBrk="1" fontAlgn="auto" hangingPunct="1">
              <a:spcBef>
                <a:spcPts val="0"/>
              </a:spcBef>
              <a:spcAft>
                <a:spcPts val="0"/>
              </a:spcAft>
            </a:pPr>
            <a:r>
              <a:rPr lang="vi-VN" sz="3600" dirty="0">
                <a:solidFill>
                  <a:srgbClr val="0000CC"/>
                </a:solidFill>
                <a:latin typeface="Times New Roman" panose="02020603050405020304" pitchFamily="18" charset="0"/>
                <a:cs typeface="Times New Roman" panose="02020603050405020304" pitchFamily="18" charset="0"/>
              </a:rPr>
              <a:t>- Vì ngựa con chủ quan ... Nên không nghe lời khuyên của cha.</a:t>
            </a:r>
            <a:endParaRPr lang="en-US" sz="3600" dirty="0">
              <a:solidFill>
                <a:srgbClr val="0000CC"/>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xmlns="" id="{AAB7A51E-C7F9-E0F3-265E-66B78AA5978F}"/>
              </a:ext>
            </a:extLst>
          </p:cNvPr>
          <p:cNvSpPr/>
          <p:nvPr/>
        </p:nvSpPr>
        <p:spPr>
          <a:xfrm flipV="1">
            <a:off x="988694" y="8064777"/>
            <a:ext cx="431234" cy="33806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solidFill>
                    <a:srgbClr val="00B050"/>
                  </a:solidFill>
                </a:ln>
                <a:solidFill>
                  <a:prstClr val="black"/>
                </a:solidFill>
                <a:effectLst/>
                <a:uLnTx/>
                <a:uFillTx/>
                <a:latin typeface="Arial" panose="020B0604020202020204" pitchFamily="34" charset="0"/>
                <a:ea typeface="+mn-ea"/>
                <a:cs typeface="+mn-cs"/>
              </a:rPr>
              <a:t>x</a:t>
            </a:r>
            <a:endParaRPr kumimoji="0" lang="en-US" sz="1800" b="0" i="0" u="none" strike="noStrike" kern="0" cap="none" spc="0" normalizeH="0" baseline="0" noProof="0" dirty="0">
              <a:ln>
                <a:solidFill>
                  <a:srgbClr val="00B050"/>
                </a:solidFill>
              </a:ln>
              <a:solidFill>
                <a:prstClr val="black"/>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xmlns="" id="{8E35088D-B11F-6102-0484-3615035E743E}"/>
              </a:ext>
            </a:extLst>
          </p:cNvPr>
          <p:cNvSpPr/>
          <p:nvPr/>
        </p:nvSpPr>
        <p:spPr>
          <a:xfrm flipV="1">
            <a:off x="969344" y="5072139"/>
            <a:ext cx="431234" cy="33806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solidFill>
                    <a:srgbClr val="00B050"/>
                  </a:solidFill>
                </a:ln>
                <a:solidFill>
                  <a:prstClr val="black"/>
                </a:solidFill>
                <a:effectLst/>
                <a:uLnTx/>
                <a:uFillTx/>
                <a:latin typeface="Arial" panose="020B0604020202020204" pitchFamily="34" charset="0"/>
                <a:ea typeface="+mn-ea"/>
                <a:cs typeface="+mn-cs"/>
              </a:rPr>
              <a:t>x</a:t>
            </a:r>
            <a:endParaRPr kumimoji="0" lang="en-US" sz="1800" b="0" i="0" u="none" strike="noStrike" kern="0" cap="none" spc="0" normalizeH="0" baseline="0" noProof="0" dirty="0">
              <a:ln>
                <a:solidFill>
                  <a:srgbClr val="00B050"/>
                </a:solid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xmlns="" id="{7A9FACC6-BC58-DEE5-83FB-DCB6A87A3062}"/>
              </a:ext>
            </a:extLst>
          </p:cNvPr>
          <p:cNvSpPr/>
          <p:nvPr/>
        </p:nvSpPr>
        <p:spPr>
          <a:xfrm flipV="1">
            <a:off x="969344" y="2176821"/>
            <a:ext cx="431234" cy="33806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solidFill>
                    <a:srgbClr val="00B050"/>
                  </a:solidFill>
                </a:ln>
                <a:solidFill>
                  <a:prstClr val="black"/>
                </a:solidFill>
                <a:effectLst/>
                <a:uLnTx/>
                <a:uFillTx/>
                <a:latin typeface="Arial" panose="020B0604020202020204" pitchFamily="34" charset="0"/>
                <a:ea typeface="+mn-ea"/>
                <a:cs typeface="+mn-cs"/>
              </a:rPr>
              <a:t>x</a:t>
            </a:r>
            <a:endParaRPr kumimoji="0" lang="en-US" sz="1800" b="0" i="0" u="none" strike="noStrike" kern="0" cap="none" spc="0" normalizeH="0" baseline="0" noProof="0" dirty="0">
              <a:ln>
                <a:solidFill>
                  <a:srgbClr val="00B050"/>
                </a:solid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xmlns="" id="{4FA75F97-5F9D-C1BF-ABA3-BFBCB1609546}"/>
              </a:ext>
            </a:extLst>
          </p:cNvPr>
          <p:cNvSpPr/>
          <p:nvPr/>
        </p:nvSpPr>
        <p:spPr>
          <a:xfrm>
            <a:off x="997290" y="1553572"/>
            <a:ext cx="403288" cy="40725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xmlns="" id="{5DE068A6-B3BB-F312-8254-3A8DF73070E3}"/>
              </a:ext>
            </a:extLst>
          </p:cNvPr>
          <p:cNvSpPr/>
          <p:nvPr/>
        </p:nvSpPr>
        <p:spPr>
          <a:xfrm>
            <a:off x="958160" y="2717689"/>
            <a:ext cx="403288" cy="40725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xmlns="" id="{45C4FE50-FB60-96DB-D900-758CEBA94DF8}"/>
              </a:ext>
            </a:extLst>
          </p:cNvPr>
          <p:cNvSpPr/>
          <p:nvPr/>
        </p:nvSpPr>
        <p:spPr>
          <a:xfrm>
            <a:off x="936379" y="4012349"/>
            <a:ext cx="403288" cy="40725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xmlns="" id="{A7C98055-76D1-49BC-47ED-7DB975176086}"/>
              </a:ext>
            </a:extLst>
          </p:cNvPr>
          <p:cNvSpPr/>
          <p:nvPr/>
        </p:nvSpPr>
        <p:spPr>
          <a:xfrm>
            <a:off x="975054" y="4545749"/>
            <a:ext cx="403288" cy="40725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xmlns="" id="{A477DAA5-FBF9-46DF-7D90-D4CE59A8F54D}"/>
              </a:ext>
            </a:extLst>
          </p:cNvPr>
          <p:cNvSpPr/>
          <p:nvPr/>
        </p:nvSpPr>
        <p:spPr>
          <a:xfrm>
            <a:off x="958160" y="7070004"/>
            <a:ext cx="403288" cy="40725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xmlns="" id="{8B9D2701-E99F-EC4F-3FF9-86FA7574E6C8}"/>
              </a:ext>
            </a:extLst>
          </p:cNvPr>
          <p:cNvSpPr/>
          <p:nvPr/>
        </p:nvSpPr>
        <p:spPr>
          <a:xfrm>
            <a:off x="961414" y="7567390"/>
            <a:ext cx="403288" cy="407251"/>
          </a:xfrm>
          <a:prstGeom prst="rect">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1000"/>
                                        <p:tgtEl>
                                          <p:spTgt spid="30"/>
                                        </p:tgtEl>
                                      </p:cBhvr>
                                    </p:animEffect>
                                    <p:anim calcmode="lin" valueType="num">
                                      <p:cBhvr>
                                        <p:cTn id="14" dur="1000" fill="hold"/>
                                        <p:tgtEl>
                                          <p:spTgt spid="30"/>
                                        </p:tgtEl>
                                        <p:attrNameLst>
                                          <p:attrName>ppt_x</p:attrName>
                                        </p:attrNameLst>
                                      </p:cBhvr>
                                      <p:tavLst>
                                        <p:tav tm="0">
                                          <p:val>
                                            <p:strVal val="#ppt_x"/>
                                          </p:val>
                                        </p:tav>
                                        <p:tav tm="100000">
                                          <p:val>
                                            <p:strVal val="#ppt_x"/>
                                          </p:val>
                                        </p:tav>
                                      </p:tavLst>
                                    </p:anim>
                                    <p:anim calcmode="lin" valueType="num">
                                      <p:cBhvr>
                                        <p:cTn id="1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fill="hold"/>
                                        <p:tgtEl>
                                          <p:spTgt spid="38"/>
                                        </p:tgtEl>
                                        <p:attrNameLst>
                                          <p:attrName>ppt_x</p:attrName>
                                        </p:attrNameLst>
                                      </p:cBhvr>
                                      <p:tavLst>
                                        <p:tav tm="0">
                                          <p:val>
                                            <p:strVal val="#ppt_x"/>
                                          </p:val>
                                        </p:tav>
                                        <p:tav tm="100000">
                                          <p:val>
                                            <p:strVal val="#ppt_x"/>
                                          </p:val>
                                        </p:tav>
                                      </p:tavLst>
                                    </p:anim>
                                    <p:anim calcmode="lin" valueType="num">
                                      <p:cBhvr additive="base">
                                        <p:cTn id="31" dur="500" fill="hold"/>
                                        <p:tgtEl>
                                          <p:spTgt spid="3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ppt_x"/>
                                          </p:val>
                                        </p:tav>
                                        <p:tav tm="100000">
                                          <p:val>
                                            <p:strVal val="#ppt_x"/>
                                          </p:val>
                                        </p:tav>
                                      </p:tavLst>
                                    </p:anim>
                                    <p:anim calcmode="lin" valueType="num">
                                      <p:cBhvr additive="base">
                                        <p:cTn id="35" dur="500" fill="hold"/>
                                        <p:tgtEl>
                                          <p:spTgt spid="3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500" fill="hold"/>
                                        <p:tgtEl>
                                          <p:spTgt spid="41"/>
                                        </p:tgtEl>
                                        <p:attrNameLst>
                                          <p:attrName>ppt_x</p:attrName>
                                        </p:attrNameLst>
                                      </p:cBhvr>
                                      <p:tavLst>
                                        <p:tav tm="0">
                                          <p:val>
                                            <p:strVal val="#ppt_x"/>
                                          </p:val>
                                        </p:tav>
                                        <p:tav tm="100000">
                                          <p:val>
                                            <p:strVal val="#ppt_x"/>
                                          </p:val>
                                        </p:tav>
                                      </p:tavLst>
                                    </p:anim>
                                    <p:anim calcmode="lin" valueType="num">
                                      <p:cBhvr additive="base">
                                        <p:cTn id="43" dur="500" fill="hold"/>
                                        <p:tgtEl>
                                          <p:spTgt spid="4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 calcmode="lin" valueType="num">
                                      <p:cBhvr additive="base">
                                        <p:cTn id="46" dur="500" fill="hold"/>
                                        <p:tgtEl>
                                          <p:spTgt spid="42"/>
                                        </p:tgtEl>
                                        <p:attrNameLst>
                                          <p:attrName>ppt_x</p:attrName>
                                        </p:attrNameLst>
                                      </p:cBhvr>
                                      <p:tavLst>
                                        <p:tav tm="0">
                                          <p:val>
                                            <p:strVal val="#ppt_x"/>
                                          </p:val>
                                        </p:tav>
                                        <p:tav tm="100000">
                                          <p:val>
                                            <p:strVal val="#ppt_x"/>
                                          </p:val>
                                        </p:tav>
                                      </p:tavLst>
                                    </p:anim>
                                    <p:anim calcmode="lin" valueType="num">
                                      <p:cBhvr additive="base">
                                        <p:cTn id="47" dur="500" fill="hold"/>
                                        <p:tgtEl>
                                          <p:spTgt spid="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3"/>
                                        </p:tgtEl>
                                        <p:attrNameLst>
                                          <p:attrName>style.visibility</p:attrName>
                                        </p:attrNameLst>
                                      </p:cBhvr>
                                      <p:to>
                                        <p:strVal val="visible"/>
                                      </p:to>
                                    </p:set>
                                    <p:anim calcmode="lin" valueType="num">
                                      <p:cBhvr additive="base">
                                        <p:cTn id="50" dur="500" fill="hold"/>
                                        <p:tgtEl>
                                          <p:spTgt spid="43"/>
                                        </p:tgtEl>
                                        <p:attrNameLst>
                                          <p:attrName>ppt_x</p:attrName>
                                        </p:attrNameLst>
                                      </p:cBhvr>
                                      <p:tavLst>
                                        <p:tav tm="0">
                                          <p:val>
                                            <p:strVal val="#ppt_x"/>
                                          </p:val>
                                        </p:tav>
                                        <p:tav tm="100000">
                                          <p:val>
                                            <p:strVal val="#ppt_x"/>
                                          </p:val>
                                        </p:tav>
                                      </p:tavLst>
                                    </p:anim>
                                    <p:anim calcmode="lin" valueType="num">
                                      <p:cBhvr additive="base">
                                        <p:cTn id="5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subTnLst>
                                    <p:audio>
                                      <p:cMediaNode>
                                        <p:cTn display="0" masterRel="sameClick">
                                          <p:stCondLst>
                                            <p:cond evt="begin" delay="0">
                                              <p:tn val="54"/>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subTnLst>
                                    <p:audio>
                                      <p:cMediaNode>
                                        <p:cTn display="0" masterRel="sameClick">
                                          <p:stCondLst>
                                            <p:cond evt="begin" delay="0">
                                              <p:tn val="64"/>
                                            </p:cond>
                                          </p:stCondLst>
                                          <p:endCondLst>
                                            <p:cond evt="onStopAudio" delay="0">
                                              <p:tgtEl>
                                                <p:sldTgt/>
                                              </p:tgtEl>
                                            </p:cond>
                                          </p:endCondLst>
                                        </p:cTn>
                                        <p:tgtEl>
                                          <p:sndTgt r:embed="rId2" name="chimes.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a:extLst>
              <a:ext uri="{FF2B5EF4-FFF2-40B4-BE49-F238E27FC236}">
                <a16:creationId xmlns:a16="http://schemas.microsoft.com/office/drawing/2014/main" xmlns="" id="{F67254EE-0897-91DA-FC75-D65AFEAB403B}"/>
              </a:ext>
            </a:extLst>
          </p:cNvPr>
          <p:cNvSpPr txBox="1"/>
          <p:nvPr/>
        </p:nvSpPr>
        <p:spPr>
          <a:xfrm>
            <a:off x="290289" y="300378"/>
            <a:ext cx="15458810" cy="2308324"/>
          </a:xfrm>
          <a:prstGeom prst="rect">
            <a:avLst/>
          </a:prstGeom>
          <a:solidFill>
            <a:srgbClr val="92D050"/>
          </a:solidFill>
        </p:spPr>
        <p:txBody>
          <a:bodyPr wrap="square" rtlCol="0">
            <a:spAutoFit/>
          </a:bodyPr>
          <a:lstStyle/>
          <a:p>
            <a:r>
              <a:rPr lang="vi-VN" sz="3600" dirty="0">
                <a:solidFill>
                  <a:srgbClr val="0000CC"/>
                </a:solidFill>
                <a:latin typeface="Times New Roman" panose="02020603050405020304" pitchFamily="18" charset="0"/>
                <a:cs typeface="Times New Roman" panose="02020603050405020304" pitchFamily="18" charset="0"/>
              </a:rPr>
              <a:t>e</a:t>
            </a:r>
            <a:r>
              <a:rPr lang="vi-VN" sz="3600" dirty="0">
                <a:latin typeface="Times New Roman" panose="02020603050405020304" pitchFamily="18" charset="0"/>
                <a:cs typeface="Times New Roman" panose="02020603050405020304" pitchFamily="18" charset="0"/>
              </a:rPr>
              <a:t>. Chuyện gì xảy ra với ngựa con trong cuộc thi? ( viết tiếp vào chỗ trống để hoàn thành câu trả lời)</a:t>
            </a:r>
          </a:p>
          <a:p>
            <a:r>
              <a:rPr lang="vi-VN" sz="3600" dirty="0">
                <a:latin typeface="Times New Roman" panose="02020603050405020304" pitchFamily="18" charset="0"/>
                <a:cs typeface="Times New Roman" panose="02020603050405020304" pitchFamily="18" charset="0"/>
              </a:rPr>
              <a:t>  Cái móng của ngựa lung lay rồi (                       )  gai nhọn (                        ) làm ngựa con đau điếng. Ngưa con chạy (              ) và cuối cùng (                       .)</a:t>
            </a:r>
            <a:endParaRPr lang="en-US" sz="3600" dirty="0">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xmlns="" id="{49AC0BF5-EDAD-BD4A-BEE8-CE0EB0EE3F86}"/>
              </a:ext>
            </a:extLst>
          </p:cNvPr>
          <p:cNvSpPr txBox="1"/>
          <p:nvPr/>
        </p:nvSpPr>
        <p:spPr>
          <a:xfrm>
            <a:off x="304525" y="3259695"/>
            <a:ext cx="15072794" cy="1200329"/>
          </a:xfrm>
          <a:prstGeom prst="rect">
            <a:avLst/>
          </a:prstGeom>
          <a:solidFill>
            <a:srgbClr val="92D050"/>
          </a:solid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Qua câu chuyện em rút ra bài học...Cần nghe theo lời khuyên đúng đắn của cha mẹ...không nên chủ quan... </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xmlns="" id="{726A9E2A-5AE0-9725-13D4-9EA23B8D4565}"/>
              </a:ext>
            </a:extLst>
          </p:cNvPr>
          <p:cNvSpPr txBox="1"/>
          <p:nvPr/>
        </p:nvSpPr>
        <p:spPr>
          <a:xfrm>
            <a:off x="325248" y="4450935"/>
            <a:ext cx="10800715" cy="646331"/>
          </a:xfrm>
          <a:prstGeom prst="rect">
            <a:avLst/>
          </a:prstGeom>
          <a:solidFill>
            <a:srgbClr val="92D050"/>
          </a:solidFill>
        </p:spPr>
        <p:txBody>
          <a:bodyPr wrap="square" rtlCol="0">
            <a:spAutoFit/>
          </a:bodyPr>
          <a:lstStyle/>
          <a:p>
            <a:r>
              <a:rPr lang="vi-VN" sz="3600" b="1" dirty="0">
                <a:solidFill>
                  <a:srgbClr val="0000CC"/>
                </a:solidFill>
                <a:latin typeface="Times New Roman" panose="02020603050405020304" pitchFamily="18" charset="0"/>
                <a:cs typeface="Times New Roman" panose="02020603050405020304" pitchFamily="18" charset="0"/>
              </a:rPr>
              <a:t>h</a:t>
            </a:r>
            <a:r>
              <a:rPr lang="vi-VN" sz="3600" dirty="0">
                <a:latin typeface="Times New Roman" panose="02020603050405020304" pitchFamily="18" charset="0"/>
                <a:cs typeface="Times New Roman" panose="02020603050405020304" pitchFamily="18" charset="0"/>
              </a:rPr>
              <a:t>. Tìm trong câu chuyện 4 từ chỉ đặc điểm của con ngựa</a:t>
            </a:r>
            <a:endParaRPr lang="en-US" sz="3600" dirty="0">
              <a:latin typeface="Times New Roman" panose="02020603050405020304" pitchFamily="18" charset="0"/>
              <a:cs typeface="Times New Roman" panose="02020603050405020304" pitchFamily="18" charset="0"/>
            </a:endParaRPr>
          </a:p>
        </p:txBody>
      </p:sp>
      <p:sp>
        <p:nvSpPr>
          <p:cNvPr id="81" name="TextBox 80">
            <a:extLst>
              <a:ext uri="{FF2B5EF4-FFF2-40B4-BE49-F238E27FC236}">
                <a16:creationId xmlns:a16="http://schemas.microsoft.com/office/drawing/2014/main" xmlns="" id="{1A8A71C8-4D2B-EF6C-7082-BB73AE6ABED8}"/>
              </a:ext>
            </a:extLst>
          </p:cNvPr>
          <p:cNvSpPr txBox="1"/>
          <p:nvPr/>
        </p:nvSpPr>
        <p:spPr>
          <a:xfrm>
            <a:off x="365919" y="5113259"/>
            <a:ext cx="8658498" cy="646331"/>
          </a:xfrm>
          <a:prstGeom prst="rect">
            <a:avLst/>
          </a:prstGeom>
          <a:solidFill>
            <a:srgbClr val="92D050"/>
          </a:solid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Khỏe mạnh, tự tin, chủ quan, không vâng lời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2" name="TextBox 81">
            <a:extLst>
              <a:ext uri="{FF2B5EF4-FFF2-40B4-BE49-F238E27FC236}">
                <a16:creationId xmlns:a16="http://schemas.microsoft.com/office/drawing/2014/main" xmlns="" id="{F1E79CA5-67E1-9317-079D-BF413F357C99}"/>
              </a:ext>
            </a:extLst>
          </p:cNvPr>
          <p:cNvSpPr txBox="1"/>
          <p:nvPr/>
        </p:nvSpPr>
        <p:spPr>
          <a:xfrm>
            <a:off x="330960" y="5828444"/>
            <a:ext cx="10428512" cy="646331"/>
          </a:xfrm>
          <a:prstGeom prst="rect">
            <a:avLst/>
          </a:prstGeom>
          <a:solidFill>
            <a:srgbClr val="92D050"/>
          </a:solidFill>
        </p:spPr>
        <p:txBody>
          <a:bodyPr wrap="square" rtlCol="0">
            <a:spAutoFit/>
          </a:bodyPr>
          <a:lstStyle/>
          <a:p>
            <a:r>
              <a:rPr lang="vi-VN" sz="3600" b="1" dirty="0">
                <a:solidFill>
                  <a:srgbClr val="0000CC"/>
                </a:solidFill>
                <a:latin typeface="Times New Roman" panose="02020603050405020304" pitchFamily="18" charset="0"/>
                <a:cs typeface="Times New Roman" panose="02020603050405020304" pitchFamily="18" charset="0"/>
              </a:rPr>
              <a:t>i</a:t>
            </a:r>
            <a:r>
              <a:rPr lang="vi-VN" sz="3600" dirty="0">
                <a:solidFill>
                  <a:srgbClr val="0000CC"/>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Tìm từ có nghĩa giống và trái ngược với khỏe  khoắn</a:t>
            </a:r>
            <a:endParaRPr lang="en-US" sz="3600" dirty="0">
              <a:latin typeface="Times New Roman" panose="02020603050405020304" pitchFamily="18" charset="0"/>
              <a:cs typeface="Times New Roman" panose="02020603050405020304" pitchFamily="18" charset="0"/>
            </a:endParaRPr>
          </a:p>
        </p:txBody>
      </p:sp>
      <p:sp>
        <p:nvSpPr>
          <p:cNvPr id="83" name="TextBox 82">
            <a:extLst>
              <a:ext uri="{FF2B5EF4-FFF2-40B4-BE49-F238E27FC236}">
                <a16:creationId xmlns:a16="http://schemas.microsoft.com/office/drawing/2014/main" xmlns="" id="{BF6C9C0F-E18B-EE9F-65B2-11E1F659F55B}"/>
              </a:ext>
            </a:extLst>
          </p:cNvPr>
          <p:cNvSpPr txBox="1"/>
          <p:nvPr/>
        </p:nvSpPr>
        <p:spPr>
          <a:xfrm>
            <a:off x="10833451" y="5791156"/>
            <a:ext cx="4924697" cy="646331"/>
          </a:xfrm>
          <a:prstGeom prst="rect">
            <a:avLst/>
          </a:prstGeom>
          <a:solidFill>
            <a:srgbClr val="92D050"/>
          </a:solidFill>
        </p:spPr>
        <p:txBody>
          <a:bodyPr wrap="square" rtlCol="0">
            <a:spAutoFit/>
          </a:bodyPr>
          <a:lstStyle/>
          <a:p>
            <a:r>
              <a:rPr lang="vi-VN" sz="3600" dirty="0">
                <a:latin typeface="Times New Roman" panose="02020603050405020304" pitchFamily="18" charset="0"/>
                <a:cs typeface="Times New Roman" panose="02020603050405020304" pitchFamily="18" charset="0"/>
              </a:rPr>
              <a:t> </a:t>
            </a:r>
            <a:r>
              <a:rPr lang="vi-VN" sz="3600" dirty="0">
                <a:solidFill>
                  <a:srgbClr val="FF0000"/>
                </a:solidFill>
                <a:latin typeface="Times New Roman" panose="02020603050405020304" pitchFamily="18" charset="0"/>
                <a:cs typeface="Times New Roman" panose="02020603050405020304" pitchFamily="18" charset="0"/>
              </a:rPr>
              <a:t>khỏe mạnh – yếu ớt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xmlns="" id="{075828F8-4928-09CD-C279-B4B59D090430}"/>
              </a:ext>
            </a:extLst>
          </p:cNvPr>
          <p:cNvSpPr txBox="1"/>
          <p:nvPr/>
        </p:nvSpPr>
        <p:spPr>
          <a:xfrm>
            <a:off x="365919" y="6543629"/>
            <a:ext cx="16078200" cy="2308324"/>
          </a:xfrm>
          <a:prstGeom prst="rect">
            <a:avLst/>
          </a:prstGeom>
          <a:solidFill>
            <a:srgbClr val="92D050"/>
          </a:solidFill>
        </p:spPr>
        <p:txBody>
          <a:bodyPr wrap="square" rtlCol="0">
            <a:spAutoFit/>
          </a:bodyPr>
          <a:lstStyle/>
          <a:p>
            <a:r>
              <a:rPr lang="vi-VN" sz="3600" b="1" dirty="0">
                <a:solidFill>
                  <a:srgbClr val="0000CC"/>
                </a:solidFill>
                <a:latin typeface="Times New Roman" panose="02020603050405020304" pitchFamily="18" charset="0"/>
                <a:cs typeface="Times New Roman" panose="02020603050405020304" pitchFamily="18" charset="0"/>
              </a:rPr>
              <a:t>k</a:t>
            </a:r>
            <a:r>
              <a:rPr lang="vi-VN" sz="3600" dirty="0">
                <a:latin typeface="Times New Roman" panose="02020603050405020304" pitchFamily="18" charset="0"/>
                <a:cs typeface="Times New Roman" panose="02020603050405020304" pitchFamily="18" charset="0"/>
              </a:rPr>
              <a:t>. Chọn dấu câu thích hợp thay cho ô vuông: Năm ấy muông thú mở cuộc chạy đua trong rừng     Tham gia cuộc </a:t>
            </a:r>
            <a:r>
              <a:rPr lang="en-US" sz="3600" dirty="0">
                <a:latin typeface="Times New Roman" panose="02020603050405020304" pitchFamily="18" charset="0"/>
                <a:cs typeface="Times New Roman" panose="02020603050405020304" pitchFamily="18" charset="0"/>
              </a:rPr>
              <a:t>đ</a:t>
            </a:r>
            <a:r>
              <a:rPr lang="vi-VN" sz="3600" dirty="0">
                <a:latin typeface="Times New Roman" panose="02020603050405020304" pitchFamily="18" charset="0"/>
                <a:cs typeface="Times New Roman" panose="02020603050405020304" pitchFamily="18" charset="0"/>
              </a:rPr>
              <a:t>ua có ngựa con     hươu chị</a:t>
            </a:r>
            <a:r>
              <a:rPr lang="en-US" sz="3600" dirty="0">
                <a:latin typeface="Times New Roman" panose="02020603050405020304" pitchFamily="18" charset="0"/>
                <a:cs typeface="Times New Roman" panose="02020603050405020304" pitchFamily="18" charset="0"/>
              </a:rPr>
              <a:t>    h</a:t>
            </a:r>
            <a:r>
              <a:rPr lang="vi-VN" sz="3600" dirty="0">
                <a:latin typeface="Times New Roman" panose="02020603050405020304" pitchFamily="18" charset="0"/>
                <a:cs typeface="Times New Roman" panose="02020603050405020304" pitchFamily="18" charset="0"/>
              </a:rPr>
              <a:t>ươu em      thỏ trắng          thỏ xám      ...Ai sẽ trở thành nhà vô địch đây        Tất cả đều mong muốn mình giành được vòng nguyệt quế của cuộc đua . </a:t>
            </a:r>
          </a:p>
        </p:txBody>
      </p:sp>
      <p:sp>
        <p:nvSpPr>
          <p:cNvPr id="101" name="TextBox 100">
            <a:extLst>
              <a:ext uri="{FF2B5EF4-FFF2-40B4-BE49-F238E27FC236}">
                <a16:creationId xmlns:a16="http://schemas.microsoft.com/office/drawing/2014/main" xmlns="" id="{0ECE58BB-872E-EB96-9945-201735344CDD}"/>
              </a:ext>
            </a:extLst>
          </p:cNvPr>
          <p:cNvSpPr txBox="1"/>
          <p:nvPr/>
        </p:nvSpPr>
        <p:spPr>
          <a:xfrm>
            <a:off x="6832167" y="1316962"/>
            <a:ext cx="3145704"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rời hẳn ra</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2" name="TextBox 101">
            <a:extLst>
              <a:ext uri="{FF2B5EF4-FFF2-40B4-BE49-F238E27FC236}">
                <a16:creationId xmlns:a16="http://schemas.microsoft.com/office/drawing/2014/main" xmlns="" id="{22AD7435-2D7B-4905-5602-61EA00182563}"/>
              </a:ext>
            </a:extLst>
          </p:cNvPr>
          <p:cNvSpPr txBox="1"/>
          <p:nvPr/>
        </p:nvSpPr>
        <p:spPr>
          <a:xfrm>
            <a:off x="11604161" y="1367125"/>
            <a:ext cx="4054926"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đâm vào chân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3" name="TextBox 102">
            <a:extLst>
              <a:ext uri="{FF2B5EF4-FFF2-40B4-BE49-F238E27FC236}">
                <a16:creationId xmlns:a16="http://schemas.microsoft.com/office/drawing/2014/main" xmlns="" id="{229E2F6A-8C5A-E7B2-FE8F-F1E01E138DCF}"/>
              </a:ext>
            </a:extLst>
          </p:cNvPr>
          <p:cNvSpPr txBox="1"/>
          <p:nvPr/>
        </p:nvSpPr>
        <p:spPr>
          <a:xfrm>
            <a:off x="296198" y="2611033"/>
            <a:ext cx="10428513" cy="646331"/>
          </a:xfrm>
          <a:prstGeom prst="rect">
            <a:avLst/>
          </a:prstGeom>
          <a:solidFill>
            <a:srgbClr val="92D050"/>
          </a:solidFill>
        </p:spPr>
        <p:txBody>
          <a:bodyPr wrap="square" rtlCol="0">
            <a:spAutoFit/>
          </a:bodyPr>
          <a:lstStyle/>
          <a:p>
            <a:r>
              <a:rPr lang="vi-VN" sz="3600" b="1" dirty="0">
                <a:solidFill>
                  <a:srgbClr val="0000CC"/>
                </a:solidFill>
                <a:latin typeface="Times New Roman" panose="02020603050405020304" pitchFamily="18" charset="0"/>
                <a:cs typeface="Times New Roman" panose="02020603050405020304" pitchFamily="18" charset="0"/>
              </a:rPr>
              <a:t>g</a:t>
            </a:r>
            <a:r>
              <a:rPr lang="vi-VN" sz="3600" dirty="0">
                <a:latin typeface="Times New Roman" panose="02020603050405020304" pitchFamily="18" charset="0"/>
                <a:cs typeface="Times New Roman" panose="02020603050405020304" pitchFamily="18" charset="0"/>
              </a:rPr>
              <a:t>. Qua câu chuyện em rút ra bài học gì? </a:t>
            </a:r>
            <a:endParaRPr lang="en-US" sz="3600" dirty="0">
              <a:latin typeface="Times New Roman" panose="02020603050405020304" pitchFamily="18" charset="0"/>
              <a:cs typeface="Times New Roman" panose="02020603050405020304" pitchFamily="18" charset="0"/>
            </a:endParaRPr>
          </a:p>
        </p:txBody>
      </p:sp>
      <p:sp>
        <p:nvSpPr>
          <p:cNvPr id="104" name="TextBox 103">
            <a:extLst>
              <a:ext uri="{FF2B5EF4-FFF2-40B4-BE49-F238E27FC236}">
                <a16:creationId xmlns:a16="http://schemas.microsoft.com/office/drawing/2014/main" xmlns="" id="{F1687E43-B655-1537-2873-129EBF80A330}"/>
              </a:ext>
            </a:extLst>
          </p:cNvPr>
          <p:cNvSpPr txBox="1"/>
          <p:nvPr/>
        </p:nvSpPr>
        <p:spPr>
          <a:xfrm>
            <a:off x="11744285" y="1913312"/>
            <a:ext cx="3244993"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dừng hẳn lại</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05" name="TextBox 104">
            <a:extLst>
              <a:ext uri="{FF2B5EF4-FFF2-40B4-BE49-F238E27FC236}">
                <a16:creationId xmlns:a16="http://schemas.microsoft.com/office/drawing/2014/main" xmlns="" id="{6AB47B96-C31B-AC6B-052B-B5A293F17495}"/>
              </a:ext>
            </a:extLst>
          </p:cNvPr>
          <p:cNvSpPr txBox="1"/>
          <p:nvPr/>
        </p:nvSpPr>
        <p:spPr>
          <a:xfrm>
            <a:off x="6750394" y="3045384"/>
            <a:ext cx="914400" cy="646331"/>
          </a:xfrm>
          <a:prstGeom prst="rect">
            <a:avLst/>
          </a:prstGeom>
          <a:noFill/>
        </p:spPr>
        <p:txBody>
          <a:bodyPr wrap="square" rtlCol="0">
            <a:spAutoFit/>
          </a:bodyPr>
          <a:lstStyle/>
          <a:p>
            <a:endParaRPr lang="en-US" sz="3600" dirty="0">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xmlns="" id="{CB18AA09-3484-85D6-BEB4-34398FD9A688}"/>
              </a:ext>
            </a:extLst>
          </p:cNvPr>
          <p:cNvSpPr txBox="1"/>
          <p:nvPr/>
        </p:nvSpPr>
        <p:spPr>
          <a:xfrm>
            <a:off x="7222963" y="1944562"/>
            <a:ext cx="2207082"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tập tễnh </a:t>
            </a:r>
            <a:endParaRPr lang="en-US" sz="3600" dirty="0">
              <a:latin typeface="Times New Roman" panose="02020603050405020304" pitchFamily="18" charset="0"/>
              <a:cs typeface="Times New Roman" panose="02020603050405020304" pitchFamily="18" charset="0"/>
            </a:endParaRPr>
          </a:p>
        </p:txBody>
      </p:sp>
      <p:sp>
        <p:nvSpPr>
          <p:cNvPr id="107" name="Rectangle 106">
            <a:extLst>
              <a:ext uri="{FF2B5EF4-FFF2-40B4-BE49-F238E27FC236}">
                <a16:creationId xmlns:a16="http://schemas.microsoft.com/office/drawing/2014/main" xmlns="" id="{49980E8C-FC93-AED6-620D-6C084151E934}"/>
              </a:ext>
            </a:extLst>
          </p:cNvPr>
          <p:cNvSpPr/>
          <p:nvPr/>
        </p:nvSpPr>
        <p:spPr>
          <a:xfrm>
            <a:off x="8841317" y="7221947"/>
            <a:ext cx="486692" cy="371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08" name="Rectangle 107">
            <a:extLst>
              <a:ext uri="{FF2B5EF4-FFF2-40B4-BE49-F238E27FC236}">
                <a16:creationId xmlns:a16="http://schemas.microsoft.com/office/drawing/2014/main" xmlns="" id="{DDEC0DA9-D18D-E675-E9D2-51D8775D69E4}"/>
              </a:ext>
            </a:extLst>
          </p:cNvPr>
          <p:cNvSpPr/>
          <p:nvPr/>
        </p:nvSpPr>
        <p:spPr>
          <a:xfrm>
            <a:off x="2108944" y="7852749"/>
            <a:ext cx="466775" cy="2907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10" name="Rectangle 109">
            <a:extLst>
              <a:ext uri="{FF2B5EF4-FFF2-40B4-BE49-F238E27FC236}">
                <a16:creationId xmlns:a16="http://schemas.microsoft.com/office/drawing/2014/main" xmlns="" id="{7ABA7D76-02A0-07A7-CA47-833BE5448A68}"/>
              </a:ext>
            </a:extLst>
          </p:cNvPr>
          <p:cNvSpPr/>
          <p:nvPr/>
        </p:nvSpPr>
        <p:spPr>
          <a:xfrm>
            <a:off x="15342655" y="7255770"/>
            <a:ext cx="445516" cy="368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11" name="Rectangle 110">
            <a:extLst>
              <a:ext uri="{FF2B5EF4-FFF2-40B4-BE49-F238E27FC236}">
                <a16:creationId xmlns:a16="http://schemas.microsoft.com/office/drawing/2014/main" xmlns="" id="{7C775245-6D5D-0250-D9F1-90F208D83741}"/>
              </a:ext>
            </a:extLst>
          </p:cNvPr>
          <p:cNvSpPr/>
          <p:nvPr/>
        </p:nvSpPr>
        <p:spPr>
          <a:xfrm flipH="1">
            <a:off x="10977594" y="7263728"/>
            <a:ext cx="522962" cy="352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12" name="Rectangle 111">
            <a:extLst>
              <a:ext uri="{FF2B5EF4-FFF2-40B4-BE49-F238E27FC236}">
                <a16:creationId xmlns:a16="http://schemas.microsoft.com/office/drawing/2014/main" xmlns="" id="{346E9EFE-C618-9C79-BB27-2C07D5AA7DEE}"/>
              </a:ext>
            </a:extLst>
          </p:cNvPr>
          <p:cNvSpPr/>
          <p:nvPr/>
        </p:nvSpPr>
        <p:spPr>
          <a:xfrm flipV="1">
            <a:off x="2442326" y="7319876"/>
            <a:ext cx="503201" cy="324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13" name="Rectangle 112">
            <a:extLst>
              <a:ext uri="{FF2B5EF4-FFF2-40B4-BE49-F238E27FC236}">
                <a16:creationId xmlns:a16="http://schemas.microsoft.com/office/drawing/2014/main" xmlns="" id="{7F506823-0711-DED6-B1B5-8DE87B4CF32B}"/>
              </a:ext>
            </a:extLst>
          </p:cNvPr>
          <p:cNvSpPr/>
          <p:nvPr/>
        </p:nvSpPr>
        <p:spPr>
          <a:xfrm>
            <a:off x="8783866" y="7797682"/>
            <a:ext cx="481101" cy="395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15" name="TextBox 114">
            <a:extLst>
              <a:ext uri="{FF2B5EF4-FFF2-40B4-BE49-F238E27FC236}">
                <a16:creationId xmlns:a16="http://schemas.microsoft.com/office/drawing/2014/main" xmlns="" id="{6AFA48F5-2F17-2D0E-2F07-AF9A262D804C}"/>
              </a:ext>
            </a:extLst>
          </p:cNvPr>
          <p:cNvSpPr txBox="1"/>
          <p:nvPr/>
        </p:nvSpPr>
        <p:spPr>
          <a:xfrm flipH="1">
            <a:off x="2153547" y="7359257"/>
            <a:ext cx="345972" cy="830997"/>
          </a:xfrm>
          <a:prstGeom prst="rect">
            <a:avLst/>
          </a:prstGeom>
          <a:noFill/>
        </p:spPr>
        <p:txBody>
          <a:bodyPr wrap="square" rtlCol="0">
            <a:spAutoFit/>
          </a:bodyPr>
          <a:lstStyle/>
          <a:p>
            <a:r>
              <a:rPr lang="vi-VN" sz="4800" b="1" dirty="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16" name="TextBox 115">
            <a:extLst>
              <a:ext uri="{FF2B5EF4-FFF2-40B4-BE49-F238E27FC236}">
                <a16:creationId xmlns:a16="http://schemas.microsoft.com/office/drawing/2014/main" xmlns="" id="{48D57831-F861-AACA-726D-B62C0A41923B}"/>
              </a:ext>
            </a:extLst>
          </p:cNvPr>
          <p:cNvSpPr txBox="1"/>
          <p:nvPr/>
        </p:nvSpPr>
        <p:spPr>
          <a:xfrm>
            <a:off x="8908726" y="6865203"/>
            <a:ext cx="481101" cy="830997"/>
          </a:xfrm>
          <a:prstGeom prst="rect">
            <a:avLst/>
          </a:prstGeom>
          <a:noFill/>
        </p:spPr>
        <p:txBody>
          <a:bodyPr wrap="square" rtlCol="0">
            <a:spAutoFit/>
          </a:bodyPr>
          <a:lstStyle/>
          <a:p>
            <a:r>
              <a:rPr lang="vi-VN" sz="4800" dirty="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117" name="TextBox 116">
            <a:extLst>
              <a:ext uri="{FF2B5EF4-FFF2-40B4-BE49-F238E27FC236}">
                <a16:creationId xmlns:a16="http://schemas.microsoft.com/office/drawing/2014/main" xmlns="" id="{B2BFC815-336D-E11E-1693-12D13F3A84C0}"/>
              </a:ext>
            </a:extLst>
          </p:cNvPr>
          <p:cNvSpPr txBox="1"/>
          <p:nvPr/>
        </p:nvSpPr>
        <p:spPr>
          <a:xfrm>
            <a:off x="15381266" y="6785077"/>
            <a:ext cx="640709" cy="830997"/>
          </a:xfrm>
          <a:prstGeom prst="rect">
            <a:avLst/>
          </a:prstGeom>
          <a:noFill/>
        </p:spPr>
        <p:txBody>
          <a:bodyPr wrap="square" rtlCol="0">
            <a:spAutoFit/>
          </a:bodyPr>
          <a:lstStyle/>
          <a:p>
            <a:r>
              <a:rPr lang="vi-VN" sz="4800" dirty="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120" name="TextBox 119">
            <a:extLst>
              <a:ext uri="{FF2B5EF4-FFF2-40B4-BE49-F238E27FC236}">
                <a16:creationId xmlns:a16="http://schemas.microsoft.com/office/drawing/2014/main" xmlns="" id="{95526300-F84B-1036-9CA0-755ABC2F7F49}"/>
              </a:ext>
            </a:extLst>
          </p:cNvPr>
          <p:cNvSpPr txBox="1"/>
          <p:nvPr/>
        </p:nvSpPr>
        <p:spPr>
          <a:xfrm>
            <a:off x="11075211" y="6863169"/>
            <a:ext cx="762063" cy="830997"/>
          </a:xfrm>
          <a:prstGeom prst="rect">
            <a:avLst/>
          </a:prstGeom>
          <a:noFill/>
        </p:spPr>
        <p:txBody>
          <a:bodyPr wrap="square" rtlCol="0">
            <a:spAutoFit/>
          </a:bodyPr>
          <a:lstStyle/>
          <a:p>
            <a:r>
              <a:rPr lang="vi-VN" sz="4800" dirty="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121" name="TextBox 120">
            <a:extLst>
              <a:ext uri="{FF2B5EF4-FFF2-40B4-BE49-F238E27FC236}">
                <a16:creationId xmlns:a16="http://schemas.microsoft.com/office/drawing/2014/main" xmlns="" id="{05CF3B0C-063A-A905-B5DC-156FC9892BBB}"/>
              </a:ext>
            </a:extLst>
          </p:cNvPr>
          <p:cNvSpPr txBox="1"/>
          <p:nvPr/>
        </p:nvSpPr>
        <p:spPr>
          <a:xfrm>
            <a:off x="8804954" y="7543521"/>
            <a:ext cx="279709" cy="830997"/>
          </a:xfrm>
          <a:prstGeom prst="rect">
            <a:avLst/>
          </a:prstGeom>
          <a:noFill/>
        </p:spPr>
        <p:txBody>
          <a:bodyPr wrap="square" rtlCol="0">
            <a:spAutoFit/>
          </a:bodyPr>
          <a:lstStyle/>
          <a:p>
            <a:r>
              <a:rPr lang="vi-VN" sz="4800" dirty="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sp>
        <p:nvSpPr>
          <p:cNvPr id="122" name="TextBox 121">
            <a:extLst>
              <a:ext uri="{FF2B5EF4-FFF2-40B4-BE49-F238E27FC236}">
                <a16:creationId xmlns:a16="http://schemas.microsoft.com/office/drawing/2014/main" xmlns="" id="{282E10E6-3244-7E69-BEDA-67BFA7BC61DA}"/>
              </a:ext>
            </a:extLst>
          </p:cNvPr>
          <p:cNvSpPr txBox="1"/>
          <p:nvPr/>
        </p:nvSpPr>
        <p:spPr>
          <a:xfrm>
            <a:off x="2478180" y="6863170"/>
            <a:ext cx="220412" cy="830997"/>
          </a:xfrm>
          <a:prstGeom prst="rect">
            <a:avLst/>
          </a:prstGeom>
          <a:noFill/>
        </p:spPr>
        <p:txBody>
          <a:bodyPr wrap="square" rtlCol="0">
            <a:spAutoFit/>
          </a:bodyPr>
          <a:lstStyle/>
          <a:p>
            <a:r>
              <a:rPr lang="vi-VN" sz="4800" b="1" dirty="0">
                <a:solidFill>
                  <a:schemeClr val="bg1"/>
                </a:solidFill>
                <a:latin typeface="Times New Roman" panose="02020603050405020304" pitchFamily="18" charset="0"/>
                <a:cs typeface="Times New Roman" panose="02020603050405020304" pitchFamily="18" charset="0"/>
              </a:rPr>
              <a:t>.</a:t>
            </a:r>
            <a:endParaRPr lang="en-US" sz="4800" b="1" dirty="0">
              <a:solidFill>
                <a:schemeClr val="bg1"/>
              </a:solidFill>
              <a:latin typeface="Times New Roman" panose="02020603050405020304" pitchFamily="18" charset="0"/>
              <a:cs typeface="Times New Roman" panose="02020603050405020304" pitchFamily="18" charset="0"/>
            </a:endParaRPr>
          </a:p>
        </p:txBody>
      </p:sp>
      <p:sp>
        <p:nvSpPr>
          <p:cNvPr id="125" name="Rectangle 124">
            <a:extLst>
              <a:ext uri="{FF2B5EF4-FFF2-40B4-BE49-F238E27FC236}">
                <a16:creationId xmlns:a16="http://schemas.microsoft.com/office/drawing/2014/main" xmlns="" id="{513DF7CD-7F16-7060-76D3-5642B3F23862}"/>
              </a:ext>
            </a:extLst>
          </p:cNvPr>
          <p:cNvSpPr/>
          <p:nvPr/>
        </p:nvSpPr>
        <p:spPr>
          <a:xfrm flipH="1">
            <a:off x="13114152" y="7195675"/>
            <a:ext cx="522962" cy="3523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latin typeface="Times New Roman" panose="02020603050405020304" pitchFamily="18" charset="0"/>
              <a:cs typeface="Times New Roman" panose="02020603050405020304" pitchFamily="18" charset="0"/>
            </a:endParaRPr>
          </a:p>
        </p:txBody>
      </p:sp>
      <p:sp>
        <p:nvSpPr>
          <p:cNvPr id="126" name="TextBox 125">
            <a:extLst>
              <a:ext uri="{FF2B5EF4-FFF2-40B4-BE49-F238E27FC236}">
                <a16:creationId xmlns:a16="http://schemas.microsoft.com/office/drawing/2014/main" xmlns="" id="{EBD2963F-6203-C448-3565-D0EFCAAB632C}"/>
              </a:ext>
            </a:extLst>
          </p:cNvPr>
          <p:cNvSpPr txBox="1"/>
          <p:nvPr/>
        </p:nvSpPr>
        <p:spPr>
          <a:xfrm>
            <a:off x="13115484" y="6762942"/>
            <a:ext cx="762063" cy="830997"/>
          </a:xfrm>
          <a:prstGeom prst="rect">
            <a:avLst/>
          </a:prstGeom>
          <a:noFill/>
        </p:spPr>
        <p:txBody>
          <a:bodyPr wrap="square" rtlCol="0">
            <a:spAutoFit/>
          </a:bodyPr>
          <a:lstStyle/>
          <a:p>
            <a:r>
              <a:rPr lang="vi-VN" sz="4800" dirty="0">
                <a:solidFill>
                  <a:schemeClr val="bg1"/>
                </a:solidFill>
                <a:latin typeface="Times New Roman" panose="02020603050405020304" pitchFamily="18" charset="0"/>
                <a:cs typeface="Times New Roman" panose="02020603050405020304" pitchFamily="18" charset="0"/>
              </a:rPr>
              <a:t>,</a:t>
            </a:r>
            <a:endParaRPr lang="en-US"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9596</TotalTime>
  <Words>1250</Words>
  <Application>Microsoft Office PowerPoint</Application>
  <PresentationFormat>Custom</PresentationFormat>
  <Paragraphs>145</Paragraphs>
  <Slides>10</Slides>
  <Notes>1</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1021</cp:revision>
  <dcterms:created xsi:type="dcterms:W3CDTF">2008-09-09T22:52:10Z</dcterms:created>
  <dcterms:modified xsi:type="dcterms:W3CDTF">2022-08-17T17:10:53Z</dcterms:modified>
</cp:coreProperties>
</file>