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08" r:id="rId3"/>
    <p:sldId id="441" r:id="rId4"/>
    <p:sldId id="440" r:id="rId5"/>
    <p:sldId id="442" r:id="rId6"/>
    <p:sldId id="437" r:id="rId7"/>
    <p:sldId id="423" r:id="rId8"/>
    <p:sldId id="2007577143"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FFFF"/>
    <a:srgbClr val="FFFFCC"/>
    <a:srgbClr val="FF3399"/>
    <a:srgbClr val="FF0066"/>
    <a:srgbClr val="FF7C80"/>
    <a:srgbClr val="EDF6F7"/>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23559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CHUNG(T4)</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7784" y="61722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2209129"/>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962311"/>
            <a:ext cx="11470492"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nl-NL" sz="3600" b="1" dirty="0">
                <a:solidFill>
                  <a:srgbClr val="FF0000"/>
                </a:solidFill>
                <a:latin typeface="Times New Roman" panose="02020603050405020304" pitchFamily="18" charset="0"/>
                <a:cs typeface="Times New Roman" panose="02020603050405020304" pitchFamily="18" charset="0"/>
              </a:rPr>
              <a:t>Sưu tầm và chia sẻ với bạn tranh ảnh về Trái Đất.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1" name="Rectangle 95"/>
          <p:cNvSpPr>
            <a:spLocks noChangeArrowheads="1"/>
          </p:cNvSpPr>
          <p:nvPr/>
        </p:nvSpPr>
        <p:spPr bwMode="auto">
          <a:xfrm>
            <a:off x="1204118" y="1249680"/>
            <a:ext cx="14252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CHUNG(T4)- LUYỆN VIẾT ĐOẠN</a:t>
            </a:r>
          </a:p>
        </p:txBody>
      </p:sp>
      <p:sp>
        <p:nvSpPr>
          <p:cNvPr id="22" name="Rectangle 21">
            <a:extLst>
              <a:ext uri="{FF2B5EF4-FFF2-40B4-BE49-F238E27FC236}">
                <a16:creationId xmlns:a16="http://schemas.microsoft.com/office/drawing/2014/main" xmlns="" id="{CF09EE5C-EEF2-2E41-8F1B-EEA2EF085413}"/>
              </a:ext>
            </a:extLst>
          </p:cNvPr>
          <p:cNvSpPr/>
          <p:nvPr/>
        </p:nvSpPr>
        <p:spPr>
          <a:xfrm>
            <a:off x="1011227" y="7467600"/>
            <a:ext cx="13966284" cy="1200329"/>
          </a:xfrm>
          <a:prstGeom prst="rect">
            <a:avLst/>
          </a:prstGeom>
        </p:spPr>
        <p:txBody>
          <a:bodyPr wrap="square">
            <a:spAutoFit/>
          </a:bodyPr>
          <a:lstStyle/>
          <a:p>
            <a:r>
              <a:rPr lang="nl-NL" sz="3600" b="1" i="1" dirty="0">
                <a:solidFill>
                  <a:srgbClr val="0000CC"/>
                </a:solidFill>
                <a:latin typeface="Times New Roman" panose="02020603050405020304" pitchFamily="18" charset="0"/>
                <a:cs typeface="Times New Roman" panose="02020603050405020304" pitchFamily="18" charset="0"/>
              </a:rPr>
              <a:t>Trưng bày tranh ảnh về Trái Đất mà đã sưu tầm được và giới thiệu nội dung tranh theo nhóm</a:t>
            </a:r>
            <a:endParaRPr lang="en-US" sz="3600" b="1" i="1" dirty="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12187F0A-53D4-3BB3-A8B5-384A60367AE7}"/>
              </a:ext>
            </a:extLst>
          </p:cNvPr>
          <p:cNvPicPr>
            <a:picLocks noChangeAspect="1"/>
          </p:cNvPicPr>
          <p:nvPr/>
        </p:nvPicPr>
        <p:blipFill>
          <a:blip r:embed="rId2"/>
          <a:stretch>
            <a:fillRect/>
          </a:stretch>
        </p:blipFill>
        <p:spPr>
          <a:xfrm>
            <a:off x="125720" y="3977973"/>
            <a:ext cx="7338397" cy="2962044"/>
          </a:xfrm>
          <a:prstGeom prst="rect">
            <a:avLst/>
          </a:prstGeom>
        </p:spPr>
      </p:pic>
      <p:pic>
        <p:nvPicPr>
          <p:cNvPr id="1026" name="Picture 2" descr="Viết một bài văn hoặc vẽ một bức tranh để tuyên truyền cho mọi người cùng  tham gia bảo vệ đất và rừng. | Lịch sử và địa lí 5 VNEN | Tech12h">
            <a:extLst>
              <a:ext uri="{FF2B5EF4-FFF2-40B4-BE49-F238E27FC236}">
                <a16:creationId xmlns:a16="http://schemas.microsoft.com/office/drawing/2014/main" xmlns="" id="{5353B6FE-4DF7-DC09-77C5-71DDA8B77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959" y="3984458"/>
            <a:ext cx="4619625"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ới thiệu những bức tranh vẽ về bảo vệ môi trường độc đáo">
            <a:extLst>
              <a:ext uri="{FF2B5EF4-FFF2-40B4-BE49-F238E27FC236}">
                <a16:creationId xmlns:a16="http://schemas.microsoft.com/office/drawing/2014/main" xmlns="" id="{714A8367-F862-42A3-9D29-389E65EAF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3119" y="3860633"/>
            <a:ext cx="3897799" cy="3209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584434" y="2547683"/>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794320" y="3300865"/>
            <a:ext cx="14183191" cy="646331"/>
          </a:xfrm>
          <a:prstGeom prst="rect">
            <a:avLst/>
          </a:prstGeom>
        </p:spPr>
        <p:txBody>
          <a:bodyPr wrap="square">
            <a:spAutoFit/>
          </a:bodyPr>
          <a:lstStyle/>
          <a:p>
            <a:pPr>
              <a:spcBef>
                <a:spcPts val="600"/>
              </a:spcBef>
            </a:pPr>
            <a:r>
              <a:rPr lang="nl-NL" sz="3600" b="1" dirty="0">
                <a:solidFill>
                  <a:srgbClr val="FF0000"/>
                </a:solidFill>
                <a:latin typeface="Times New Roman" panose="02020603050405020304" pitchFamily="18" charset="0"/>
                <a:cs typeface="Times New Roman" panose="02020603050405020304" pitchFamily="18" charset="0"/>
              </a:rPr>
              <a:t>Bài tập 2: Viết đoạn văn tả bức tranh về Trái Đất. </a:t>
            </a:r>
            <a:r>
              <a:rPr lang="nl-NL" sz="3600" dirty="0">
                <a:solidFill>
                  <a:srgbClr val="FF0000"/>
                </a:solidFill>
                <a:latin typeface="Times New Roman" panose="02020603050405020304" pitchFamily="18" charset="0"/>
                <a:cs typeface="Times New Roman" panose="02020603050405020304" pitchFamily="18" charset="0"/>
              </a:rPr>
              <a:t>(làm việc cá nhân)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076362" y="4217653"/>
            <a:ext cx="13966284" cy="646331"/>
          </a:xfrm>
          <a:prstGeom prst="rect">
            <a:avLst/>
          </a:prstGeom>
        </p:spPr>
        <p:txBody>
          <a:bodyPr wrap="square">
            <a:spAutoFit/>
          </a:bodyPr>
          <a:lstStyle/>
          <a:p>
            <a:r>
              <a:rPr lang="nl-NL" sz="3600" dirty="0">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a:t>
            </a:r>
            <a:endParaRPr lang="en-US" b="1" dirty="0">
              <a:solidFill>
                <a:srgbClr val="0000CC"/>
              </a:solidFill>
            </a:endParaRPr>
          </a:p>
        </p:txBody>
      </p:sp>
      <p:sp>
        <p:nvSpPr>
          <p:cNvPr id="13" name="Rectangle 95">
            <a:extLst>
              <a:ext uri="{FF2B5EF4-FFF2-40B4-BE49-F238E27FC236}">
                <a16:creationId xmlns:a16="http://schemas.microsoft.com/office/drawing/2014/main" xmlns="" id="{9DCCFC67-B659-3420-442E-A72848911CA1}"/>
              </a:ext>
            </a:extLst>
          </p:cNvPr>
          <p:cNvSpPr>
            <a:spLocks noChangeArrowheads="1"/>
          </p:cNvSpPr>
          <p:nvPr/>
        </p:nvSpPr>
        <p:spPr bwMode="auto">
          <a:xfrm>
            <a:off x="1204118" y="1249680"/>
            <a:ext cx="14252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CHUNG(T4)- LUYỆN VIẾT ĐOẠN</a:t>
            </a:r>
          </a:p>
        </p:txBody>
      </p:sp>
      <p:sp>
        <p:nvSpPr>
          <p:cNvPr id="20" name="Rectangle 19">
            <a:extLst>
              <a:ext uri="{FF2B5EF4-FFF2-40B4-BE49-F238E27FC236}">
                <a16:creationId xmlns:a16="http://schemas.microsoft.com/office/drawing/2014/main" xmlns="" id="{C82C3863-BA2A-3A81-4031-2993CFEB638F}"/>
              </a:ext>
            </a:extLst>
          </p:cNvPr>
          <p:cNvSpPr/>
          <p:nvPr/>
        </p:nvSpPr>
        <p:spPr>
          <a:xfrm>
            <a:off x="1140721" y="4985831"/>
            <a:ext cx="13966284" cy="2585323"/>
          </a:xfrm>
          <a:prstGeom prst="rect">
            <a:avLst/>
          </a:prstGeom>
        </p:spPr>
        <p:txBody>
          <a:bodyPr wrap="square">
            <a:spAutoFit/>
          </a:bodyPr>
          <a:lstStyle/>
          <a:p>
            <a:r>
              <a:rPr lang="nl-NL" sz="3600" dirty="0">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a:t>
            </a:r>
          </a:p>
          <a:p>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hoạt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động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sắc</a:t>
            </a:r>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hình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ảnh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-Ý </a:t>
            </a:r>
            <a:r>
              <a:rPr lang="en-US" sz="3600" b="1" dirty="0" err="1">
                <a:solidFill>
                  <a:srgbClr val="0000CC"/>
                </a:solidFill>
                <a:latin typeface="Times New Roman" panose="02020603050405020304" pitchFamily="18" charset="0"/>
                <a:cs typeface="Times New Roman" panose="02020603050405020304" pitchFamily="18" charset="0"/>
              </a:rPr>
              <a:t>nghĩa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endParaRPr lang="en-US" sz="3600" b="1" dirty="0">
              <a:solidFill>
                <a:srgbClr val="0000CC"/>
              </a:solidFill>
              <a:latin typeface="Times New Roman" panose="02020603050405020304" pitchFamily="18" charset="0"/>
              <a:cs typeface="Times New Roman" panose="02020603050405020304" pitchFamily="18" charset="0"/>
            </a:endParaRPr>
          </a:p>
          <a:p>
            <a:endParaRPr lang="en-US" dirty="0"/>
          </a:p>
        </p:txBody>
      </p:sp>
      <p:sp>
        <p:nvSpPr>
          <p:cNvPr id="22" name="Rectangle 21">
            <a:extLst>
              <a:ext uri="{FF2B5EF4-FFF2-40B4-BE49-F238E27FC236}">
                <a16:creationId xmlns:a16="http://schemas.microsoft.com/office/drawing/2014/main" xmlns="" id="{AB730FF4-A7E0-51E1-7AB5-E90F720EF56F}"/>
              </a:ext>
            </a:extLst>
          </p:cNvPr>
          <p:cNvSpPr/>
          <p:nvPr/>
        </p:nvSpPr>
        <p:spPr>
          <a:xfrm>
            <a:off x="1011227" y="7369835"/>
            <a:ext cx="13966284" cy="646331"/>
          </a:xfrm>
          <a:prstGeom prst="rect">
            <a:avLst/>
          </a:prstGeom>
        </p:spPr>
        <p:txBody>
          <a:bodyPr wrap="square">
            <a:spAutoFit/>
          </a:bodyPr>
          <a:lstStyle/>
          <a:p>
            <a:r>
              <a:rPr lang="nl-NL" sz="3600" dirty="0">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ngắm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a:t>
            </a:r>
            <a:endParaRPr lang="en-US" b="1" dirty="0">
              <a:solidFill>
                <a:srgbClr val="0000CC"/>
              </a:solidFill>
            </a:endParaRPr>
          </a:p>
        </p:txBody>
      </p:sp>
    </p:spTree>
    <p:extLst>
      <p:ext uri="{BB962C8B-B14F-4D97-AF65-F5344CB8AC3E}">
        <p14:creationId xmlns:p14="http://schemas.microsoft.com/office/powerpoint/2010/main" val="20913774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18319" y="34577"/>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18319" y="941682"/>
            <a:ext cx="15544800" cy="3447098"/>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2. </a:t>
            </a:r>
            <a:r>
              <a:rPr lang="nl-NL" sz="3600" b="1" dirty="0">
                <a:solidFill>
                  <a:srgbClr val="FF0000"/>
                </a:solidFill>
                <a:latin typeface="Times New Roman" panose="02020603050405020304" pitchFamily="18" charset="0"/>
                <a:cs typeface="Times New Roman" panose="02020603050405020304" pitchFamily="18" charset="0"/>
              </a:rPr>
              <a:t>Viết đoạn văn tả bức tranh về Trái Đất vào vở. </a:t>
            </a:r>
            <a:r>
              <a:rPr lang="nl-NL" sz="3600" dirty="0">
                <a:solidFill>
                  <a:srgbClr val="FF0000"/>
                </a:solidFill>
                <a:latin typeface="Times New Roman" panose="02020603050405020304" pitchFamily="18" charset="0"/>
                <a:cs typeface="Times New Roman" panose="02020603050405020304" pitchFamily="18" charset="0"/>
              </a:rPr>
              <a:t>(làm việc cá nhân)</a:t>
            </a:r>
          </a:p>
          <a:p>
            <a:pPr marL="58738" lvl="4" indent="115888" algn="just">
              <a:buFont typeface="Arial" panose="020B0604020202020204" pitchFamily="34" charset="0"/>
              <a:buChar char="•"/>
            </a:pPr>
            <a:r>
              <a:rPr lang="en-US" sz="2800" b="1" dirty="0" err="1">
                <a:solidFill>
                  <a:srgbClr val="0000CC"/>
                </a:solidFill>
                <a:latin typeface="Times New Roman" panose="02020603050405020304" pitchFamily="18" charset="0"/>
                <a:cs typeface="Times New Roman" panose="02020603050405020304" pitchFamily="18" charset="0"/>
              </a:rPr>
              <a:t>Ví</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dụ</a:t>
            </a:r>
            <a:r>
              <a:rPr lang="en-US" sz="2800" b="1" dirty="0">
                <a:solidFill>
                  <a:srgbClr val="0000CC"/>
                </a:solidFill>
                <a:latin typeface="Times New Roman" panose="02020603050405020304" pitchFamily="18" charset="0"/>
                <a:cs typeface="Times New Roman" panose="02020603050405020304" pitchFamily="18" charset="0"/>
              </a:rPr>
              <a:t> 1:  </a:t>
            </a:r>
            <a:r>
              <a:rPr lang="vi-VN" sz="3600" b="1" dirty="0">
                <a:solidFill>
                  <a:srgbClr val="0000CC"/>
                </a:solidFill>
                <a:latin typeface="Times New Roman" panose="02020603050405020304" pitchFamily="18" charset="0"/>
                <a:cs typeface="Times New Roman" panose="02020603050405020304" pitchFamily="18" charset="0"/>
              </a:rPr>
              <a:t>Trái Đất không chỉ là nơi sinh sống của con người mà còn là ngôi nhà của hàng vạn sinh vật khác. Trái Đất vốn dĩ là một màu xanh hiền hòa: xanh của lá cây, xanh của biển, xanh của trời cao,… Ngôi nhà chung này đang bị chịu ảnh hưởng nặng nề bởi những tác động của con người. Vì vậy, chúng ta phải chung tay trồng cây gây rừng và bảo vệ Trái Đất nhé.</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18319" y="34577"/>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0" y="941682"/>
            <a:ext cx="16063119" cy="8556188"/>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2. </a:t>
            </a:r>
            <a:r>
              <a:rPr lang="nl-NL" sz="3600" b="1" dirty="0">
                <a:solidFill>
                  <a:srgbClr val="FF0000"/>
                </a:solidFill>
                <a:latin typeface="Times New Roman" panose="02020603050405020304" pitchFamily="18" charset="0"/>
                <a:cs typeface="Times New Roman" panose="02020603050405020304" pitchFamily="18" charset="0"/>
              </a:rPr>
              <a:t>Viết đoạn văn tả bức tranh về Trái Đất vào vở. </a:t>
            </a:r>
            <a:r>
              <a:rPr lang="nl-NL" sz="3600" dirty="0">
                <a:solidFill>
                  <a:srgbClr val="FF0000"/>
                </a:solidFill>
                <a:latin typeface="Times New Roman" panose="02020603050405020304" pitchFamily="18" charset="0"/>
                <a:cs typeface="Times New Roman" panose="02020603050405020304" pitchFamily="18" charset="0"/>
              </a:rPr>
              <a:t>(làm việc cá nhân)</a:t>
            </a:r>
          </a:p>
          <a:p>
            <a:pPr marL="58738" lvl="4" indent="115888" algn="just">
              <a:buFont typeface="Arial" panose="020B0604020202020204" pitchFamily="34" charset="0"/>
              <a:buChar char="•"/>
            </a:pP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Ví</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dụ</a:t>
            </a:r>
            <a:r>
              <a:rPr lang="en-US" sz="2800" b="1" dirty="0">
                <a:solidFill>
                  <a:srgbClr val="0000CC"/>
                </a:solidFill>
                <a:latin typeface="Times New Roman" panose="02020603050405020304" pitchFamily="18" charset="0"/>
                <a:cs typeface="Times New Roman" panose="02020603050405020304" pitchFamily="18" charset="0"/>
              </a:rPr>
              <a:t> 2: </a:t>
            </a:r>
            <a:r>
              <a:rPr lang="vi-VN" sz="2800" b="1" dirty="0">
                <a:solidFill>
                  <a:srgbClr val="0000CC"/>
                </a:solidFill>
                <a:latin typeface="Times New Roman" panose="02020603050405020304" pitchFamily="18" charset="0"/>
                <a:cs typeface="Times New Roman" panose="02020603050405020304" pitchFamily="18" charset="0"/>
              </a:rPr>
              <a:t>Bảo vệ môi trường chính là bảo vệ Trái Đất, bảo vệ cuộc sống của chính chúng ta. Thật vậy, hưởng ứng chiến dịch bảo vệ môi trường rộng khắp trên thế giới, đất nước và địa phương, người dân nơi em sống, gia đình em và bản thân em đã có rất nhiều việc làm thiết thực để góp phần giúp môi trường xanh sạch đẹp. Về phía gia đình em, nhà em nói không hoàn toàn với xả rác bừa bãi ngoài môi trường. Ngày nào cũng vào 3 giờ chiều là nhà em vứt túi rác vào xe rác được đẩy đến. Nếu gia đình không có ai vào thời gian này thì nhà em chấp nhận lưu rác tại nhà để hôm sau vứt chứ tuyệt đối vào không vứt rác bừa bãi ở gốc cây, cột điện. Ngoài ra, khi đi chợ, gia đình em nói không với túi nilon, mẹ em luôn mang theo làn để đựng đồ khô như rau củ quả và hộp nhựa để đựng thực phẩm tươi sống như thịt, cá, hải sản,... Sau mỗi buổi đi chợ, em chỉ cần rửa hộp là hôm sau có thể dùng tiếp được, chứ không cần xài đến túi nilon gây ô nhiễm môi trường. Chưa hết, pin cũ và thiết bị điện tử nhà em không bao giờ vứt tùy tiện ra môi trường mà gom lại rồi đem ra điểm thu hồi, tránh vứt ra rồi gây độc đất và nước. Tại trường em đang học, hàng tuần, nhà trường đều tổ chức những buổi lao động dọn dẹp tại một công trình địa phương: như tượng đài, công viên, rạp hát,... Chúng em ai cũng rất vui và lao động hăng say, những hoạt động này vừa vui vừa bảo vệ môi trường, Còn về bản thân em, em luôn mang bình nước của mình thay vì dùng chai nhựa một lần, sử dụng các sản phẩm từ giấy dễ phân hủy và thân thiện môi trường, hạn chế ăn đồ ăn có bao bì nhựa, nilon,... Em tin rằng, nếu mọi người đều chung sức chung lòng thì môi trường sẽ ngày một trong lành và tốt đẹp hơn.</a:t>
            </a:r>
          </a:p>
          <a:p>
            <a:pPr algn="just"/>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92856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4729" y="82967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314729" y="1558855"/>
            <a:ext cx="15226445" cy="1923604"/>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spcBef>
                <a:spcPts val="600"/>
              </a:spcBef>
            </a:pP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3.</a:t>
            </a:r>
            <a:r>
              <a:rPr lang="en-US" sz="4000" b="1" dirty="0">
                <a:solidFill>
                  <a:srgbClr val="FF0000"/>
                </a:solidFill>
                <a:effectLst/>
                <a:latin typeface="Times New Roman" panose="02020603050405020304" pitchFamily="18" charset="0"/>
                <a:ea typeface="Times New Roman" panose="02020603050405020304" pitchFamily="18" charset="0"/>
              </a:rPr>
              <a:t> </a:t>
            </a:r>
            <a:r>
              <a:rPr lang="nl-NL" sz="3600" b="1" dirty="0">
                <a:solidFill>
                  <a:srgbClr val="FF0000"/>
                </a:solidFill>
                <a:effectLst/>
                <a:latin typeface="Times New Roman" panose="02020603050405020304" pitchFamily="18" charset="0"/>
                <a:ea typeface="Times New Roman" panose="02020603050405020304" pitchFamily="18" charset="0"/>
              </a:rPr>
              <a:t>Trao đổi bài làm với bạn để góp ý và sửa lỗi. Bình chọn các đoạn văn hay. (Làm việc nhóm 4)</a:t>
            </a:r>
            <a:endParaRPr lang="en-US" sz="3600" b="1" dirty="0">
              <a:solidFill>
                <a:srgbClr val="FF0000"/>
              </a:solidFill>
              <a:effectLst/>
              <a:latin typeface="Times New Roman" panose="02020603050405020304" pitchFamily="18" charset="0"/>
              <a:ea typeface="Times New Roman" panose="02020603050405020304" pitchFamily="18" charset="0"/>
            </a:endParaRPr>
          </a:p>
          <a:p>
            <a:pPr algn="just">
              <a:spcBef>
                <a:spcPts val="600"/>
              </a:spcBef>
            </a:pPr>
            <a:endParaRPr lang="en-US" sz="3800" b="1" dirty="0">
              <a:solidFill>
                <a:srgbClr val="0000CC"/>
              </a:solidFill>
              <a:latin typeface="Times New Roman" pitchFamily="18" charset="0"/>
              <a:cs typeface="Times New Roman" pitchFamily="18" charset="0"/>
            </a:endParaRPr>
          </a:p>
        </p:txBody>
      </p:sp>
      <p:sp>
        <p:nvSpPr>
          <p:cNvPr id="35" name="Rectangle 34"/>
          <p:cNvSpPr/>
          <p:nvPr/>
        </p:nvSpPr>
        <p:spPr>
          <a:xfrm>
            <a:off x="531874" y="3534536"/>
            <a:ext cx="15226445" cy="1200329"/>
          </a:xfrm>
          <a:prstGeom prst="rect">
            <a:avLst/>
          </a:prstGeom>
          <a:solidFill>
            <a:srgbClr val="66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Đọc cho các bạn nghe đoạn văn vừa viết, góp ý cho nhau về nội dung, hình thức trình bày; sửa lỗi dùng từ ngữ, lỗi viết hoa, lỗi chính tả,...</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19" name="Rectangle 95">
            <a:extLst>
              <a:ext uri="{FF2B5EF4-FFF2-40B4-BE49-F238E27FC236}">
                <a16:creationId xmlns:a16="http://schemas.microsoft.com/office/drawing/2014/main" xmlns="" id="{B0364167-0DF8-BC6E-9FFF-37659C5C94D9}"/>
              </a:ext>
            </a:extLst>
          </p:cNvPr>
          <p:cNvSpPr>
            <a:spLocks noChangeArrowheads="1"/>
          </p:cNvSpPr>
          <p:nvPr/>
        </p:nvSpPr>
        <p:spPr bwMode="auto">
          <a:xfrm>
            <a:off x="2661739" y="285821"/>
            <a:ext cx="112046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TỚ LÀM CHO TRÁI ĐẤT(T4)</a:t>
            </a: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149573"/>
            <a:ext cx="7013458" cy="1117345"/>
            <a:chOff x="4539228" y="210532"/>
            <a:chExt cx="6895119" cy="1117345"/>
          </a:xfrm>
        </p:grpSpPr>
        <p:grpSp>
          <p:nvGrpSpPr>
            <p:cNvPr id="48" name="Group 47"/>
            <p:cNvGrpSpPr/>
            <p:nvPr/>
          </p:nvGrpSpPr>
          <p:grpSpPr>
            <a:xfrm>
              <a:off x="4539228" y="210532"/>
              <a:ext cx="6895119" cy="1117345"/>
              <a:chOff x="4539228" y="210532"/>
              <a:chExt cx="6895119" cy="1117345"/>
            </a:xfrm>
          </p:grpSpPr>
          <p:sp>
            <p:nvSpPr>
              <p:cNvPr id="50" name="TextBox 49"/>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51" name="TextBox 50"/>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49" name="Straight Connector 48"/>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Rectangle 95">
            <a:extLst>
              <a:ext uri="{FF2B5EF4-FFF2-40B4-BE49-F238E27FC236}">
                <a16:creationId xmlns:a16="http://schemas.microsoft.com/office/drawing/2014/main" xmlns="" id="{99CFFF87-D2D7-6048-AA58-B69E1AE52357}"/>
              </a:ext>
            </a:extLst>
          </p:cNvPr>
          <p:cNvSpPr>
            <a:spLocks noChangeArrowheads="1"/>
          </p:cNvSpPr>
          <p:nvPr/>
        </p:nvSpPr>
        <p:spPr bwMode="auto">
          <a:xfrm>
            <a:off x="1204118" y="1249680"/>
            <a:ext cx="14252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CHUNG(T4)- LUYỆN VIẾT ĐOẠN</a:t>
            </a:r>
          </a:p>
        </p:txBody>
      </p:sp>
      <p:pic>
        <p:nvPicPr>
          <p:cNvPr id="3" name="Picture 2">
            <a:extLst>
              <a:ext uri="{FF2B5EF4-FFF2-40B4-BE49-F238E27FC236}">
                <a16:creationId xmlns:a16="http://schemas.microsoft.com/office/drawing/2014/main" xmlns="" id="{CD6B3934-F799-7369-4705-0358F068104E}"/>
              </a:ext>
            </a:extLst>
          </p:cNvPr>
          <p:cNvPicPr>
            <a:picLocks noChangeAspect="1"/>
          </p:cNvPicPr>
          <p:nvPr/>
        </p:nvPicPr>
        <p:blipFill rotWithShape="1">
          <a:blip r:embed="rId2"/>
          <a:srcRect t="16212" b="1"/>
          <a:stretch/>
        </p:blipFill>
        <p:spPr>
          <a:xfrm>
            <a:off x="314729" y="2266741"/>
            <a:ext cx="15672190" cy="6857094"/>
          </a:xfrm>
          <a:prstGeom prst="rect">
            <a:avLst/>
          </a:prstGeom>
        </p:spPr>
      </p:pic>
      <p:sp>
        <p:nvSpPr>
          <p:cNvPr id="11" name="Rectangle 10">
            <a:extLst>
              <a:ext uri="{FF2B5EF4-FFF2-40B4-BE49-F238E27FC236}">
                <a16:creationId xmlns:a16="http://schemas.microsoft.com/office/drawing/2014/main" xmlns="" id="{288C7295-7182-54A8-AC74-3E6D2FC24306}"/>
              </a:ext>
            </a:extLst>
          </p:cNvPr>
          <p:cNvSpPr/>
          <p:nvPr/>
        </p:nvSpPr>
        <p:spPr>
          <a:xfrm>
            <a:off x="314729" y="1558855"/>
            <a:ext cx="15226445" cy="707886"/>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spcBef>
                <a:spcPts val="600"/>
              </a:spcBef>
            </a:pP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Tìm</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đọc</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sách</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báo</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viết</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về</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hành</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tinh</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xanh</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của</a:t>
            </a:r>
            <a:r>
              <a:rPr lang="en-US" sz="3600" b="1" dirty="0">
                <a:solidFill>
                  <a:srgbClr val="FF0000"/>
                </a:solidFill>
                <a:effectLst/>
                <a:latin typeface="Times New Roman" panose="02020603050405020304" pitchFamily="18" charset="0"/>
                <a:ea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rPr>
              <a:t>chúng</a:t>
            </a:r>
            <a:r>
              <a:rPr lang="en-US" sz="3600" b="1" dirty="0">
                <a:solidFill>
                  <a:srgbClr val="FF0000"/>
                </a:solidFill>
                <a:effectLst/>
                <a:latin typeface="Times New Roman" panose="02020603050405020304" pitchFamily="18" charset="0"/>
                <a:ea typeface="Times New Roman" panose="02020603050405020304" pitchFamily="18" charset="0"/>
              </a:rPr>
              <a:t> ta</a:t>
            </a:r>
          </a:p>
        </p:txBody>
      </p:sp>
    </p:spTree>
    <p:extLst>
      <p:ext uri="{BB962C8B-B14F-4D97-AF65-F5344CB8AC3E}">
        <p14:creationId xmlns:p14="http://schemas.microsoft.com/office/powerpoint/2010/main" val="942755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06914" y="1953419"/>
            <a:ext cx="6781801"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3. </a:t>
            </a:r>
            <a:r>
              <a:rPr kumimoji="0" lang="en-US" sz="3600" b="1" i="0" u="sng"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Luyện</a:t>
            </a:r>
            <a:r>
              <a:rPr kumimoji="0" lang="en-US" sz="36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đọc</a:t>
            </a:r>
            <a:r>
              <a:rPr kumimoji="0" lang="en-US" sz="36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mở</a:t>
            </a:r>
            <a:r>
              <a:rPr kumimoji="0" lang="en-US" sz="36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sng"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rộng</a:t>
            </a:r>
            <a:r>
              <a:rPr kumimoji="0" lang="en-US" sz="36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p:txBody>
      </p:sp>
      <p:sp>
        <p:nvSpPr>
          <p:cNvPr id="13" name="Rectangle 12"/>
          <p:cNvSpPr/>
          <p:nvPr/>
        </p:nvSpPr>
        <p:spPr>
          <a:xfrm>
            <a:off x="1528685" y="2796873"/>
            <a:ext cx="12496799" cy="552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Arial"/>
                <a:ea typeface="+mn-ea"/>
                <a:cs typeface="+mn-cs"/>
              </a:rPr>
              <a:t>1. </a:t>
            </a:r>
            <a:r>
              <a:rPr kumimoji="0" lang="nl-NL"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Viết</a:t>
            </a:r>
            <a:r>
              <a:rPr kumimoji="0" lang="en-US" sz="3600" b="1" i="0" u="none" strike="noStrike" kern="1200" cap="none" spc="0" normalizeH="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phiếu</a:t>
            </a:r>
            <a:r>
              <a:rPr kumimoji="0" lang="en-US" sz="3600" b="1" i="0" u="none" strike="noStrike" kern="1200" cap="none" spc="0" normalizeH="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đọc</a:t>
            </a:r>
            <a:r>
              <a:rPr kumimoji="0" lang="en-US" sz="3600" b="1" i="0" u="none" strike="noStrike" kern="1200" cap="none" spc="0" normalizeH="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sách</a:t>
            </a:r>
            <a:r>
              <a:rPr kumimoji="0" lang="en-US" sz="3600" b="1" i="0" u="none" strike="noStrike" kern="1200" cap="none" spc="0" normalizeH="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theo</a:t>
            </a:r>
            <a:r>
              <a:rPr kumimoji="0" lang="en-US" sz="3600" b="1" i="0" u="none" strike="noStrike" kern="1200" cap="none" spc="0" normalizeH="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mẫu</a:t>
            </a:r>
            <a:r>
              <a:rPr kumimoji="0" lang="en-US" sz="3600" b="1" i="0" u="none" strike="noStrike" kern="1200" cap="none" spc="0" normalizeH="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4058703" y="3546221"/>
            <a:ext cx="8543786" cy="1063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PHIẾU ĐỌC SÁCH</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2">
            <a:extLst>
              <a:ext uri="{FF2B5EF4-FFF2-40B4-BE49-F238E27FC236}">
                <a16:creationId xmlns:a16="http://schemas.microsoft.com/office/drawing/2014/main" xmlns="" id="{F8EC3107-A81C-00BC-59C4-080248C42671}"/>
              </a:ext>
            </a:extLst>
          </p:cNvPr>
          <p:cNvGraphicFramePr>
            <a:graphicFrameLocks noGrp="1"/>
          </p:cNvGraphicFramePr>
          <p:nvPr>
            <p:extLst>
              <p:ext uri="{D42A27DB-BD31-4B8C-83A1-F6EECF244321}">
                <p14:modId xmlns:p14="http://schemas.microsoft.com/office/powerpoint/2010/main" val="1560135607"/>
              </p:ext>
            </p:extLst>
          </p:nvPr>
        </p:nvGraphicFramePr>
        <p:xfrm>
          <a:off x="1801221" y="4572000"/>
          <a:ext cx="12516565" cy="3589458"/>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xmlns="" val="1757755513"/>
                    </a:ext>
                  </a:extLst>
                </a:gridCol>
                <a:gridCol w="7030165">
                  <a:extLst>
                    <a:ext uri="{9D8B030D-6E8A-4147-A177-3AD203B41FA5}">
                      <a16:colId xmlns:a16="http://schemas.microsoft.com/office/drawing/2014/main" xmlns="" val="4087740930"/>
                    </a:ext>
                  </a:extLst>
                </a:gridCol>
              </a:tblGrid>
              <a:tr h="614511">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Ngày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giả</a:t>
                      </a:r>
                      <a:r>
                        <a:rPr lang="en-US" sz="36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76836588"/>
                  </a:ext>
                </a:extLst>
              </a:tr>
              <a:tr h="1120578">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Nội</a:t>
                      </a:r>
                      <a:r>
                        <a:rPr lang="en-US" sz="3600" b="1" dirty="0">
                          <a:solidFill>
                            <a:srgbClr val="0000CC"/>
                          </a:solidFill>
                          <a:latin typeface="Times New Roman" panose="02020603050405020304" pitchFamily="18" charset="0"/>
                          <a:cs typeface="Times New Roman" panose="02020603050405020304" pitchFamily="18" charset="0"/>
                        </a:rPr>
                        <a:t> dung </a:t>
                      </a:r>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81346604"/>
                  </a:ext>
                </a:extLst>
              </a:tr>
              <a:tr h="614511">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Điều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tượng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nhất</a:t>
                      </a:r>
                      <a:r>
                        <a:rPr lang="en-US" sz="3600" b="1" dirty="0">
                          <a:solidFill>
                            <a:srgbClr val="0000CC"/>
                          </a:solidFill>
                          <a:latin typeface="Times New Roman" panose="02020603050405020304" pitchFamily="18" charset="0"/>
                          <a:cs typeface="Times New Roman" panose="02020603050405020304" pitchFamily="18" charset="0"/>
                        </a:rPr>
                        <a:t>(…)</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định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endParaRPr lang="en-US" sz="36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35575420"/>
                  </a:ext>
                </a:extLst>
              </a:tr>
              <a:tr h="614511">
                <a:tc gridSpan="2">
                  <a:txBody>
                    <a:bodyPr/>
                    <a:lstStyle/>
                    <a:p>
                      <a:pPr marL="0" marR="0" lvl="0" indent="0" algn="l" defTabSz="1436888" rtl="0" eaLnBrk="1" fontAlgn="auto" latinLnBrk="0" hangingPunct="1">
                        <a:lnSpc>
                          <a:spcPct val="100000"/>
                        </a:lnSpc>
                        <a:spcBef>
                          <a:spcPts val="0"/>
                        </a:spcBef>
                        <a:spcAft>
                          <a:spcPts val="0"/>
                        </a:spcAft>
                        <a:buClrTx/>
                        <a:buSzTx/>
                        <a:buFontTx/>
                        <a:buNone/>
                        <a:tabLst/>
                        <a:defRPr/>
                      </a:pPr>
                      <a:r>
                        <a:rPr lang="en-US" sz="3600" b="1" dirty="0" err="1">
                          <a:solidFill>
                            <a:srgbClr val="0000CC"/>
                          </a:solidFill>
                          <a:latin typeface="Times New Roman" panose="02020603050405020304" pitchFamily="18" charset="0"/>
                          <a:cs typeface="Times New Roman" panose="02020603050405020304" pitchFamily="18" charset="0"/>
                        </a:rPr>
                        <a:t>Mức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yêu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thích</a:t>
                      </a:r>
                      <a:r>
                        <a:rPr lang="en-US" sz="3600" b="1" dirty="0">
                          <a:solidFill>
                            <a:srgbClr val="0000CC"/>
                          </a:solidFill>
                          <a:latin typeface="Times New Roman" panose="02020603050405020304" pitchFamily="18" charset="0"/>
                          <a:cs typeface="Times New Roman" panose="02020603050405020304" pitchFamily="18" charset="0"/>
                        </a:rPr>
                        <a:t> :</a:t>
                      </a:r>
                    </a:p>
                    <a:p>
                      <a:endParaRPr lang="en-US" sz="3600" b="1" dirty="0">
                        <a:solidFill>
                          <a:srgbClr val="0000CC"/>
                        </a:solidFill>
                        <a:latin typeface="Times New Roman" panose="02020603050405020304" pitchFamily="18" charset="0"/>
                        <a:cs typeface="Times New Roman" panose="02020603050405020304" pitchFamily="18" charset="0"/>
                      </a:endParaRPr>
                    </a:p>
                  </a:txBody>
                  <a:tcPr/>
                </a:tc>
                <a:tc hMerge="1">
                  <a:txBody>
                    <a:bodyPr/>
                    <a:lstStyle/>
                    <a:p>
                      <a:endParaRPr lang="en-US" sz="36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46381958"/>
                  </a:ext>
                </a:extLst>
              </a:tr>
            </a:tbl>
          </a:graphicData>
        </a:graphic>
      </p:graphicFrame>
      <p:sp>
        <p:nvSpPr>
          <p:cNvPr id="3" name="Star: 5 Points 2">
            <a:extLst>
              <a:ext uri="{FF2B5EF4-FFF2-40B4-BE49-F238E27FC236}">
                <a16:creationId xmlns:a16="http://schemas.microsoft.com/office/drawing/2014/main" xmlns="" id="{A90FDBF3-EC60-4F1F-18C9-4C53A2E21485}"/>
              </a:ext>
            </a:extLst>
          </p:cNvPr>
          <p:cNvSpPr/>
          <p:nvPr/>
        </p:nvSpPr>
        <p:spPr>
          <a:xfrm>
            <a:off x="5790670" y="7195225"/>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Star: 5 Points 20">
            <a:extLst>
              <a:ext uri="{FF2B5EF4-FFF2-40B4-BE49-F238E27FC236}">
                <a16:creationId xmlns:a16="http://schemas.microsoft.com/office/drawing/2014/main" xmlns="" id="{689E808A-6F08-DE10-F63E-9518C03AC010}"/>
              </a:ext>
            </a:extLst>
          </p:cNvPr>
          <p:cNvSpPr/>
          <p:nvPr/>
        </p:nvSpPr>
        <p:spPr>
          <a:xfrm>
            <a:off x="6541985" y="7210928"/>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Star: 5 Points 21">
            <a:extLst>
              <a:ext uri="{FF2B5EF4-FFF2-40B4-BE49-F238E27FC236}">
                <a16:creationId xmlns:a16="http://schemas.microsoft.com/office/drawing/2014/main" xmlns="" id="{E98225AF-0E56-9C6A-50A5-76AEDA2A1821}"/>
              </a:ext>
            </a:extLst>
          </p:cNvPr>
          <p:cNvSpPr/>
          <p:nvPr/>
        </p:nvSpPr>
        <p:spPr>
          <a:xfrm>
            <a:off x="7378240" y="7188758"/>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Star: 5 Points 22">
            <a:extLst>
              <a:ext uri="{FF2B5EF4-FFF2-40B4-BE49-F238E27FC236}">
                <a16:creationId xmlns:a16="http://schemas.microsoft.com/office/drawing/2014/main" xmlns="" id="{1A777848-D96D-28AC-A830-2EA1F524A250}"/>
              </a:ext>
            </a:extLst>
          </p:cNvPr>
          <p:cNvSpPr/>
          <p:nvPr/>
        </p:nvSpPr>
        <p:spPr>
          <a:xfrm>
            <a:off x="8165511" y="7198896"/>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Star: 5 Points 23">
            <a:extLst>
              <a:ext uri="{FF2B5EF4-FFF2-40B4-BE49-F238E27FC236}">
                <a16:creationId xmlns:a16="http://schemas.microsoft.com/office/drawing/2014/main" xmlns="" id="{65CED63A-5D0C-56C0-AB46-F7226169C344}"/>
              </a:ext>
            </a:extLst>
          </p:cNvPr>
          <p:cNvSpPr/>
          <p:nvPr/>
        </p:nvSpPr>
        <p:spPr>
          <a:xfrm>
            <a:off x="8976519" y="7179486"/>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95">
            <a:extLst>
              <a:ext uri="{FF2B5EF4-FFF2-40B4-BE49-F238E27FC236}">
                <a16:creationId xmlns:a16="http://schemas.microsoft.com/office/drawing/2014/main" xmlns="" id="{B4495A64-2ED2-51FD-1BA6-1D774A69B86D}"/>
              </a:ext>
            </a:extLst>
          </p:cNvPr>
          <p:cNvSpPr>
            <a:spLocks noChangeArrowheads="1"/>
          </p:cNvSpPr>
          <p:nvPr/>
        </p:nvSpPr>
        <p:spPr bwMode="auto">
          <a:xfrm>
            <a:off x="1204118" y="1249680"/>
            <a:ext cx="14252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CHUNG(T4)- LUYỆN VIẾT ĐOẠN</a:t>
            </a:r>
          </a:p>
        </p:txBody>
      </p:sp>
    </p:spTree>
    <p:extLst>
      <p:ext uri="{BB962C8B-B14F-4D97-AF65-F5344CB8AC3E}">
        <p14:creationId xmlns:p14="http://schemas.microsoft.com/office/powerpoint/2010/main" val="1398658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3"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9974</TotalTime>
  <Words>968</Words>
  <Application>Microsoft Office PowerPoint</Application>
  <PresentationFormat>Custom</PresentationFormat>
  <Paragraphs>54</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1068</cp:revision>
  <dcterms:created xsi:type="dcterms:W3CDTF">2008-09-09T22:52:10Z</dcterms:created>
  <dcterms:modified xsi:type="dcterms:W3CDTF">2022-08-17T17:02:25Z</dcterms:modified>
</cp:coreProperties>
</file>