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8" r:id="rId2"/>
    <p:sldId id="315" r:id="rId3"/>
    <p:sldId id="337" r:id="rId4"/>
    <p:sldId id="362" r:id="rId5"/>
    <p:sldId id="331" r:id="rId6"/>
    <p:sldId id="339" r:id="rId7"/>
    <p:sldId id="363" r:id="rId8"/>
    <p:sldId id="364" r:id="rId9"/>
    <p:sldId id="366" r:id="rId10"/>
    <p:sldId id="367" r:id="rId11"/>
    <p:sldId id="342" r:id="rId12"/>
    <p:sldId id="368" r:id="rId13"/>
    <p:sldId id="369" r:id="rId14"/>
    <p:sldId id="3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6B38-CD18-4BF3-87FC-4F60303A03AF}"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59F92-062D-48F8-BB2A-C63ABCDA7A84}" type="slidenum">
              <a:rPr lang="en-US" smtClean="0"/>
              <a:t>‹#›</a:t>
            </a:fld>
            <a:endParaRPr lang="en-US"/>
          </a:p>
        </p:txBody>
      </p:sp>
    </p:spTree>
    <p:extLst>
      <p:ext uri="{BB962C8B-B14F-4D97-AF65-F5344CB8AC3E}">
        <p14:creationId xmlns:p14="http://schemas.microsoft.com/office/powerpoint/2010/main" val="1417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a:t>
            </a:r>
            <a:r>
              <a:rPr lang="en-US" dirty="0" err="1"/>
              <a:t>vào</a:t>
            </a:r>
            <a:r>
              <a:rPr lang="en-US" baseline="0" dirty="0"/>
              <a:t> home </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qua slide </a:t>
            </a:r>
            <a:r>
              <a:rPr lang="en-US" baseline="0" dirty="0" err="1">
                <a:sym typeface="Wingdings" panose="05000000000000000000" pitchFamily="2" charset="2"/>
              </a:rPr>
              <a:t>trạm</a:t>
            </a:r>
            <a:r>
              <a:rPr lang="en-US" baseline="0" dirty="0">
                <a:sym typeface="Wingdings" panose="05000000000000000000" pitchFamily="2" charset="2"/>
              </a:rPr>
              <a:t> </a:t>
            </a:r>
            <a:r>
              <a:rPr lang="en-US" baseline="0" dirty="0" err="1">
                <a:sym typeface="Wingdings" panose="05000000000000000000" pitchFamily="2" charset="2"/>
              </a:rPr>
              <a:t>chính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9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40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06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61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10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03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89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9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949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610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9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47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2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482760C9-9225-46D3-B3B1-99BD8C9AD35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114830"/>
            <a:ext cx="1181630" cy="1181630"/>
          </a:xfrm>
          <a:prstGeom prst="rect">
            <a:avLst/>
          </a:prstGeom>
        </p:spPr>
      </p:pic>
    </p:spTree>
    <p:extLst>
      <p:ext uri="{BB962C8B-B14F-4D97-AF65-F5344CB8AC3E}">
        <p14:creationId xmlns:p14="http://schemas.microsoft.com/office/powerpoint/2010/main" val="255818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20"/>
            <a:ext cx="12211352" cy="6850480"/>
          </a:xfrm>
          <a:prstGeom prst="rect">
            <a:avLst/>
          </a:prstGeom>
        </p:spPr>
      </p:pic>
      <p:sp>
        <p:nvSpPr>
          <p:cNvPr id="10" name="Freeform 8"/>
          <p:cNvSpPr/>
          <p:nvPr/>
        </p:nvSpPr>
        <p:spPr bwMode="auto">
          <a:xfrm>
            <a:off x="1219201" y="596215"/>
            <a:ext cx="10172935" cy="598488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7684" b="37664"/>
          <a:stretch/>
        </p:blipFill>
        <p:spPr>
          <a:xfrm>
            <a:off x="-152354" y="1041401"/>
            <a:ext cx="12788908" cy="2492749"/>
          </a:xfrm>
          <a:prstGeom prst="rect">
            <a:avLst/>
          </a:prstGeom>
        </p:spPr>
      </p:pic>
      <p:pic>
        <p:nvPicPr>
          <p:cNvPr id="9" name="Picture 5"/>
          <p:cNvPicPr>
            <a:picLocks noChangeAspect="1"/>
          </p:cNvPicPr>
          <p:nvPr/>
        </p:nvPicPr>
        <p:blipFill>
          <a:blip r:embed="rId4"/>
          <a:srcRect r="66324" b="70079"/>
          <a:stretch>
            <a:fillRect/>
          </a:stretch>
        </p:blipFill>
        <p:spPr>
          <a:xfrm>
            <a:off x="-711200" y="-2101"/>
            <a:ext cx="5743010" cy="28702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49123"/>
          <a:stretch/>
        </p:blipFill>
        <p:spPr>
          <a:xfrm>
            <a:off x="13368" y="4515965"/>
            <a:ext cx="12197985" cy="3490876"/>
          </a:xfrm>
          <a:prstGeom prst="rect">
            <a:avLst/>
          </a:prstGeom>
        </p:spPr>
      </p:pic>
      <p:pic>
        <p:nvPicPr>
          <p:cNvPr id="12" name="Picture 6"/>
          <p:cNvPicPr>
            <a:picLocks noChangeAspect="1"/>
          </p:cNvPicPr>
          <p:nvPr/>
        </p:nvPicPr>
        <p:blipFill>
          <a:blip r:embed="rId6"/>
          <a:srcRect l="13162" t="11393" b="31764"/>
          <a:stretch>
            <a:fillRect/>
          </a:stretch>
        </p:blipFill>
        <p:spPr>
          <a:xfrm>
            <a:off x="5031810" y="92159"/>
            <a:ext cx="7936024" cy="2922076"/>
          </a:xfrm>
          <a:prstGeom prst="rect">
            <a:avLst/>
          </a:prstGeom>
        </p:spPr>
      </p:pic>
      <p:sp>
        <p:nvSpPr>
          <p:cNvPr id="14" name="TextBox 11"/>
          <p:cNvSpPr txBox="1"/>
          <p:nvPr/>
        </p:nvSpPr>
        <p:spPr>
          <a:xfrm>
            <a:off x="2839418" y="2163417"/>
            <a:ext cx="7224202" cy="564963"/>
          </a:xfrm>
          <a:prstGeom prst="rect">
            <a:avLst/>
          </a:prstGeom>
        </p:spPr>
        <p:txBody>
          <a:bodyPr wrap="square" lIns="0" tIns="0" rIns="0" bIns="0" rtlCol="0" anchor="t">
            <a:spAutoFit/>
          </a:bodyPr>
          <a:lstStyle/>
          <a:p>
            <a:pPr algn="ctr" defTabSz="609630">
              <a:lnSpc>
                <a:spcPts val="4667"/>
              </a:lnSpc>
            </a:pPr>
            <a:r>
              <a:rPr lang="en-US" sz="3334" dirty="0" err="1">
                <a:solidFill>
                  <a:srgbClr val="2A5474"/>
                </a:solidFill>
                <a:latin typeface="Calibri"/>
              </a:rPr>
              <a:t>Thứ</a:t>
            </a:r>
            <a:r>
              <a:rPr lang="en-US" sz="3334" dirty="0">
                <a:solidFill>
                  <a:srgbClr val="2A5474"/>
                </a:solidFill>
                <a:latin typeface="Calibri"/>
              </a:rPr>
              <a:t> ... </a:t>
            </a:r>
            <a:r>
              <a:rPr lang="en-US" sz="3334" dirty="0" err="1">
                <a:solidFill>
                  <a:srgbClr val="2A5474"/>
                </a:solidFill>
                <a:latin typeface="Calibri"/>
              </a:rPr>
              <a:t>ngày</a:t>
            </a:r>
            <a:r>
              <a:rPr lang="en-US" sz="3334" dirty="0">
                <a:solidFill>
                  <a:srgbClr val="2A5474"/>
                </a:solidFill>
                <a:latin typeface="Calibri"/>
              </a:rPr>
              <a:t> ... </a:t>
            </a:r>
            <a:r>
              <a:rPr lang="en-US" sz="3334" dirty="0" err="1">
                <a:solidFill>
                  <a:srgbClr val="2A5474"/>
                </a:solidFill>
                <a:latin typeface="Calibri"/>
              </a:rPr>
              <a:t>tháng</a:t>
            </a:r>
            <a:r>
              <a:rPr lang="en-US" sz="3334" dirty="0">
                <a:solidFill>
                  <a:srgbClr val="2A5474"/>
                </a:solidFill>
                <a:latin typeface="Calibri"/>
              </a:rPr>
              <a:t> ... </a:t>
            </a:r>
            <a:r>
              <a:rPr lang="en-US" sz="3334" dirty="0" err="1">
                <a:solidFill>
                  <a:srgbClr val="2A5474"/>
                </a:solidFill>
                <a:latin typeface="Calibri"/>
              </a:rPr>
              <a:t>năm</a:t>
            </a:r>
            <a:r>
              <a:rPr lang="en-US" sz="3334" dirty="0">
                <a:solidFill>
                  <a:srgbClr val="2A5474"/>
                </a:solidFill>
                <a:latin typeface="Calibri"/>
              </a:rPr>
              <a:t> ....</a:t>
            </a:r>
          </a:p>
        </p:txBody>
      </p:sp>
      <p:pic>
        <p:nvPicPr>
          <p:cNvPr id="2" name="Picture 1">
            <a:extLst>
              <a:ext uri="{FF2B5EF4-FFF2-40B4-BE49-F238E27FC236}">
                <a16:creationId xmlns:a16="http://schemas.microsoft.com/office/drawing/2014/main" id="{6B783D2E-3F28-47F8-AE94-06DE38BB138B}"/>
              </a:ext>
            </a:extLst>
          </p:cNvPr>
          <p:cNvPicPr>
            <a:picLocks noChangeAspect="1"/>
          </p:cNvPicPr>
          <p:nvPr/>
        </p:nvPicPr>
        <p:blipFill>
          <a:blip r:embed="rId7"/>
          <a:stretch>
            <a:fillRect/>
          </a:stretch>
        </p:blipFill>
        <p:spPr>
          <a:xfrm>
            <a:off x="2285670" y="2877720"/>
            <a:ext cx="7620660" cy="2286198"/>
          </a:xfrm>
          <a:prstGeom prst="rect">
            <a:avLst/>
          </a:prstGeom>
        </p:spPr>
      </p:pic>
    </p:spTree>
    <p:extLst>
      <p:ext uri="{BB962C8B-B14F-4D97-AF65-F5344CB8AC3E}">
        <p14:creationId xmlns:p14="http://schemas.microsoft.com/office/powerpoint/2010/main" val="929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par>
                                <p:cTn id="11" presetID="64" presetClass="path" presetSubtype="0" repeatCount="indefinite" accel="50000" decel="50000" fill="hold" nodeType="withEffect">
                                  <p:stCondLst>
                                    <p:cond delay="0"/>
                                  </p:stCondLst>
                                  <p:childTnLst>
                                    <p:animMotion origin="layout" path="M 2.36111E-6 1.11111E-6 L 2.36111E-6 0.69861 " pathEditMode="relative" rAng="0" ptsTypes="AA">
                                      <p:cBhvr>
                                        <p:cTn id="12" dur="3000" fill="hold"/>
                                        <p:tgtEl>
                                          <p:spTgt spid="12"/>
                                        </p:tgtEl>
                                        <p:attrNameLst>
                                          <p:attrName>ppt_x</p:attrName>
                                          <p:attrName>ppt_y</p:attrName>
                                        </p:attrNameLst>
                                      </p:cBhvr>
                                      <p:rCtr x="0" y="3492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Vận</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dụng</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32576256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pic>
        <p:nvPicPr>
          <p:cNvPr id="7" name="Picture 7"/>
          <p:cNvPicPr>
            <a:picLocks noChangeAspect="1"/>
          </p:cNvPicPr>
          <p:nvPr/>
        </p:nvPicPr>
        <p:blipFill>
          <a:blip r:embed="rId7"/>
          <a:srcRect l="11001" t="30962" r="13970" b="32828"/>
          <a:stretch>
            <a:fillRect/>
          </a:stretch>
        </p:blipFill>
        <p:spPr>
          <a:xfrm>
            <a:off x="-914400" y="2905329"/>
            <a:ext cx="15073265" cy="4091823"/>
          </a:xfrm>
          <a:prstGeom prst="rect">
            <a:avLst/>
          </a:prstGeom>
        </p:spPr>
      </p:pic>
      <p:pic>
        <p:nvPicPr>
          <p:cNvPr id="15" name="Picture 5"/>
          <p:cNvPicPr>
            <a:picLocks noChangeAspect="1"/>
          </p:cNvPicPr>
          <p:nvPr/>
        </p:nvPicPr>
        <p:blipFill>
          <a:blip r:embed="rId8"/>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8"/>
          <a:srcRect r="66324" b="70079"/>
          <a:stretch>
            <a:fillRect/>
          </a:stretch>
        </p:blipFill>
        <p:spPr>
          <a:xfrm flipH="1">
            <a:off x="7218596" y="-45258"/>
            <a:ext cx="4973404" cy="2485572"/>
          </a:xfrm>
          <a:prstGeom prst="rect">
            <a:avLst/>
          </a:prstGeom>
        </p:spPr>
      </p:pic>
      <p:pic>
        <p:nvPicPr>
          <p:cNvPr id="13"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87434" y="7041269"/>
            <a:ext cx="406400" cy="406400"/>
          </a:xfrm>
          <a:prstGeom prst="rect">
            <a:avLst/>
          </a:prstGeom>
        </p:spPr>
      </p:pic>
      <p:sp>
        <p:nvSpPr>
          <p:cNvPr id="20" name="TextBox 11"/>
          <p:cNvSpPr txBox="1"/>
          <p:nvPr/>
        </p:nvSpPr>
        <p:spPr>
          <a:xfrm>
            <a:off x="3133903" y="3554312"/>
            <a:ext cx="7432497" cy="686598"/>
          </a:xfrm>
          <a:prstGeom prst="rect">
            <a:avLst/>
          </a:prstGeom>
        </p:spPr>
        <p:txBody>
          <a:bodyPr wrap="square" lIns="0" tIns="0" rIns="0" bIns="0" rtlCol="0" anchor="t">
            <a:spAutoFit/>
          </a:bodyPr>
          <a:lstStyle/>
          <a:p>
            <a:pPr algn="ctr" defTabSz="609630">
              <a:lnSpc>
                <a:spcPts val="6236"/>
              </a:lnSpc>
            </a:pPr>
            <a:endParaRPr lang="en-US" sz="2667" dirty="0">
              <a:solidFill>
                <a:srgbClr val="002060"/>
              </a:solidFill>
              <a:latin typeface="Calibri"/>
            </a:endParaRPr>
          </a:p>
        </p:txBody>
      </p:sp>
      <p:sp>
        <p:nvSpPr>
          <p:cNvPr id="16" name="TextBox 11"/>
          <p:cNvSpPr txBox="1"/>
          <p:nvPr/>
        </p:nvSpPr>
        <p:spPr>
          <a:xfrm>
            <a:off x="2610455" y="2607504"/>
            <a:ext cx="7183120" cy="2357825"/>
          </a:xfrm>
          <a:prstGeom prst="rect">
            <a:avLst/>
          </a:prstGeom>
        </p:spPr>
        <p:txBody>
          <a:bodyPr wrap="square" lIns="0" tIns="0" rIns="0" bIns="0" rtlCol="0" anchor="t">
            <a:spAutoFit/>
          </a:bodyPr>
          <a:lstStyle/>
          <a:p>
            <a:pPr algn="ctr" defTabSz="609630">
              <a:lnSpc>
                <a:spcPts val="6236"/>
              </a:lnSpc>
            </a:pPr>
            <a:r>
              <a:rPr lang="en-US" sz="4454" dirty="0">
                <a:solidFill>
                  <a:srgbClr val="002060"/>
                </a:solidFill>
                <a:latin typeface="Coiny"/>
              </a:rPr>
              <a:t>3. </a:t>
            </a:r>
            <a:r>
              <a:rPr lang="en-US" sz="4454" dirty="0" err="1">
                <a:solidFill>
                  <a:srgbClr val="002060"/>
                </a:solidFill>
                <a:latin typeface="Coiny"/>
              </a:rPr>
              <a:t>Biết</a:t>
            </a:r>
            <a:r>
              <a:rPr lang="en-US" sz="4454" dirty="0">
                <a:solidFill>
                  <a:srgbClr val="002060"/>
                </a:solidFill>
                <a:latin typeface="Coiny"/>
              </a:rPr>
              <a:t> </a:t>
            </a:r>
            <a:r>
              <a:rPr lang="en-US" sz="4454" dirty="0" err="1">
                <a:solidFill>
                  <a:srgbClr val="002060"/>
                </a:solidFill>
                <a:latin typeface="Coiny"/>
              </a:rPr>
              <a:t>phòng</a:t>
            </a:r>
            <a:r>
              <a:rPr lang="en-US" sz="4454" dirty="0">
                <a:solidFill>
                  <a:srgbClr val="002060"/>
                </a:solidFill>
                <a:latin typeface="Coiny"/>
              </a:rPr>
              <a:t> </a:t>
            </a:r>
            <a:r>
              <a:rPr lang="en-US" sz="4454" dirty="0" err="1">
                <a:solidFill>
                  <a:srgbClr val="002060"/>
                </a:solidFill>
                <a:latin typeface="Coiny"/>
              </a:rPr>
              <a:t>tránh</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r>
              <a:rPr lang="en-US" sz="4454" dirty="0" err="1">
                <a:solidFill>
                  <a:srgbClr val="002060"/>
                </a:solidFill>
                <a:latin typeface="Coiny"/>
              </a:rPr>
              <a:t>nổ</a:t>
            </a:r>
            <a:r>
              <a:rPr lang="en-US" sz="4454" dirty="0">
                <a:solidFill>
                  <a:srgbClr val="002060"/>
                </a:solidFill>
                <a:latin typeface="Coiny"/>
              </a:rPr>
              <a:t> </a:t>
            </a:r>
            <a:r>
              <a:rPr lang="en-US" sz="4454" dirty="0" err="1">
                <a:solidFill>
                  <a:srgbClr val="002060"/>
                </a:solidFill>
                <a:latin typeface="Coiny"/>
              </a:rPr>
              <a:t>và</a:t>
            </a:r>
            <a:r>
              <a:rPr lang="en-US" sz="4454" dirty="0">
                <a:solidFill>
                  <a:srgbClr val="002060"/>
                </a:solidFill>
                <a:latin typeface="Coiny"/>
              </a:rPr>
              <a:t> </a:t>
            </a:r>
            <a:r>
              <a:rPr lang="en-US" sz="4454" dirty="0" err="1">
                <a:solidFill>
                  <a:srgbClr val="002060"/>
                </a:solidFill>
                <a:latin typeface="Coiny"/>
              </a:rPr>
              <a:t>cách</a:t>
            </a:r>
            <a:r>
              <a:rPr lang="en-US" sz="4454" dirty="0">
                <a:solidFill>
                  <a:srgbClr val="002060"/>
                </a:solidFill>
                <a:latin typeface="Coiny"/>
              </a:rPr>
              <a:t> </a:t>
            </a:r>
            <a:r>
              <a:rPr lang="en-US" sz="4454" dirty="0" err="1">
                <a:solidFill>
                  <a:srgbClr val="002060"/>
                </a:solidFill>
                <a:latin typeface="Coiny"/>
              </a:rPr>
              <a:t>thoát</a:t>
            </a:r>
            <a:r>
              <a:rPr lang="en-US" sz="4454" dirty="0">
                <a:solidFill>
                  <a:srgbClr val="002060"/>
                </a:solidFill>
                <a:latin typeface="Coiny"/>
              </a:rPr>
              <a:t> </a:t>
            </a:r>
            <a:r>
              <a:rPr lang="en-US" sz="4454" dirty="0" err="1">
                <a:solidFill>
                  <a:srgbClr val="002060"/>
                </a:solidFill>
                <a:latin typeface="Coiny"/>
              </a:rPr>
              <a:t>khỏi</a:t>
            </a:r>
            <a:r>
              <a:rPr lang="en-US" sz="4454" dirty="0">
                <a:solidFill>
                  <a:srgbClr val="002060"/>
                </a:solidFill>
                <a:latin typeface="Coiny"/>
              </a:rPr>
              <a:t> </a:t>
            </a:r>
            <a:r>
              <a:rPr lang="en-US" sz="4454" dirty="0" err="1">
                <a:solidFill>
                  <a:srgbClr val="002060"/>
                </a:solidFill>
                <a:latin typeface="Coiny"/>
              </a:rPr>
              <a:t>đám</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endParaRPr lang="en-US" sz="4454" dirty="0">
              <a:solidFill>
                <a:srgbClr val="FF0000"/>
              </a:solidFill>
              <a:latin typeface="Coiny"/>
            </a:endParaRPr>
          </a:p>
        </p:txBody>
      </p:sp>
    </p:spTree>
    <p:extLst>
      <p:ext uri="{BB962C8B-B14F-4D97-AF65-F5344CB8AC3E}">
        <p14:creationId xmlns:p14="http://schemas.microsoft.com/office/powerpoint/2010/main" val="389986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600" fill="hold">
                                          <p:stCondLst>
                                            <p:cond delay="0"/>
                                          </p:stCondLst>
                                        </p:cTn>
                                        <p:tgtEl>
                                          <p:spTgt spid="7"/>
                                        </p:tgtEl>
                                        <p:attrNameLst>
                                          <p:attrName>r</p:attrName>
                                        </p:attrNameLst>
                                      </p:cBhvr>
                                    </p:animRot>
                                    <p:animRot by="-240000">
                                      <p:cBhvr>
                                        <p:cTn id="7" dur="1200" fill="hold">
                                          <p:stCondLst>
                                            <p:cond delay="1200"/>
                                          </p:stCondLst>
                                        </p:cTn>
                                        <p:tgtEl>
                                          <p:spTgt spid="7"/>
                                        </p:tgtEl>
                                        <p:attrNameLst>
                                          <p:attrName>r</p:attrName>
                                        </p:attrNameLst>
                                      </p:cBhvr>
                                    </p:animRot>
                                    <p:animRot by="240000">
                                      <p:cBhvr>
                                        <p:cTn id="8" dur="1200" fill="hold">
                                          <p:stCondLst>
                                            <p:cond delay="2400"/>
                                          </p:stCondLst>
                                        </p:cTn>
                                        <p:tgtEl>
                                          <p:spTgt spid="7"/>
                                        </p:tgtEl>
                                        <p:attrNameLst>
                                          <p:attrName>r</p:attrName>
                                        </p:attrNameLst>
                                      </p:cBhvr>
                                    </p:animRot>
                                    <p:animRot by="-240000">
                                      <p:cBhvr>
                                        <p:cTn id="9" dur="1200" fill="hold">
                                          <p:stCondLst>
                                            <p:cond delay="3600"/>
                                          </p:stCondLst>
                                        </p:cTn>
                                        <p:tgtEl>
                                          <p:spTgt spid="7"/>
                                        </p:tgtEl>
                                        <p:attrNameLst>
                                          <p:attrName>r</p:attrName>
                                        </p:attrNameLst>
                                      </p:cBhvr>
                                    </p:animRot>
                                    <p:animRot by="120000">
                                      <p:cBhvr>
                                        <p:cTn id="10" dur="1200" fill="hold">
                                          <p:stCondLst>
                                            <p:cond delay="4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600" fill="hold">
                                          <p:stCondLst>
                                            <p:cond delay="0"/>
                                          </p:stCondLst>
                                        </p:cTn>
                                        <p:tgtEl>
                                          <p:spTgt spid="15"/>
                                        </p:tgtEl>
                                        <p:attrNameLst>
                                          <p:attrName>r</p:attrName>
                                        </p:attrNameLst>
                                      </p:cBhvr>
                                    </p:animRot>
                                    <p:animRot by="-240000">
                                      <p:cBhvr>
                                        <p:cTn id="13" dur="1200" fill="hold">
                                          <p:stCondLst>
                                            <p:cond delay="1200"/>
                                          </p:stCondLst>
                                        </p:cTn>
                                        <p:tgtEl>
                                          <p:spTgt spid="15"/>
                                        </p:tgtEl>
                                        <p:attrNameLst>
                                          <p:attrName>r</p:attrName>
                                        </p:attrNameLst>
                                      </p:cBhvr>
                                    </p:animRot>
                                    <p:animRot by="240000">
                                      <p:cBhvr>
                                        <p:cTn id="14" dur="1200" fill="hold">
                                          <p:stCondLst>
                                            <p:cond delay="2400"/>
                                          </p:stCondLst>
                                        </p:cTn>
                                        <p:tgtEl>
                                          <p:spTgt spid="15"/>
                                        </p:tgtEl>
                                        <p:attrNameLst>
                                          <p:attrName>r</p:attrName>
                                        </p:attrNameLst>
                                      </p:cBhvr>
                                    </p:animRot>
                                    <p:animRot by="-240000">
                                      <p:cBhvr>
                                        <p:cTn id="15" dur="1200" fill="hold">
                                          <p:stCondLst>
                                            <p:cond delay="3600"/>
                                          </p:stCondLst>
                                        </p:cTn>
                                        <p:tgtEl>
                                          <p:spTgt spid="15"/>
                                        </p:tgtEl>
                                        <p:attrNameLst>
                                          <p:attrName>r</p:attrName>
                                        </p:attrNameLst>
                                      </p:cBhvr>
                                    </p:animRot>
                                    <p:animRot by="120000">
                                      <p:cBhvr>
                                        <p:cTn id="16" dur="1200" fill="hold">
                                          <p:stCondLst>
                                            <p:cond delay="4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800" fill="hold">
                                          <p:stCondLst>
                                            <p:cond delay="0"/>
                                          </p:stCondLst>
                                        </p:cTn>
                                        <p:tgtEl>
                                          <p:spTgt spid="19"/>
                                        </p:tgtEl>
                                        <p:attrNameLst>
                                          <p:attrName>r</p:attrName>
                                        </p:attrNameLst>
                                      </p:cBhvr>
                                    </p:animRot>
                                    <p:animRot by="-240000">
                                      <p:cBhvr>
                                        <p:cTn id="19" dur="1600" fill="hold">
                                          <p:stCondLst>
                                            <p:cond delay="1600"/>
                                          </p:stCondLst>
                                        </p:cTn>
                                        <p:tgtEl>
                                          <p:spTgt spid="19"/>
                                        </p:tgtEl>
                                        <p:attrNameLst>
                                          <p:attrName>r</p:attrName>
                                        </p:attrNameLst>
                                      </p:cBhvr>
                                    </p:animRot>
                                    <p:animRot by="240000">
                                      <p:cBhvr>
                                        <p:cTn id="20" dur="1600" fill="hold">
                                          <p:stCondLst>
                                            <p:cond delay="3200"/>
                                          </p:stCondLst>
                                        </p:cTn>
                                        <p:tgtEl>
                                          <p:spTgt spid="19"/>
                                        </p:tgtEl>
                                        <p:attrNameLst>
                                          <p:attrName>r</p:attrName>
                                        </p:attrNameLst>
                                      </p:cBhvr>
                                    </p:animRot>
                                    <p:animRot by="-240000">
                                      <p:cBhvr>
                                        <p:cTn id="21" dur="1600" fill="hold">
                                          <p:stCondLst>
                                            <p:cond delay="4800"/>
                                          </p:stCondLst>
                                        </p:cTn>
                                        <p:tgtEl>
                                          <p:spTgt spid="19"/>
                                        </p:tgtEl>
                                        <p:attrNameLst>
                                          <p:attrName>r</p:attrName>
                                        </p:attrNameLst>
                                      </p:cBhvr>
                                    </p:animRot>
                                    <p:animRot by="120000">
                                      <p:cBhvr>
                                        <p:cTn id="22" dur="1600" fill="hold">
                                          <p:stCondLst>
                                            <p:cond delay="6400"/>
                                          </p:stCondLst>
                                        </p:cTn>
                                        <p:tgtEl>
                                          <p:spTgt spid="19"/>
                                        </p:tgtEl>
                                        <p:attrNameLst>
                                          <p:attrName>r</p:attrName>
                                        </p:attrNameLst>
                                      </p:cBhvr>
                                    </p:animRot>
                                  </p:childTnLst>
                                </p:cTn>
                              </p:par>
                              <p:par>
                                <p:cTn id="23" presetID="1" presetClass="mediacall" presetSubtype="0" fill="hold" nodeType="withEffect">
                                  <p:stCondLst>
                                    <p:cond delay="0"/>
                                  </p:stCondLst>
                                  <p:childTnLst>
                                    <p:cmd type="call" cmd="playFrom(0.0)">
                                      <p:cBhvr>
                                        <p:cTn id="24" dur="130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
                </p:tgtEl>
              </p:cMediaNode>
            </p:audio>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50360" y="2110728"/>
            <a:ext cx="4201160" cy="3516163"/>
          </a:xfrm>
          <a:prstGeom prst="rect">
            <a:avLst/>
          </a:prstGeom>
        </p:spPr>
      </p:pic>
      <p:pic>
        <p:nvPicPr>
          <p:cNvPr id="8" name="Picture 7">
            <a:extLst>
              <a:ext uri="{FF2B5EF4-FFF2-40B4-BE49-F238E27FC236}">
                <a16:creationId xmlns:a16="http://schemas.microsoft.com/office/drawing/2014/main" id="{92644D00-4190-4954-ADBA-8D1BDB015A60}"/>
              </a:ext>
            </a:extLst>
          </p:cNvPr>
          <p:cNvPicPr>
            <a:picLocks noChangeAspect="1"/>
          </p:cNvPicPr>
          <p:nvPr/>
        </p:nvPicPr>
        <p:blipFill>
          <a:blip r:embed="rId5"/>
          <a:stretch>
            <a:fillRect/>
          </a:stretch>
        </p:blipFill>
        <p:spPr>
          <a:xfrm>
            <a:off x="2590800" y="578069"/>
            <a:ext cx="7010400" cy="943704"/>
          </a:xfrm>
          <a:prstGeom prst="rect">
            <a:avLst/>
          </a:prstGeom>
        </p:spPr>
      </p:pic>
    </p:spTree>
    <p:extLst>
      <p:ext uri="{BB962C8B-B14F-4D97-AF65-F5344CB8AC3E}">
        <p14:creationId xmlns:p14="http://schemas.microsoft.com/office/powerpoint/2010/main" val="234789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sp>
        <p:nvSpPr>
          <p:cNvPr id="6" name="TextBox 5">
            <a:extLst>
              <a:ext uri="{FF2B5EF4-FFF2-40B4-BE49-F238E27FC236}">
                <a16:creationId xmlns:a16="http://schemas.microsoft.com/office/drawing/2014/main" id="{F379433D-8AF9-4438-8634-F899E8126719}"/>
              </a:ext>
            </a:extLst>
          </p:cNvPr>
          <p:cNvSpPr txBox="1"/>
          <p:nvPr/>
        </p:nvSpPr>
        <p:spPr>
          <a:xfrm>
            <a:off x="2262232" y="327285"/>
            <a:ext cx="9255760" cy="861774"/>
          </a:xfrm>
          <a:prstGeom prst="rect">
            <a:avLst/>
          </a:prstGeom>
          <a:noFill/>
        </p:spPr>
        <p:txBody>
          <a:bodyPr wrap="square" rtlCol="0">
            <a:spAutoFit/>
          </a:bodyPr>
          <a:lstStyle/>
          <a:p>
            <a:pPr algn="ctr">
              <a:defRPr/>
            </a:pP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Các</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phòng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chống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cháy</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nổ</a:t>
            </a:r>
            <a:endParaRPr lang="en-US" sz="5000" b="1" dirty="0">
              <a:ln>
                <a:solidFill>
                  <a:srgbClr val="108539"/>
                </a:solidFill>
              </a:ln>
              <a:solidFill>
                <a:srgbClr val="FF0000"/>
              </a:solidFill>
              <a:latin typeface="Baloo 2" panose="03080502040302020200" pitchFamily="66" charset="0"/>
              <a:cs typeface="Baloo 2" panose="03080502040302020200" pitchFamily="66" charset="0"/>
            </a:endParaRPr>
          </a:p>
        </p:txBody>
      </p:sp>
      <p:grpSp>
        <p:nvGrpSpPr>
          <p:cNvPr id="7" name="Group 6">
            <a:extLst>
              <a:ext uri="{FF2B5EF4-FFF2-40B4-BE49-F238E27FC236}">
                <a16:creationId xmlns:a16="http://schemas.microsoft.com/office/drawing/2014/main" id="{E52CD1DB-C37D-4AD2-A225-0E16CB052ED1}"/>
              </a:ext>
            </a:extLst>
          </p:cNvPr>
          <p:cNvGrpSpPr/>
          <p:nvPr/>
        </p:nvGrpSpPr>
        <p:grpSpPr>
          <a:xfrm>
            <a:off x="674462" y="1335180"/>
            <a:ext cx="9255760" cy="1408679"/>
            <a:chOff x="674462" y="1335180"/>
            <a:chExt cx="6531010" cy="1408679"/>
          </a:xfrm>
        </p:grpSpPr>
        <p:grpSp>
          <p:nvGrpSpPr>
            <p:cNvPr id="9" name="组合 18">
              <a:extLst>
                <a:ext uri="{FF2B5EF4-FFF2-40B4-BE49-F238E27FC236}">
                  <a16:creationId xmlns:a16="http://schemas.microsoft.com/office/drawing/2014/main" id="{D79CDE5E-A021-4419-8DDA-FA148167E891}"/>
                </a:ext>
              </a:extLst>
            </p:cNvPr>
            <p:cNvGrpSpPr/>
            <p:nvPr/>
          </p:nvGrpSpPr>
          <p:grpSpPr>
            <a:xfrm>
              <a:off x="1241740" y="1588903"/>
              <a:ext cx="5963732" cy="1154956"/>
              <a:chOff x="1317" y="3053"/>
              <a:chExt cx="16681" cy="5391"/>
            </a:xfrm>
          </p:grpSpPr>
          <p:grpSp>
            <p:nvGrpSpPr>
              <p:cNvPr id="12" name="组合 15">
                <a:extLst>
                  <a:ext uri="{FF2B5EF4-FFF2-40B4-BE49-F238E27FC236}">
                    <a16:creationId xmlns:a16="http://schemas.microsoft.com/office/drawing/2014/main" id="{29674A95-FA4F-4D3F-8E0D-DFAB768DFEEA}"/>
                  </a:ext>
                </a:extLst>
              </p:cNvPr>
              <p:cNvGrpSpPr/>
              <p:nvPr/>
            </p:nvGrpSpPr>
            <p:grpSpPr>
              <a:xfrm>
                <a:off x="1317" y="3053"/>
                <a:ext cx="16681" cy="3965"/>
                <a:chOff x="1020" y="2328"/>
                <a:chExt cx="11012" cy="8169"/>
              </a:xfrm>
            </p:grpSpPr>
            <p:sp>
              <p:nvSpPr>
                <p:cNvPr id="14" name="圆角矩形 14">
                  <a:extLst>
                    <a:ext uri="{FF2B5EF4-FFF2-40B4-BE49-F238E27FC236}">
                      <a16:creationId xmlns:a16="http://schemas.microsoft.com/office/drawing/2014/main" id="{AAA47D38-22D1-4ADB-95D9-F748A007236C}"/>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3">
                  <a:extLst>
                    <a:ext uri="{FF2B5EF4-FFF2-40B4-BE49-F238E27FC236}">
                      <a16:creationId xmlns:a16="http://schemas.microsoft.com/office/drawing/2014/main" id="{D1698716-166E-4210-B60B-7E30EB03224A}"/>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文本框 17">
                <a:extLst>
                  <a:ext uri="{FF2B5EF4-FFF2-40B4-BE49-F238E27FC236}">
                    <a16:creationId xmlns:a16="http://schemas.microsoft.com/office/drawing/2014/main" id="{CB36F4EC-9CF3-46C6-B18C-D98470D07BCE}"/>
                  </a:ext>
                </a:extLst>
              </p:cNvPr>
              <p:cNvSpPr txBox="1"/>
              <p:nvPr/>
            </p:nvSpPr>
            <p:spPr>
              <a:xfrm>
                <a:off x="2864" y="3416"/>
                <a:ext cx="14554" cy="50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Không để những thứ dễ cháy gần bếp</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10" name="图片 25" descr="卡通人物&#10;&#10;中度可信度描述已自动生成">
              <a:extLst>
                <a:ext uri="{FF2B5EF4-FFF2-40B4-BE49-F238E27FC236}">
                  <a16:creationId xmlns:a16="http://schemas.microsoft.com/office/drawing/2014/main" id="{E49128DD-0A87-4E18-868E-55F058415880}"/>
                </a:ext>
              </a:extLst>
            </p:cNvPr>
            <p:cNvPicPr>
              <a:picLocks noChangeAspect="1"/>
            </p:cNvPicPr>
            <p:nvPr>
              <p:custDataLst>
                <p:tags r:id="rId3"/>
              </p:custDataLst>
            </p:nvPr>
          </p:nvPicPr>
          <p:blipFill>
            <a:blip r:embed="rId7" cstate="email"/>
            <a:stretch>
              <a:fillRect/>
            </a:stretch>
          </p:blipFill>
          <p:spPr>
            <a:xfrm rot="19945025">
              <a:off x="674462" y="1335180"/>
              <a:ext cx="1247817" cy="1247817"/>
            </a:xfrm>
            <a:prstGeom prst="rect">
              <a:avLst/>
            </a:prstGeom>
          </p:spPr>
        </p:pic>
      </p:grpSp>
      <p:grpSp>
        <p:nvGrpSpPr>
          <p:cNvPr id="16" name="Group 15">
            <a:extLst>
              <a:ext uri="{FF2B5EF4-FFF2-40B4-BE49-F238E27FC236}">
                <a16:creationId xmlns:a16="http://schemas.microsoft.com/office/drawing/2014/main" id="{5FDB7E49-28E6-4DCA-B0CD-4D5E07DF5164}"/>
              </a:ext>
            </a:extLst>
          </p:cNvPr>
          <p:cNvGrpSpPr/>
          <p:nvPr/>
        </p:nvGrpSpPr>
        <p:grpSpPr>
          <a:xfrm>
            <a:off x="674462" y="2606063"/>
            <a:ext cx="9343298" cy="1551362"/>
            <a:chOff x="674462" y="1335180"/>
            <a:chExt cx="6531010" cy="1551362"/>
          </a:xfrm>
        </p:grpSpPr>
        <p:grpSp>
          <p:nvGrpSpPr>
            <p:cNvPr id="17" name="组合 18">
              <a:extLst>
                <a:ext uri="{FF2B5EF4-FFF2-40B4-BE49-F238E27FC236}">
                  <a16:creationId xmlns:a16="http://schemas.microsoft.com/office/drawing/2014/main" id="{3C77A1E9-4D84-4395-A0AF-3DF1C506FEA7}"/>
                </a:ext>
              </a:extLst>
            </p:cNvPr>
            <p:cNvGrpSpPr/>
            <p:nvPr/>
          </p:nvGrpSpPr>
          <p:grpSpPr>
            <a:xfrm>
              <a:off x="1241740" y="1588903"/>
              <a:ext cx="5963732" cy="1297639"/>
              <a:chOff x="1317" y="3053"/>
              <a:chExt cx="16681" cy="6057"/>
            </a:xfrm>
          </p:grpSpPr>
          <p:grpSp>
            <p:nvGrpSpPr>
              <p:cNvPr id="19" name="组合 15">
                <a:extLst>
                  <a:ext uri="{FF2B5EF4-FFF2-40B4-BE49-F238E27FC236}">
                    <a16:creationId xmlns:a16="http://schemas.microsoft.com/office/drawing/2014/main" id="{202AAD5D-DEDC-465F-A715-8AB8F3F9D61E}"/>
                  </a:ext>
                </a:extLst>
              </p:cNvPr>
              <p:cNvGrpSpPr/>
              <p:nvPr/>
            </p:nvGrpSpPr>
            <p:grpSpPr>
              <a:xfrm>
                <a:off x="1317" y="3053"/>
                <a:ext cx="16681" cy="3965"/>
                <a:chOff x="1020" y="2328"/>
                <a:chExt cx="11012" cy="8169"/>
              </a:xfrm>
            </p:grpSpPr>
            <p:sp>
              <p:nvSpPr>
                <p:cNvPr id="22" name="圆角矩形 14">
                  <a:extLst>
                    <a:ext uri="{FF2B5EF4-FFF2-40B4-BE49-F238E27FC236}">
                      <a16:creationId xmlns:a16="http://schemas.microsoft.com/office/drawing/2014/main" id="{8C224553-0D6F-4BDE-AA99-0373CC220F8B}"/>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13">
                  <a:extLst>
                    <a:ext uri="{FF2B5EF4-FFF2-40B4-BE49-F238E27FC236}">
                      <a16:creationId xmlns:a16="http://schemas.microsoft.com/office/drawing/2014/main" id="{1DB25F59-8032-40F5-AB13-42E39E65AFA4}"/>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0" name="文本框 17">
                <a:extLst>
                  <a:ext uri="{FF2B5EF4-FFF2-40B4-BE49-F238E27FC236}">
                    <a16:creationId xmlns:a16="http://schemas.microsoft.com/office/drawing/2014/main" id="{8BE2005A-C025-4AD5-A3A5-F962922668C1}"/>
                  </a:ext>
                </a:extLst>
              </p:cNvPr>
              <p:cNvSpPr txBox="1"/>
              <p:nvPr/>
            </p:nvSpPr>
            <p:spPr>
              <a:xfrm>
                <a:off x="2864" y="3416"/>
                <a:ext cx="14554" cy="5694"/>
              </a:xfrm>
              <a:prstGeom prst="rect">
                <a:avLst/>
              </a:prstGeom>
              <a:noFill/>
            </p:spPr>
            <p:txBody>
              <a:bodyPr wrap="square" rtlCol="0">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gắt nguồn điện khi không sử dụng,...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图片 25" descr="卡通人物&#10;&#10;中度可信度描述已自动生成">
              <a:extLst>
                <a:ext uri="{FF2B5EF4-FFF2-40B4-BE49-F238E27FC236}">
                  <a16:creationId xmlns:a16="http://schemas.microsoft.com/office/drawing/2014/main" id="{21EC6467-3E88-4A0F-BFBB-5FCA7342FA35}"/>
                </a:ext>
              </a:extLst>
            </p:cNvPr>
            <p:cNvPicPr>
              <a:picLocks noChangeAspect="1"/>
            </p:cNvPicPr>
            <p:nvPr>
              <p:custDataLst>
                <p:tags r:id="rId2"/>
              </p:custDataLst>
            </p:nvPr>
          </p:nvPicPr>
          <p:blipFill>
            <a:blip r:embed="rId7" cstate="email"/>
            <a:stretch>
              <a:fillRect/>
            </a:stretch>
          </p:blipFill>
          <p:spPr>
            <a:xfrm rot="19945025">
              <a:off x="674462" y="1335180"/>
              <a:ext cx="1247817" cy="1247817"/>
            </a:xfrm>
            <a:prstGeom prst="rect">
              <a:avLst/>
            </a:prstGeom>
          </p:spPr>
        </p:pic>
      </p:grpSp>
      <p:grpSp>
        <p:nvGrpSpPr>
          <p:cNvPr id="24" name="Group 23">
            <a:extLst>
              <a:ext uri="{FF2B5EF4-FFF2-40B4-BE49-F238E27FC236}">
                <a16:creationId xmlns:a16="http://schemas.microsoft.com/office/drawing/2014/main" id="{4C7A6764-BACA-4656-A8F5-9CBDC9113387}"/>
              </a:ext>
            </a:extLst>
          </p:cNvPr>
          <p:cNvGrpSpPr/>
          <p:nvPr/>
        </p:nvGrpSpPr>
        <p:grpSpPr>
          <a:xfrm>
            <a:off x="933894" y="3940888"/>
            <a:ext cx="9083866" cy="1847671"/>
            <a:chOff x="883789" y="3738737"/>
            <a:chExt cx="7329463" cy="1193002"/>
          </a:xfrm>
        </p:grpSpPr>
        <p:grpSp>
          <p:nvGrpSpPr>
            <p:cNvPr id="25" name="组合 18">
              <a:extLst>
                <a:ext uri="{FF2B5EF4-FFF2-40B4-BE49-F238E27FC236}">
                  <a16:creationId xmlns:a16="http://schemas.microsoft.com/office/drawing/2014/main" id="{EC7D66AA-75A1-4E3B-960A-688B22482C66}"/>
                </a:ext>
              </a:extLst>
            </p:cNvPr>
            <p:cNvGrpSpPr/>
            <p:nvPr/>
          </p:nvGrpSpPr>
          <p:grpSpPr>
            <a:xfrm>
              <a:off x="1241740" y="3951172"/>
              <a:ext cx="6971512" cy="980567"/>
              <a:chOff x="1317" y="3053"/>
              <a:chExt cx="16631" cy="4577"/>
            </a:xfrm>
          </p:grpSpPr>
          <p:grpSp>
            <p:nvGrpSpPr>
              <p:cNvPr id="27" name="组合 15">
                <a:extLst>
                  <a:ext uri="{FF2B5EF4-FFF2-40B4-BE49-F238E27FC236}">
                    <a16:creationId xmlns:a16="http://schemas.microsoft.com/office/drawing/2014/main" id="{3F7762EE-7373-41C9-8B4B-CBE5410A5926}"/>
                  </a:ext>
                </a:extLst>
              </p:cNvPr>
              <p:cNvGrpSpPr/>
              <p:nvPr/>
            </p:nvGrpSpPr>
            <p:grpSpPr>
              <a:xfrm>
                <a:off x="1317" y="3053"/>
                <a:ext cx="16631" cy="3965"/>
                <a:chOff x="1020" y="2328"/>
                <a:chExt cx="10979" cy="8169"/>
              </a:xfrm>
            </p:grpSpPr>
            <p:sp>
              <p:nvSpPr>
                <p:cNvPr id="29" name="圆角矩形 14">
                  <a:extLst>
                    <a:ext uri="{FF2B5EF4-FFF2-40B4-BE49-F238E27FC236}">
                      <a16:creationId xmlns:a16="http://schemas.microsoft.com/office/drawing/2014/main" id="{20AAC4A8-39F6-492F-B0CB-E1CF7760DDF8}"/>
                    </a:ext>
                  </a:extLst>
                </p:cNvPr>
                <p:cNvSpPr/>
                <p:nvPr/>
              </p:nvSpPr>
              <p:spPr>
                <a:xfrm>
                  <a:off x="1220" y="2481"/>
                  <a:ext cx="10779"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圆角矩形 13">
                  <a:extLst>
                    <a:ext uri="{FF2B5EF4-FFF2-40B4-BE49-F238E27FC236}">
                      <a16:creationId xmlns:a16="http://schemas.microsoft.com/office/drawing/2014/main" id="{C254CBA4-2509-4C67-9984-0DCEFA7C1869}"/>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8" name="文本框 17">
                <a:extLst>
                  <a:ext uri="{FF2B5EF4-FFF2-40B4-BE49-F238E27FC236}">
                    <a16:creationId xmlns:a16="http://schemas.microsoft.com/office/drawing/2014/main" id="{B6F05551-9C3F-4FD2-B4CA-0F061AC82AB2}"/>
                  </a:ext>
                </a:extLst>
              </p:cNvPr>
              <p:cNvSpPr txBox="1"/>
              <p:nvPr/>
            </p:nvSpPr>
            <p:spPr>
              <a:xfrm>
                <a:off x="2699" y="3524"/>
                <a:ext cx="14996" cy="410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Thấy có đám cháy thì kêu cứu và tìm cách thoát nhanh khỏi đám cháy.</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26" name="图片 25" descr="卡通人物&#10;&#10;中度可信度描述已自动生成">
              <a:extLst>
                <a:ext uri="{FF2B5EF4-FFF2-40B4-BE49-F238E27FC236}">
                  <a16:creationId xmlns:a16="http://schemas.microsoft.com/office/drawing/2014/main" id="{5A8D667F-EBBB-40AC-A5F2-6D76E1E21EAE}"/>
                </a:ext>
              </a:extLst>
            </p:cNvPr>
            <p:cNvPicPr>
              <a:picLocks noChangeAspect="1"/>
            </p:cNvPicPr>
            <p:nvPr>
              <p:custDataLst>
                <p:tags r:id="rId1"/>
              </p:custDataLst>
            </p:nvPr>
          </p:nvPicPr>
          <p:blipFill>
            <a:blip r:embed="rId7" cstate="email"/>
            <a:stretch>
              <a:fillRect/>
            </a:stretch>
          </p:blipFill>
          <p:spPr>
            <a:xfrm rot="19945025">
              <a:off x="883789" y="3738737"/>
              <a:ext cx="1121274" cy="1121274"/>
            </a:xfrm>
            <a:prstGeom prst="rect">
              <a:avLst/>
            </a:prstGeom>
          </p:spPr>
        </p:pic>
      </p:grpSp>
    </p:spTree>
    <p:extLst>
      <p:ext uri="{BB962C8B-B14F-4D97-AF65-F5344CB8AC3E}">
        <p14:creationId xmlns:p14="http://schemas.microsoft.com/office/powerpoint/2010/main" val="18921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 calcmode="lin" valueType="num">
                                      <p:cBhvr>
                                        <p:cTn id="17"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ppt_w</p:attrName>
                                        </p:attrNameLst>
                                      </p:cBhvr>
                                      <p:tavLst>
                                        <p:tav tm="0">
                                          <p:val>
                                            <p:fltVal val="0"/>
                                          </p:val>
                                        </p:tav>
                                        <p:tav tm="100000">
                                          <p:val>
                                            <p:strVal val="#ppt_w"/>
                                          </p:val>
                                        </p:tav>
                                      </p:tavLst>
                                    </p:anim>
                                    <p:anim calcmode="lin" valueType="num">
                                      <p:cBhvr>
                                        <p:cTn id="24" dur="750" fill="hold"/>
                                        <p:tgtEl>
                                          <p:spTgt spid="24"/>
                                        </p:tgtEl>
                                        <p:attrNameLst>
                                          <p:attrName>ppt_h</p:attrName>
                                        </p:attrNameLst>
                                      </p:cBhvr>
                                      <p:tavLst>
                                        <p:tav tm="0">
                                          <p:val>
                                            <p:fltVal val="0"/>
                                          </p:val>
                                        </p:tav>
                                        <p:tav tm="100000">
                                          <p:val>
                                            <p:strVal val="#ppt_h"/>
                                          </p:val>
                                        </p:tav>
                                      </p:tavLst>
                                    </p:anim>
                                    <p:anim calcmode="lin" valueType="num">
                                      <p:cBhvr>
                                        <p:cTn id="25" dur="750" fill="hold"/>
                                        <p:tgtEl>
                                          <p:spTgt spid="24"/>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4"/>
          <a:srcRect r="66324" b="70079"/>
          <a:stretch>
            <a:fillRect/>
          </a:stretch>
        </p:blipFill>
        <p:spPr>
          <a:xfrm>
            <a:off x="-3332" y="-105860"/>
            <a:ext cx="4799321" cy="23985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465" r="6035" b="9204"/>
          <a:stretch/>
        </p:blipFill>
        <p:spPr>
          <a:xfrm>
            <a:off x="12858" y="-296283"/>
            <a:ext cx="12270109" cy="7161952"/>
          </a:xfrm>
          <a:prstGeom prst="rect">
            <a:avLst/>
          </a:prstGeom>
        </p:spPr>
      </p:pic>
      <p:pic>
        <p:nvPicPr>
          <p:cNvPr id="5" name="Picture 5"/>
          <p:cNvPicPr>
            <a:picLocks noChangeAspect="1"/>
          </p:cNvPicPr>
          <p:nvPr/>
        </p:nvPicPr>
        <p:blipFill>
          <a:blip r:embed="rId6"/>
          <a:srcRect t="8032" b="59222"/>
          <a:stretch>
            <a:fillRect/>
          </a:stretch>
        </p:blipFill>
        <p:spPr>
          <a:xfrm>
            <a:off x="-430356" y="-1600905"/>
            <a:ext cx="14165807" cy="2609245"/>
          </a:xfrm>
          <a:prstGeom prst="rect">
            <a:avLst/>
          </a:prstGeom>
        </p:spPr>
      </p:pic>
      <p:sp>
        <p:nvSpPr>
          <p:cNvPr id="10" name="TextBox 11"/>
          <p:cNvSpPr txBox="1"/>
          <p:nvPr/>
        </p:nvSpPr>
        <p:spPr>
          <a:xfrm>
            <a:off x="3556001" y="1679495"/>
            <a:ext cx="5438839" cy="1576072"/>
          </a:xfrm>
          <a:prstGeom prst="rect">
            <a:avLst/>
          </a:prstGeom>
        </p:spPr>
        <p:txBody>
          <a:bodyPr lIns="0" tIns="0" rIns="0" bIns="0" rtlCol="0" anchor="t">
            <a:spAutoFit/>
          </a:bodyPr>
          <a:lstStyle/>
          <a:p>
            <a:pPr algn="ctr" defTabSz="609630">
              <a:lnSpc>
                <a:spcPts val="6236"/>
              </a:lnSpc>
            </a:pPr>
            <a:r>
              <a:rPr lang="en-US" sz="4800" dirty="0" err="1">
                <a:solidFill>
                  <a:srgbClr val="FF0000"/>
                </a:solidFill>
                <a:latin typeface="Coiny"/>
              </a:rPr>
              <a:t>Cảm</a:t>
            </a:r>
            <a:r>
              <a:rPr lang="en-US" sz="4800" dirty="0">
                <a:solidFill>
                  <a:srgbClr val="FF0000"/>
                </a:solidFill>
                <a:latin typeface="Coiny"/>
              </a:rPr>
              <a:t> </a:t>
            </a:r>
            <a:r>
              <a:rPr lang="en-US" sz="4800" dirty="0" err="1">
                <a:solidFill>
                  <a:srgbClr val="FF0000"/>
                </a:solidFill>
                <a:latin typeface="Coiny"/>
              </a:rPr>
              <a:t>ơn</a:t>
            </a:r>
            <a:r>
              <a:rPr lang="en-US" sz="4800" dirty="0">
                <a:solidFill>
                  <a:srgbClr val="FF0000"/>
                </a:solidFill>
                <a:latin typeface="Coiny"/>
              </a:rPr>
              <a:t> </a:t>
            </a:r>
          </a:p>
          <a:p>
            <a:pPr algn="ctr" defTabSz="609630">
              <a:lnSpc>
                <a:spcPts val="6236"/>
              </a:lnSpc>
            </a:pPr>
            <a:r>
              <a:rPr lang="en-US" sz="4800" dirty="0" err="1">
                <a:solidFill>
                  <a:srgbClr val="FF0000"/>
                </a:solidFill>
                <a:latin typeface="Coiny"/>
              </a:rPr>
              <a:t>và</a:t>
            </a:r>
            <a:r>
              <a:rPr lang="en-US" sz="4800" dirty="0">
                <a:solidFill>
                  <a:srgbClr val="FF0000"/>
                </a:solidFill>
                <a:latin typeface="Coiny"/>
              </a:rPr>
              <a:t> </a:t>
            </a:r>
            <a:r>
              <a:rPr lang="en-US" sz="4800" dirty="0" err="1">
                <a:solidFill>
                  <a:srgbClr val="FF0000"/>
                </a:solidFill>
                <a:latin typeface="Coiny"/>
              </a:rPr>
              <a:t>hẹn</a:t>
            </a:r>
            <a:r>
              <a:rPr lang="en-US" sz="4800" dirty="0">
                <a:solidFill>
                  <a:srgbClr val="FF0000"/>
                </a:solidFill>
                <a:latin typeface="Coiny"/>
              </a:rPr>
              <a:t> </a:t>
            </a:r>
            <a:r>
              <a:rPr lang="en-US" sz="4800" dirty="0" err="1">
                <a:solidFill>
                  <a:srgbClr val="FF0000"/>
                </a:solidFill>
                <a:latin typeface="Coiny"/>
              </a:rPr>
              <a:t>gặp</a:t>
            </a:r>
            <a:r>
              <a:rPr lang="en-US" sz="4800" dirty="0">
                <a:solidFill>
                  <a:srgbClr val="FF0000"/>
                </a:solidFill>
                <a:latin typeface="Coiny"/>
              </a:rPr>
              <a:t> </a:t>
            </a:r>
            <a:r>
              <a:rPr lang="en-US" sz="4800" dirty="0" err="1">
                <a:solidFill>
                  <a:srgbClr val="FF0000"/>
                </a:solidFill>
                <a:latin typeface="Coiny"/>
              </a:rPr>
              <a:t>lại</a:t>
            </a:r>
            <a:endParaRPr lang="en-US" sz="4800" dirty="0">
              <a:solidFill>
                <a:srgbClr val="FF0000"/>
              </a:solidFill>
              <a:latin typeface="Coiny"/>
            </a:endParaRPr>
          </a:p>
        </p:txBody>
      </p:sp>
    </p:spTree>
    <p:extLst>
      <p:ext uri="{BB962C8B-B14F-4D97-AF65-F5344CB8AC3E}">
        <p14:creationId xmlns:p14="http://schemas.microsoft.com/office/powerpoint/2010/main" val="22422915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1"/>
                                        </p:tgtEl>
                                      </p:cBhvr>
                                    </p:animEffect>
                                    <p:animScale>
                                      <p:cBhvr>
                                        <p:cTn id="7"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4"/>
          <a:srcRect r="66324" b="70079"/>
          <a:stretch>
            <a:fillRect/>
          </a:stretch>
        </p:blipFill>
        <p:spPr>
          <a:xfrm>
            <a:off x="-3332" y="-105860"/>
            <a:ext cx="4799321" cy="2398570"/>
          </a:xfrm>
          <a:prstGeom prst="rect">
            <a:avLst/>
          </a:prstGeom>
        </p:spPr>
      </p:pic>
      <p:pic>
        <p:nvPicPr>
          <p:cNvPr id="12" name="Picture 6"/>
          <p:cNvPicPr>
            <a:picLocks noChangeAspect="1"/>
          </p:cNvPicPr>
          <p:nvPr/>
        </p:nvPicPr>
        <p:blipFill>
          <a:blip r:embed="rId5"/>
          <a:srcRect l="13162" t="11393" b="31764"/>
          <a:stretch>
            <a:fillRect/>
          </a:stretch>
        </p:blipFill>
        <p:spPr>
          <a:xfrm>
            <a:off x="4790157" y="787947"/>
            <a:ext cx="7936024" cy="2922076"/>
          </a:xfrm>
          <a:prstGeom prst="rect">
            <a:avLst/>
          </a:prstGeom>
        </p:spPr>
      </p:pic>
      <p:pic>
        <p:nvPicPr>
          <p:cNvPr id="5" name="Picture 5"/>
          <p:cNvPicPr>
            <a:picLocks noChangeAspect="1"/>
          </p:cNvPicPr>
          <p:nvPr/>
        </p:nvPicPr>
        <p:blipFill>
          <a:blip r:embed="rId6"/>
          <a:srcRect t="8032" b="59222"/>
          <a:stretch>
            <a:fillRect/>
          </a:stretch>
        </p:blipFill>
        <p:spPr>
          <a:xfrm>
            <a:off x="-430356" y="-1600905"/>
            <a:ext cx="14165807" cy="2609245"/>
          </a:xfrm>
          <a:prstGeom prst="rect">
            <a:avLst/>
          </a:prstGeom>
        </p:spPr>
      </p:pic>
      <p:pic>
        <p:nvPicPr>
          <p:cNvPr id="13" name="Picture 12">
            <a:extLst>
              <a:ext uri="{FF2B5EF4-FFF2-40B4-BE49-F238E27FC236}">
                <a16:creationId xmlns:a16="http://schemas.microsoft.com/office/drawing/2014/main" id="{89A87CEA-AACE-4943-BC48-C7C5308CD84A}"/>
              </a:ext>
            </a:extLst>
          </p:cNvPr>
          <p:cNvPicPr>
            <a:picLocks noChangeAspect="1"/>
          </p:cNvPicPr>
          <p:nvPr/>
        </p:nvPicPr>
        <p:blipFill>
          <a:blip r:embed="rId7"/>
          <a:stretch>
            <a:fillRect/>
          </a:stretch>
        </p:blipFill>
        <p:spPr>
          <a:xfrm>
            <a:off x="3059186" y="1726817"/>
            <a:ext cx="6687892" cy="2139881"/>
          </a:xfrm>
          <a:prstGeom prst="rect">
            <a:avLst/>
          </a:prstGeom>
        </p:spPr>
      </p:pic>
    </p:spTree>
    <p:extLst>
      <p:ext uri="{BB962C8B-B14F-4D97-AF65-F5344CB8AC3E}">
        <p14:creationId xmlns:p14="http://schemas.microsoft.com/office/powerpoint/2010/main" val="183673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4.02778E-6 -2.09877E-6 L 4.02778E-6 0.69861 " pathEditMode="relative" rAng="0" ptsTypes="AA">
                                      <p:cBhvr>
                                        <p:cTn id="6" dur="3000" fill="hold"/>
                                        <p:tgtEl>
                                          <p:spTgt spid="12"/>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4038368" y="850207"/>
            <a:ext cx="6985232" cy="1318333"/>
            <a:chOff x="8839157" y="2348309"/>
            <a:chExt cx="8275896" cy="1977500"/>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p:cNvSpPr/>
            <p:nvPr/>
          </p:nvSpPr>
          <p:spPr>
            <a:xfrm>
              <a:off x="9033246" y="2503069"/>
              <a:ext cx="7762402" cy="943433"/>
            </a:xfrm>
            <a:prstGeom prst="rect">
              <a:avLst/>
            </a:prstGeom>
          </p:spPr>
          <p:txBody>
            <a:bodyPr wrap="square">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T</a:t>
              </a:r>
              <a:r>
                <a:rPr lang="nl-NL" sz="3200" dirty="0">
                  <a:effectLst/>
                  <a:latin typeface="Arial" panose="020B0604020202020204" pitchFamily="34" charset="0"/>
                  <a:ea typeface="Times New Roman" panose="02020603050405020304" pitchFamily="18" charset="0"/>
                  <a:cs typeface="Arial" panose="020B0604020202020204" pitchFamily="34" charset="0"/>
                </a:rPr>
                <a:t>rong bài hát nói về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660" y="1509373"/>
            <a:ext cx="3701048" cy="4619091"/>
          </a:xfrm>
          <a:prstGeom prst="rect">
            <a:avLst/>
          </a:prstGeom>
        </p:spPr>
      </p:pic>
      <p:grpSp>
        <p:nvGrpSpPr>
          <p:cNvPr id="21" name="Group 20">
            <a:extLst>
              <a:ext uri="{FF2B5EF4-FFF2-40B4-BE49-F238E27FC236}">
                <a16:creationId xmlns:a16="http://schemas.microsoft.com/office/drawing/2014/main" id="{73ACE4C6-A66D-467D-ADE2-4FB7803D5F16}"/>
              </a:ext>
            </a:extLst>
          </p:cNvPr>
          <p:cNvGrpSpPr/>
          <p:nvPr/>
        </p:nvGrpSpPr>
        <p:grpSpPr>
          <a:xfrm>
            <a:off x="4119648" y="2407793"/>
            <a:ext cx="6985232" cy="1323059"/>
            <a:chOff x="8839157" y="2348309"/>
            <a:chExt cx="8275896" cy="1984589"/>
          </a:xfrm>
        </p:grpSpPr>
        <p:sp>
          <p:nvSpPr>
            <p:cNvPr id="35" name="Speech Bubble: Rectangle with Corners Rounded 6">
              <a:extLst>
                <a:ext uri="{FF2B5EF4-FFF2-40B4-BE49-F238E27FC236}">
                  <a16:creationId xmlns:a16="http://schemas.microsoft.com/office/drawing/2014/main" id="{2C4D6883-D436-449A-BECD-D695F44536D5}"/>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935F8CB-531D-4753-B82A-CF26CDC85F72}"/>
                </a:ext>
              </a:extLst>
            </p:cNvPr>
            <p:cNvSpPr/>
            <p:nvPr/>
          </p:nvSpPr>
          <p:spPr>
            <a:xfrm>
              <a:off x="9033246" y="2503069"/>
              <a:ext cx="7762402" cy="1829829"/>
            </a:xfrm>
            <a:prstGeom prst="rect">
              <a:avLst/>
            </a:prstGeom>
          </p:spPr>
          <p:txBody>
            <a:bodyPr wrap="square">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Công việc của lính cứu hỏa có ích lợi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123992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Thực</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hành</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237951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algn="ctr" defTabSz="609630">
              <a:lnSpc>
                <a:spcPts val="6236"/>
              </a:lnSpc>
            </a:pPr>
            <a:r>
              <a:rPr lang="en-US" sz="7200" dirty="0">
                <a:solidFill>
                  <a:srgbClr val="FF0000"/>
                </a:solidFill>
                <a:latin typeface="Coiny"/>
              </a:rPr>
              <a:t>1</a:t>
            </a:r>
          </a:p>
        </p:txBody>
      </p:sp>
      <p:sp>
        <p:nvSpPr>
          <p:cNvPr id="17" name="TextBox 11"/>
          <p:cNvSpPr txBox="1"/>
          <p:nvPr/>
        </p:nvSpPr>
        <p:spPr>
          <a:xfrm>
            <a:off x="3271781" y="2859781"/>
            <a:ext cx="5963811" cy="819776"/>
          </a:xfrm>
          <a:prstGeom prst="rect">
            <a:avLst/>
          </a:prstGeom>
        </p:spPr>
        <p:txBody>
          <a:bodyPr wrap="square" lIns="0" tIns="0" rIns="0" bIns="0" rtlCol="0" anchor="t">
            <a:spAutoFit/>
          </a:bodyPr>
          <a:lstStyle/>
          <a:p>
            <a:pPr algn="ctr" defTabSz="609630">
              <a:lnSpc>
                <a:spcPts val="6236"/>
              </a:lnSpc>
            </a:pPr>
            <a:r>
              <a:rPr lang="en-US" sz="6600" dirty="0" err="1">
                <a:solidFill>
                  <a:srgbClr val="002060"/>
                </a:solidFill>
              </a:rPr>
              <a:t>Xử</a:t>
            </a:r>
            <a:r>
              <a:rPr lang="en-US" sz="6600" dirty="0">
                <a:solidFill>
                  <a:srgbClr val="002060"/>
                </a:solidFill>
              </a:rPr>
              <a:t> </a:t>
            </a:r>
            <a:r>
              <a:rPr lang="en-US" sz="6600" dirty="0" err="1">
                <a:solidFill>
                  <a:srgbClr val="002060"/>
                </a:solidFill>
              </a:rPr>
              <a:t>lí</a:t>
            </a:r>
            <a:r>
              <a:rPr lang="en-US" sz="6600" dirty="0">
                <a:solidFill>
                  <a:srgbClr val="002060"/>
                </a:solidFill>
              </a:rPr>
              <a:t> </a:t>
            </a:r>
            <a:r>
              <a:rPr lang="en-US" sz="6600" dirty="0" err="1">
                <a:solidFill>
                  <a:srgbClr val="002060"/>
                </a:solidFill>
              </a:rPr>
              <a:t>tình</a:t>
            </a:r>
            <a:r>
              <a:rPr lang="en-US" sz="6600" dirty="0">
                <a:solidFill>
                  <a:srgbClr val="002060"/>
                </a:solidFill>
              </a:rPr>
              <a:t> </a:t>
            </a:r>
            <a:r>
              <a:rPr lang="en-US" sz="6600" dirty="0" err="1">
                <a:solidFill>
                  <a:srgbClr val="002060"/>
                </a:solidFill>
              </a:rPr>
              <a:t>huống</a:t>
            </a:r>
            <a:r>
              <a:rPr lang="en-US" sz="6600" dirty="0">
                <a:solidFill>
                  <a:srgbClr val="002060"/>
                </a:solidFill>
              </a:rPr>
              <a:t> </a:t>
            </a:r>
            <a:endParaRPr lang="en-US" sz="6600" dirty="0">
              <a:solidFill>
                <a:srgbClr val="002060"/>
              </a:solidFill>
              <a:latin typeface="Calibri"/>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67852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7183120" y="2052321"/>
            <a:ext cx="4803393" cy="1695783"/>
            <a:chOff x="8839157" y="2348309"/>
            <a:chExt cx="8275896" cy="2080817"/>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24" name="Rectangle 23"/>
            <p:cNvSpPr/>
            <p:nvPr/>
          </p:nvSpPr>
          <p:spPr>
            <a:xfrm>
              <a:off x="8839157" y="2503069"/>
              <a:ext cx="8259928" cy="1926057"/>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Gặp tình huống này chúng ta bình tĩnh khóa bình ga lại rồi mở các cửa phòng bếp, lấy quạt tay quạt khí ga ra bên ngoài. </a:t>
              </a:r>
              <a:endParaRPr lang="en-US" sz="2400" dirty="0">
                <a:solidFill>
                  <a:srgbClr val="002060"/>
                </a:solidFill>
                <a:latin typeface="Arial" panose="020B0604020202020204" pitchFamily="34" charset="0"/>
                <a:cs typeface="Arial" panose="020B0604020202020204" pitchFamily="34" charset="0"/>
              </a:endParaRPr>
            </a:p>
          </p:txBody>
        </p:sp>
      </p:grpSp>
      <p:grpSp>
        <p:nvGrpSpPr>
          <p:cNvPr id="32" name="Group 31"/>
          <p:cNvGrpSpPr/>
          <p:nvPr/>
        </p:nvGrpSpPr>
        <p:grpSpPr>
          <a:xfrm>
            <a:off x="6486897" y="567707"/>
            <a:ext cx="5623823" cy="1294906"/>
            <a:chOff x="8731328" y="2931953"/>
            <a:chExt cx="8587536"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2" y="2931953"/>
              <a:ext cx="8275896" cy="258374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4" name="Rectangle 33"/>
            <p:cNvSpPr/>
            <p:nvPr/>
          </p:nvSpPr>
          <p:spPr>
            <a:xfrm>
              <a:off x="8731328" y="3115039"/>
              <a:ext cx="8587536" cy="2395031"/>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Khi bếp ga có mùi ga, nguyên nhân có thể do hở dây dẫn ga hoặc người nấu bếp chưa tắt hẳn bếp. </a:t>
              </a:r>
              <a:endParaRPr lang="en-US" sz="2400" dirty="0">
                <a:solidFill>
                  <a:srgbClr val="002060"/>
                </a:solidFill>
                <a:latin typeface="Arial" panose="020B0604020202020204" pitchFamily="34" charset="0"/>
                <a:cs typeface="Arial" panose="020B0604020202020204" pitchFamily="34" charset="0"/>
              </a:endParaRPr>
            </a:p>
          </p:txBody>
        </p:sp>
      </p:grpSp>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785360" y="1951552"/>
            <a:ext cx="3701048" cy="4619091"/>
          </a:xfrm>
          <a:prstGeom prst="rect">
            <a:avLst/>
          </a:prstGeom>
        </p:spPr>
      </p:pic>
      <p:pic>
        <p:nvPicPr>
          <p:cNvPr id="18" name="Picture 17">
            <a:extLst>
              <a:ext uri="{FF2B5EF4-FFF2-40B4-BE49-F238E27FC236}">
                <a16:creationId xmlns:a16="http://schemas.microsoft.com/office/drawing/2014/main" id="{A27E54BF-4AF2-475A-8427-93FF05735D5A}"/>
              </a:ext>
            </a:extLst>
          </p:cNvPr>
          <p:cNvPicPr>
            <a:picLocks noChangeAspect="1"/>
          </p:cNvPicPr>
          <p:nvPr/>
        </p:nvPicPr>
        <p:blipFill>
          <a:blip r:embed="rId6"/>
          <a:stretch>
            <a:fillRect/>
          </a:stretch>
        </p:blipFill>
        <p:spPr>
          <a:xfrm>
            <a:off x="182880" y="1977798"/>
            <a:ext cx="5154473" cy="3006680"/>
          </a:xfrm>
          <a:prstGeom prst="rect">
            <a:avLst/>
          </a:prstGeom>
          <a:ln>
            <a:noFill/>
          </a:ln>
          <a:effectLst>
            <a:softEdge rad="112500"/>
          </a:effectLst>
        </p:spPr>
      </p:pic>
      <p:grpSp>
        <p:nvGrpSpPr>
          <p:cNvPr id="19" name="Group 18">
            <a:extLst>
              <a:ext uri="{FF2B5EF4-FFF2-40B4-BE49-F238E27FC236}">
                <a16:creationId xmlns:a16="http://schemas.microsoft.com/office/drawing/2014/main" id="{A6591167-2D44-4411-B3F6-BD10B335A8D0}"/>
              </a:ext>
            </a:extLst>
          </p:cNvPr>
          <p:cNvGrpSpPr/>
          <p:nvPr/>
        </p:nvGrpSpPr>
        <p:grpSpPr>
          <a:xfrm>
            <a:off x="7307327" y="4100842"/>
            <a:ext cx="4803393" cy="1611584"/>
            <a:chOff x="8839157" y="2348309"/>
            <a:chExt cx="8275896" cy="1977500"/>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1699463"/>
            </a:xfrm>
            <a:prstGeom prst="rect">
              <a:avLst/>
            </a:prstGeom>
          </p:spPr>
          <p:txBody>
            <a:bodyPr wrap="square">
              <a:spAutoFit/>
            </a:bodyPr>
            <a:lstStyle/>
            <a:p>
              <a:pPr algn="ctr" defTabSz="609630"/>
              <a:r>
                <a:rPr lang="nl-NL" sz="2800" i="1" dirty="0">
                  <a:effectLst/>
                  <a:latin typeface="Arial" panose="020B0604020202020204" pitchFamily="34" charset="0"/>
                  <a:ea typeface="Times New Roman" panose="02020603050405020304" pitchFamily="18" charset="0"/>
                  <a:cs typeface="Arial" panose="020B0604020202020204" pitchFamily="34" charset="0"/>
                </a:rPr>
                <a:t>Tuyệt đối không được bật quạt điện, bóng điện khi ở khu vực bếp có mùi ga.</a:t>
              </a:r>
              <a:endParaRPr lang="en-US" sz="28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4277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Coiny"/>
                <a:ea typeface="+mn-ea"/>
                <a:cs typeface="+mn-cs"/>
              </a:rPr>
              <a:t>2</a:t>
            </a:r>
          </a:p>
        </p:txBody>
      </p:sp>
      <p:sp>
        <p:nvSpPr>
          <p:cNvPr id="17" name="TextBox 11"/>
          <p:cNvSpPr txBox="1"/>
          <p:nvPr/>
        </p:nvSpPr>
        <p:spPr>
          <a:xfrm>
            <a:off x="2357121" y="2859781"/>
            <a:ext cx="8026400" cy="2385268"/>
          </a:xfrm>
          <a:prstGeom prst="rect">
            <a:avLst/>
          </a:prstGeom>
        </p:spPr>
        <p:txBody>
          <a:bodyPr wrap="square" lIns="0" tIns="0" rIns="0" bIns="0" rtlCol="0" anchor="t">
            <a:spAutoFit/>
          </a:bodyPr>
          <a:lstStyle/>
          <a:p>
            <a:pPr lvl="0" algn="ctr" defTabSz="609630">
              <a:lnSpc>
                <a:spcPts val="6236"/>
              </a:lnSpc>
            </a:pPr>
            <a:r>
              <a:rPr lang="en-US" sz="5400" dirty="0" err="1">
                <a:solidFill>
                  <a:srgbClr val="002060"/>
                </a:solidFill>
              </a:rPr>
              <a:t>Những</a:t>
            </a:r>
            <a:r>
              <a:rPr lang="en-US" sz="5400" dirty="0">
                <a:solidFill>
                  <a:srgbClr val="002060"/>
                </a:solidFill>
              </a:rPr>
              <a:t> </a:t>
            </a:r>
            <a:r>
              <a:rPr lang="en-US" sz="5400" dirty="0" err="1">
                <a:solidFill>
                  <a:srgbClr val="002060"/>
                </a:solidFill>
              </a:rPr>
              <a:t>việc</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và</a:t>
            </a:r>
            <a:r>
              <a:rPr lang="en-US" sz="5400" dirty="0">
                <a:solidFill>
                  <a:srgbClr val="002060"/>
                </a:solidFill>
              </a:rPr>
              <a:t> </a:t>
            </a:r>
            <a:r>
              <a:rPr lang="en-US" sz="5400" dirty="0" err="1">
                <a:solidFill>
                  <a:srgbClr val="002060"/>
                </a:solidFill>
              </a:rPr>
              <a:t>không</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để</a:t>
            </a:r>
            <a:r>
              <a:rPr lang="en-US" sz="5400" dirty="0">
                <a:solidFill>
                  <a:srgbClr val="002060"/>
                </a:solidFill>
              </a:rPr>
              <a:t> </a:t>
            </a:r>
            <a:r>
              <a:rPr lang="en-US" sz="5400" dirty="0" err="1">
                <a:solidFill>
                  <a:srgbClr val="002060"/>
                </a:solidFill>
              </a:rPr>
              <a:t>phòng</a:t>
            </a:r>
            <a:r>
              <a:rPr lang="en-US" sz="5400" dirty="0">
                <a:solidFill>
                  <a:srgbClr val="002060"/>
                </a:solidFill>
              </a:rPr>
              <a:t> </a:t>
            </a:r>
            <a:r>
              <a:rPr lang="en-US" sz="5400" dirty="0" err="1">
                <a:solidFill>
                  <a:srgbClr val="002060"/>
                </a:solidFill>
              </a:rPr>
              <a:t>tránh</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a:solidFill>
                  <a:srgbClr val="002060"/>
                </a:solidFill>
              </a:rPr>
              <a:t>nhà</a:t>
            </a:r>
            <a:r>
              <a:rPr lang="en-US" sz="5400" dirty="0">
                <a:solidFill>
                  <a:srgbClr val="002060"/>
                </a:solidFill>
              </a:rPr>
              <a:t>.</a:t>
            </a:r>
            <a:endParaRPr kumimoji="0" lang="en-US" sz="5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940241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997112"/>
              <a:ext cx="13589192" cy="1704970"/>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691480" y="1195746"/>
              <a:ext cx="12131630" cy="147732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tabLst/>
                <a:defRPr/>
              </a:pPr>
              <a:r>
                <a:rPr lang="vi-VN" sz="3200" b="0" i="0" dirty="0">
                  <a:solidFill>
                    <a:srgbClr val="333333"/>
                  </a:solidFill>
                  <a:effectLst/>
                  <a:latin typeface="Roboto" panose="02000000000000000000" pitchFamily="2" charset="0"/>
                </a:rPr>
                <a:t>Nói với người lớn những việc nên làm hoặc không nên làm để phòng tránh cháy nhà.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396B5308-7154-4241-811B-6A68471FFC59}"/>
              </a:ext>
            </a:extLst>
          </p:cNvPr>
          <p:cNvPicPr>
            <a:picLocks noChangeAspect="1"/>
          </p:cNvPicPr>
          <p:nvPr/>
        </p:nvPicPr>
        <p:blipFill>
          <a:blip r:embed="rId7"/>
          <a:stretch>
            <a:fillRect/>
          </a:stretch>
        </p:blipFill>
        <p:spPr>
          <a:xfrm>
            <a:off x="147911" y="1480435"/>
            <a:ext cx="4718730" cy="2382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6414C3D4-7B11-4458-A368-02993B06CE91}"/>
              </a:ext>
            </a:extLst>
          </p:cNvPr>
          <p:cNvGrpSpPr/>
          <p:nvPr/>
        </p:nvGrpSpPr>
        <p:grpSpPr>
          <a:xfrm>
            <a:off x="6008628" y="3597332"/>
            <a:ext cx="4876379" cy="1611584"/>
            <a:chOff x="8713407" y="2348309"/>
            <a:chExt cx="8401646" cy="1977500"/>
          </a:xfrm>
        </p:grpSpPr>
        <p:sp>
          <p:nvSpPr>
            <p:cNvPr id="20" name="Speech Bubble: Rectangle with Corners Rounded 6">
              <a:extLst>
                <a:ext uri="{FF2B5EF4-FFF2-40B4-BE49-F238E27FC236}">
                  <a16:creationId xmlns:a16="http://schemas.microsoft.com/office/drawing/2014/main" id="{ECE3C6B5-D7F5-4B75-A583-925CE0D043D7}"/>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852311F-4EDE-4033-A815-9202288E5888}"/>
                </a:ext>
              </a:extLst>
            </p:cNvPr>
            <p:cNvSpPr/>
            <p:nvPr/>
          </p:nvSpPr>
          <p:spPr>
            <a:xfrm>
              <a:off x="8713407" y="2683253"/>
              <a:ext cx="8259928" cy="1321804"/>
            </a:xfrm>
            <a:prstGeom prst="rect">
              <a:avLst/>
            </a:prstGeom>
          </p:spPr>
          <p:txBody>
            <a:bodyPr wrap="square">
              <a:spAutoFit/>
            </a:bodyPr>
            <a:lstStyle/>
            <a:p>
              <a:pPr algn="ctr" defTabSz="609630"/>
              <a:r>
                <a:rPr lang="nl-NL" sz="3200" dirty="0">
                  <a:effectLst/>
                  <a:latin typeface="Arial" panose="020B0604020202020204" pitchFamily="34" charset="0"/>
                  <a:ea typeface="Times New Roman" panose="02020603050405020304" pitchFamily="18" charset="0"/>
                  <a:cs typeface="Arial" panose="020B0604020202020204" pitchFamily="34" charset="0"/>
                </a:rPr>
                <a:t>Vì sao bạn lại góp ý với bố mẹ như vậy?</a:t>
              </a:r>
              <a:endParaRPr lang="en-US" sz="3200" dirty="0">
                <a:solidFill>
                  <a:srgbClr val="002060"/>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EF021577-F550-4C00-9FC2-E1DC0DEEF1D1}"/>
              </a:ext>
            </a:extLst>
          </p:cNvPr>
          <p:cNvGrpSpPr/>
          <p:nvPr/>
        </p:nvGrpSpPr>
        <p:grpSpPr>
          <a:xfrm>
            <a:off x="5943308" y="2108978"/>
            <a:ext cx="5781332" cy="1311644"/>
            <a:chOff x="8731330" y="2931953"/>
            <a:chExt cx="8533283" cy="2617140"/>
          </a:xfrm>
        </p:grpSpPr>
        <p:sp>
          <p:nvSpPr>
            <p:cNvPr id="23" name="Speech Bubble: Rectangle with Corners Rounded 6">
              <a:extLst>
                <a:ext uri="{FF2B5EF4-FFF2-40B4-BE49-F238E27FC236}">
                  <a16:creationId xmlns:a16="http://schemas.microsoft.com/office/drawing/2014/main" id="{74C290DE-6638-47F3-B5FE-CD14D6DDF12D}"/>
                </a:ext>
              </a:extLst>
            </p:cNvPr>
            <p:cNvSpPr/>
            <p:nvPr/>
          </p:nvSpPr>
          <p:spPr>
            <a:xfrm flipH="1">
              <a:off x="8839152" y="2931953"/>
              <a:ext cx="8275896" cy="2583742"/>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5E6D86-F89C-4743-ABBF-498FBF03163C}"/>
                </a:ext>
              </a:extLst>
            </p:cNvPr>
            <p:cNvSpPr/>
            <p:nvPr/>
          </p:nvSpPr>
          <p:spPr>
            <a:xfrm>
              <a:off x="8731330" y="3115039"/>
              <a:ext cx="8533283" cy="2434054"/>
            </a:xfrm>
            <a:prstGeom prst="rect">
              <a:avLst/>
            </a:prstGeom>
          </p:spPr>
          <p:txBody>
            <a:bodyPr wrap="square">
              <a:spAutoFit/>
            </a:bodyPr>
            <a:lstStyle/>
            <a:p>
              <a:pPr marL="0" marR="0" algn="ctr">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Hai bạn nhỏ đang trao đổi với bố mẹ bạn ấy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2" name="Picture 31">
            <a:extLst>
              <a:ext uri="{FF2B5EF4-FFF2-40B4-BE49-F238E27FC236}">
                <a16:creationId xmlns:a16="http://schemas.microsoft.com/office/drawing/2014/main" id="{07DD4089-73DD-40E4-826E-71B15CC58C5C}"/>
              </a:ext>
            </a:extLst>
          </p:cNvPr>
          <p:cNvPicPr>
            <a:picLocks noChangeAspect="1"/>
          </p:cNvPicPr>
          <p:nvPr/>
        </p:nvPicPr>
        <p:blipFill>
          <a:blip r:embed="rId8"/>
          <a:stretch>
            <a:fillRect/>
          </a:stretch>
        </p:blipFill>
        <p:spPr>
          <a:xfrm>
            <a:off x="1600790" y="3986811"/>
            <a:ext cx="3100845" cy="3050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6574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32" name="Group 31"/>
          <p:cNvGrpSpPr/>
          <p:nvPr/>
        </p:nvGrpSpPr>
        <p:grpSpPr>
          <a:xfrm>
            <a:off x="5767524" y="937170"/>
            <a:ext cx="6273757" cy="2398447"/>
            <a:chOff x="8839150" y="2931953"/>
            <a:chExt cx="8498024"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0" y="2931953"/>
              <a:ext cx="8498024" cy="2583742"/>
            </a:xfrm>
            <a:prstGeom prst="wedgeRoundRectCallout">
              <a:avLst>
                <a:gd name="adj1" fmla="val 59436"/>
                <a:gd name="adj2" fmla="val 1366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8855511" y="3115039"/>
              <a:ext cx="8463352" cy="2276327"/>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Hai bạn nhỏ trao đổi với bố mẹ về việc để vật dễ cháy xa nơi bếp nấu (bình xịt côn trùng) và nhắc mẹ đã tắt bếp ga trước khi ra khỏi nhà chưa.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A6591167-2D44-4411-B3F6-BD10B335A8D0}"/>
              </a:ext>
            </a:extLst>
          </p:cNvPr>
          <p:cNvGrpSpPr/>
          <p:nvPr/>
        </p:nvGrpSpPr>
        <p:grpSpPr>
          <a:xfrm>
            <a:off x="5759043" y="4283674"/>
            <a:ext cx="6260238" cy="2563440"/>
            <a:chOff x="8839157" y="2348309"/>
            <a:chExt cx="8275896" cy="2747621"/>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2592861"/>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Vì các bạn đã được tìm hiểu về phòng cháy nên các bạn góp ý với bố mẹ như vậy để phòng tránh cháy nổ.</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a:extLst>
              <a:ext uri="{FF2B5EF4-FFF2-40B4-BE49-F238E27FC236}">
                <a16:creationId xmlns:a16="http://schemas.microsoft.com/office/drawing/2014/main" id="{8EE4FBFC-F5D6-48CD-B7B6-857433F414CA}"/>
              </a:ext>
            </a:extLst>
          </p:cNvPr>
          <p:cNvPicPr>
            <a:picLocks noChangeAspect="1"/>
          </p:cNvPicPr>
          <p:nvPr/>
        </p:nvPicPr>
        <p:blipFill>
          <a:blip r:embed="rId4"/>
          <a:stretch>
            <a:fillRect/>
          </a:stretch>
        </p:blipFill>
        <p:spPr>
          <a:xfrm>
            <a:off x="204892" y="854674"/>
            <a:ext cx="5077346" cy="25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B00F3BB9-4871-484E-81D8-60D528FD6B12}"/>
              </a:ext>
            </a:extLst>
          </p:cNvPr>
          <p:cNvPicPr>
            <a:picLocks noChangeAspect="1"/>
          </p:cNvPicPr>
          <p:nvPr/>
        </p:nvPicPr>
        <p:blipFill>
          <a:blip r:embed="rId5"/>
          <a:stretch>
            <a:fillRect/>
          </a:stretch>
        </p:blipFill>
        <p:spPr>
          <a:xfrm>
            <a:off x="523830" y="3531480"/>
            <a:ext cx="4219344" cy="415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301</Words>
  <Application>Microsoft Office PowerPoint</Application>
  <PresentationFormat>Widescreen</PresentationFormat>
  <Paragraphs>26</Paragraphs>
  <Slides>14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Baloo 2</vt:lpstr>
      <vt:lpstr>Calibri</vt:lpstr>
      <vt:lpstr>Coiny</vt:lpstr>
      <vt:lpstr>iCiel Cadena</vt:lpstr>
      <vt:lpstr>Roboto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Nhật Lệ lô</cp:lastModifiedBy>
  <cp:revision>30</cp:revision>
  <dcterms:created xsi:type="dcterms:W3CDTF">2022-07-05T08:23:14Z</dcterms:created>
  <dcterms:modified xsi:type="dcterms:W3CDTF">2025-09-23T10:03:03Z</dcterms:modified>
</cp:coreProperties>
</file>