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453" r:id="rId3"/>
    <p:sldId id="447" r:id="rId4"/>
    <p:sldId id="457" r:id="rId5"/>
    <p:sldId id="460" r:id="rId6"/>
    <p:sldId id="443" r:id="rId7"/>
    <p:sldId id="450" r:id="rId8"/>
    <p:sldId id="440" r:id="rId9"/>
    <p:sldId id="451" r:id="rId10"/>
    <p:sldId id="452" r:id="rId11"/>
    <p:sldId id="458" r:id="rId12"/>
    <p:sldId id="459" r:id="rId13"/>
    <p:sldId id="441" r:id="rId14"/>
    <p:sldId id="455" r:id="rId15"/>
  </p:sldIdLst>
  <p:sldSz cx="16276638" cy="9144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FF0066"/>
    <a:srgbClr val="0000CC"/>
    <a:srgbClr val="FF7C80"/>
    <a:srgbClr val="FF6600"/>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73938" autoAdjust="0"/>
  </p:normalViewPr>
  <p:slideViewPr>
    <p:cSldViewPr>
      <p:cViewPr varScale="1">
        <p:scale>
          <a:sx n="41" d="100"/>
          <a:sy n="41" d="100"/>
        </p:scale>
        <p:origin x="1260" y="5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20000"/>
              </a:lnSpc>
              <a:buFont typeface="Symbol" panose="05050102010706020507" pitchFamily="18" charset="2"/>
              <a:buChar char=""/>
              <a:tabLst>
                <a:tab pos="148590" algn="l"/>
              </a:tabLst>
            </a:pPr>
            <a:r>
              <a:rPr lang="nl-NL"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Hình a: Các bạn đang chơi Ô tô điều khiển dưới trời mưa, đây là cách chơi không an toàn. Vì Ô tô bị ướt sẽ bị hỏng. Nếu em là các bạn, em sẽ chờ khi trời tạnh mưa và chọn nơi khô ráo để chơi trò chơi.</a:t>
            </a:r>
            <a:endPar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buFont typeface="Symbol" panose="05050102010706020507" pitchFamily="18" charset="2"/>
              <a:buChar char=""/>
              <a:tabLst>
                <a:tab pos="148590" algn="l"/>
              </a:tabLst>
            </a:pPr>
            <a:r>
              <a:rPr lang="nl-NL"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Hình b: Các bạn đang chơi thả diều giấy ngay dưới các đường dây điện, nên đây không phải là cách chơi an toàn. Cách chơi này khiến cho diều dễ bị mắc vào đường dây điện. Nếu em là các bạn, em sẽ chọn nơi thông thoáng, không vướng dây điện và cây cối để thả diều.</a:t>
            </a:r>
            <a:endPar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buFont typeface="Symbol" panose="05050102010706020507" pitchFamily="18" charset="2"/>
              <a:buChar char=""/>
              <a:tabLst>
                <a:tab pos="148590" algn="l"/>
              </a:tabLst>
            </a:pPr>
            <a:r>
              <a:rPr lang="nl-NL"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Hình c: Bạn nhỏ trong hình đang lắp ráp mô hình. Mẹ bạn nhỏ đang nhắc bạn ý đi ngủ sớm vì bạn đã chơi đồ chơi rất lâu rồi và đêm đã khuya muộn. Cách chơi của bạn như vậy sẽ gây ảnh hưởng đến sức khỏe của bạn. Nếu em là bạn, em sẽ sắp xếp thời gian chơi hợp lý hơn, đảm  bảo sức khỏe bản thân.</a:t>
            </a:r>
            <a:endPar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buFont typeface="Symbol" panose="05050102010706020507" pitchFamily="18" charset="2"/>
              <a:buChar char=""/>
              <a:tabLst>
                <a:tab pos="148590" algn="l"/>
              </a:tabLst>
            </a:pPr>
            <a:r>
              <a:rPr lang="nl-NL"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Hình d: Hai anh em đang chơi gấu bông và đồ chơi nấu ăn. Người anh ném gấu bông vào người em. Việc làm này là không tốt vì không những làm hỏng đồ chơi mà còn có thể gây tai nạn cho người em. Nếu em là người anh, em sẽ chơi đồ chơi cẩn thận, giữ gìn hơn, không quăng, ném đồ chơi như vậy.</a:t>
            </a:r>
            <a:endPar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7</a:t>
            </a:fld>
            <a:endParaRPr lang="en-US" altLang="en-US"/>
          </a:p>
        </p:txBody>
      </p:sp>
    </p:spTree>
    <p:extLst>
      <p:ext uri="{BB962C8B-B14F-4D97-AF65-F5344CB8AC3E}">
        <p14:creationId xmlns:p14="http://schemas.microsoft.com/office/powerpoint/2010/main" val="206965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8</a:t>
            </a:fld>
            <a:endParaRPr lang="en-US" altLang="en-US"/>
          </a:p>
        </p:txBody>
      </p:sp>
    </p:spTree>
    <p:extLst>
      <p:ext uri="{BB962C8B-B14F-4D97-AF65-F5344CB8AC3E}">
        <p14:creationId xmlns:p14="http://schemas.microsoft.com/office/powerpoint/2010/main" val="3401783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20000"/>
              </a:lnSpc>
              <a:buFont typeface="Symbol" panose="05050102010706020507" pitchFamily="18" charset="2"/>
              <a:buChar char=""/>
              <a:tabLst>
                <a:tab pos="148590" algn="l"/>
              </a:tabLst>
            </a:pPr>
            <a:r>
              <a:rPr lang="nl-NL"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Hình a: Các bạn đang chơi Ô tô điều khiển dưới trời mưa, đây là cách chơi không an toàn. Vì Ô tô bị ướt sẽ bị hỏng. Nếu em là các bạn, em sẽ chờ khi trời tạnh mưa và chọn nơi khô ráo để chơi trò chơi.</a:t>
            </a:r>
            <a:endPar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buFont typeface="Symbol" panose="05050102010706020507" pitchFamily="18" charset="2"/>
              <a:buChar char=""/>
              <a:tabLst>
                <a:tab pos="148590" algn="l"/>
              </a:tabLst>
            </a:pPr>
            <a:r>
              <a:rPr lang="nl-NL"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Hình b: Các bạn đang chơi thả diều giấy ngay dưới các đường dây điện, nên đây không phải là cách chơi an toàn. Cách chơi này khiến cho diều dễ bị mắc vào đường dây điện. Nếu em là các bạn, em sẽ chọn nơi thông thoáng, không vướng dây điện và cây cối để thả diều.</a:t>
            </a:r>
            <a:endPar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buFont typeface="Symbol" panose="05050102010706020507" pitchFamily="18" charset="2"/>
              <a:buChar char=""/>
              <a:tabLst>
                <a:tab pos="148590" algn="l"/>
              </a:tabLst>
            </a:pPr>
            <a:r>
              <a:rPr lang="nl-NL"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Hình c: Bạn nhỏ trong hình đang lắp ráp mô hình. Mẹ bạn nhỏ đang nhắc bạn ý đi ngủ sớm vì bạn đã chơi đồ chơi rất lâu rồi và đêm đã khuya muộn. Cách chơi của bạn như vậy sẽ gây ảnh hưởng đến sức khỏe của bạn. Nếu em là bạn, em sẽ sắp xếp thời gian chơi hợp lý hơn, đảm  bảo sức khỏe bản thân.</a:t>
            </a:r>
            <a:endPar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buFont typeface="Symbol" panose="05050102010706020507" pitchFamily="18" charset="2"/>
              <a:buChar char=""/>
              <a:tabLst>
                <a:tab pos="148590" algn="l"/>
              </a:tabLst>
            </a:pPr>
            <a:r>
              <a:rPr lang="nl-NL"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Hình d: Hai anh em đang chơi gấu bông và đồ chơi nấu ăn. Người anh ném gấu bông vào người em. Việc làm này là không tốt vì không những làm hỏng đồ chơi mà còn có thể gây tai nạn cho người em. Nếu em là người anh, em sẽ chơi đồ chơi cẩn thận, giữ gìn hơn, không quăng, ném đồ chơi như vậy.</a:t>
            </a:r>
            <a:endPar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9</a:t>
            </a:fld>
            <a:endParaRPr lang="en-US" altLang="en-US"/>
          </a:p>
        </p:txBody>
      </p:sp>
    </p:spTree>
    <p:extLst>
      <p:ext uri="{BB962C8B-B14F-4D97-AF65-F5344CB8AC3E}">
        <p14:creationId xmlns:p14="http://schemas.microsoft.com/office/powerpoint/2010/main" val="2832166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pPr/>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2723228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pPr/>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1445181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pPr/>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841590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pPr/>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4191925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pPr/>
              <a:t>4/11/2025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442301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pPr/>
              <a:t>4/11/2025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818219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pPr/>
              <a:t>4/11/2025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4021823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pPr/>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148515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pPr/>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833375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pPr/>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337892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pPr/>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2027948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pPr/>
              <a:t>4/11/2025</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pPr/>
              <a:t>‹#›</a:t>
            </a:fld>
            <a:endParaRPr lang="en-US"/>
          </a:p>
        </p:txBody>
      </p:sp>
    </p:spTree>
    <p:extLst>
      <p:ext uri="{BB962C8B-B14F-4D97-AF65-F5344CB8AC3E}">
        <p14:creationId xmlns:p14="http://schemas.microsoft.com/office/powerpoint/2010/main" val="302558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4.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 name="TextBox 1"/>
          <p:cNvSpPr txBox="1"/>
          <p:nvPr/>
        </p:nvSpPr>
        <p:spPr>
          <a:xfrm>
            <a:off x="3337719" y="2832410"/>
            <a:ext cx="9982200" cy="1292662"/>
          </a:xfrm>
          <a:prstGeom prst="rect">
            <a:avLst/>
          </a:prstGeom>
          <a:noFill/>
        </p:spPr>
        <p:txBody>
          <a:bodyPr wrap="square" rtlCol="0">
            <a:spAutoFit/>
          </a:bodyPr>
          <a:lstStyle/>
          <a:p>
            <a:pPr algn="ctr"/>
            <a:r>
              <a:rPr lang="vi-VN" sz="5400" b="1" dirty="0" smtClean="0">
                <a:solidFill>
                  <a:schemeClr val="tx1">
                    <a:lumMod val="95000"/>
                    <a:lumOff val="5000"/>
                  </a:schemeClr>
                </a:solidFill>
                <a:latin typeface="+mj-lt"/>
              </a:rPr>
              <a:t>Bài 10: Làm đồ chơi </a:t>
            </a:r>
            <a:r>
              <a:rPr lang="vi-VN" sz="5400" b="1" smtClean="0">
                <a:solidFill>
                  <a:schemeClr val="tx1">
                    <a:lumMod val="95000"/>
                    <a:lumOff val="5000"/>
                  </a:schemeClr>
                </a:solidFill>
                <a:latin typeface="+mj-lt"/>
              </a:rPr>
              <a:t>( </a:t>
            </a:r>
            <a:r>
              <a:rPr lang="en-US" sz="5400" b="1" smtClean="0">
                <a:solidFill>
                  <a:schemeClr val="tx1">
                    <a:lumMod val="95000"/>
                    <a:lumOff val="5000"/>
                  </a:schemeClr>
                </a:solidFill>
                <a:latin typeface="+mj-lt"/>
              </a:rPr>
              <a:t>T</a:t>
            </a:r>
            <a:r>
              <a:rPr lang="vi-VN" sz="5400" b="1" smtClean="0">
                <a:solidFill>
                  <a:schemeClr val="tx1">
                    <a:lumMod val="95000"/>
                    <a:lumOff val="5000"/>
                  </a:schemeClr>
                </a:solidFill>
                <a:latin typeface="+mj-lt"/>
              </a:rPr>
              <a:t>iết</a:t>
            </a:r>
            <a:r>
              <a:rPr lang="en-US" sz="5400" b="1" smtClean="0">
                <a:solidFill>
                  <a:schemeClr val="tx1">
                    <a:lumMod val="95000"/>
                    <a:lumOff val="5000"/>
                  </a:schemeClr>
                </a:solidFill>
                <a:latin typeface="+mj-lt"/>
              </a:rPr>
              <a:t> 1</a:t>
            </a:r>
            <a:r>
              <a:rPr lang="vi-VN" sz="5400" b="1" smtClean="0">
                <a:solidFill>
                  <a:schemeClr val="tx1">
                    <a:lumMod val="95000"/>
                    <a:lumOff val="5000"/>
                  </a:schemeClr>
                </a:solidFill>
                <a:latin typeface="+mj-lt"/>
              </a:rPr>
              <a:t>) </a:t>
            </a:r>
            <a:endParaRPr lang="vi-VN" sz="5400" b="1" dirty="0" smtClean="0">
              <a:solidFill>
                <a:schemeClr val="tx1">
                  <a:lumMod val="95000"/>
                  <a:lumOff val="5000"/>
                </a:schemeClr>
              </a:solidFill>
              <a:latin typeface="+mj-lt"/>
            </a:endParaRPr>
          </a:p>
          <a:p>
            <a:pPr algn="ctr"/>
            <a:r>
              <a:rPr lang="vi-VN" sz="2400" b="1" dirty="0" smtClean="0">
                <a:solidFill>
                  <a:schemeClr val="tx1">
                    <a:lumMod val="95000"/>
                    <a:lumOff val="5000"/>
                  </a:schemeClr>
                </a:solidFill>
                <a:latin typeface="+mj-lt"/>
              </a:rPr>
              <a:t>Lớp 3 – sách Kết nối tri thức với cuộc  sống</a:t>
            </a:r>
            <a:endParaRPr lang="en-US" sz="2400" b="1" dirty="0">
              <a:solidFill>
                <a:schemeClr val="tx1">
                  <a:lumMod val="95000"/>
                  <a:lumOff val="5000"/>
                </a:schemeClr>
              </a:solidFill>
              <a:latin typeface="+mj-lt"/>
            </a:endParaRPr>
          </a:p>
        </p:txBody>
      </p:sp>
    </p:spTree>
    <p:custDataLst>
      <p:tags r:id="rId1"/>
    </p:custDataLst>
    <p:extLst>
      <p:ext uri="{BB962C8B-B14F-4D97-AF65-F5344CB8AC3E}">
        <p14:creationId xmlns:p14="http://schemas.microsoft.com/office/powerpoint/2010/main" val="2453222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B01C81-33A5-B4AD-2BBB-2716801FDA36}"/>
              </a:ext>
            </a:extLst>
          </p:cNvPr>
          <p:cNvPicPr>
            <a:picLocks noChangeAspect="1"/>
          </p:cNvPicPr>
          <p:nvPr/>
        </p:nvPicPr>
        <p:blipFill rotWithShape="1">
          <a:blip r:embed="rId3"/>
          <a:srcRect t="-393" r="50000" b="51908"/>
          <a:stretch/>
        </p:blipFill>
        <p:spPr>
          <a:xfrm>
            <a:off x="2347118" y="1729275"/>
            <a:ext cx="4572001" cy="4230920"/>
          </a:xfrm>
          <a:prstGeom prst="rect">
            <a:avLst/>
          </a:prstGeom>
        </p:spPr>
      </p:pic>
      <p:sp>
        <p:nvSpPr>
          <p:cNvPr id="6" name="TextBox 5"/>
          <p:cNvSpPr txBox="1"/>
          <p:nvPr/>
        </p:nvSpPr>
        <p:spPr>
          <a:xfrm>
            <a:off x="2374997" y="5984356"/>
            <a:ext cx="3922988" cy="2246769"/>
          </a:xfrm>
          <a:prstGeom prst="rect">
            <a:avLst/>
          </a:prstGeom>
          <a:noFill/>
        </p:spPr>
        <p:txBody>
          <a:bodyPr wrap="square" rtlCol="0">
            <a:spAutoFit/>
          </a:bodyPr>
          <a:lstStyle/>
          <a:p>
            <a:r>
              <a:rPr lang="nl-NL" sz="2800" dirty="0">
                <a:latin typeface="Times New Roman" panose="02020603050405020304" pitchFamily="18" charset="0"/>
                <a:ea typeface="Times New Roman" panose="02020603050405020304" pitchFamily="18" charset="0"/>
                <a:cs typeface="Times New Roman" panose="02020603050405020304" pitchFamily="18" charset="0"/>
              </a:rPr>
              <a:t>Các bạn đang chơi Ô tô điều khiển dưới trời mưa, đây là cách chơi không an toàn. Vì Ô tô bị ướt sẽ bị hỏng.</a:t>
            </a:r>
            <a:endParaRPr lang="en-US" sz="2800" dirty="0"/>
          </a:p>
        </p:txBody>
      </p:sp>
      <p:pic>
        <p:nvPicPr>
          <p:cNvPr id="7" name="Picture 6">
            <a:extLst>
              <a:ext uri="{FF2B5EF4-FFF2-40B4-BE49-F238E27FC236}">
                <a16:creationId xmlns:a16="http://schemas.microsoft.com/office/drawing/2014/main" id="{80B01C81-33A5-B4AD-2BBB-2716801FDA36}"/>
              </a:ext>
            </a:extLst>
          </p:cNvPr>
          <p:cNvPicPr>
            <a:picLocks noChangeAspect="1"/>
          </p:cNvPicPr>
          <p:nvPr/>
        </p:nvPicPr>
        <p:blipFill rotWithShape="1">
          <a:blip r:embed="rId3"/>
          <a:srcRect l="50000" t="-393" b="51908"/>
          <a:stretch/>
        </p:blipFill>
        <p:spPr>
          <a:xfrm>
            <a:off x="8976519" y="1729275"/>
            <a:ext cx="4841189" cy="4230920"/>
          </a:xfrm>
          <a:prstGeom prst="rect">
            <a:avLst/>
          </a:prstGeom>
        </p:spPr>
      </p:pic>
      <p:sp>
        <p:nvSpPr>
          <p:cNvPr id="8" name="TextBox 7"/>
          <p:cNvSpPr txBox="1"/>
          <p:nvPr/>
        </p:nvSpPr>
        <p:spPr>
          <a:xfrm>
            <a:off x="9128918" y="5984356"/>
            <a:ext cx="4688789" cy="2677656"/>
          </a:xfrm>
          <a:prstGeom prst="rect">
            <a:avLst/>
          </a:prstGeom>
          <a:noFill/>
        </p:spPr>
        <p:txBody>
          <a:bodyPr wrap="square" rtlCol="0">
            <a:spAutoFit/>
          </a:bodyPr>
          <a:lstStyle/>
          <a:p>
            <a:r>
              <a:rPr lang="nl-NL" sz="2800" dirty="0">
                <a:latin typeface="Times New Roman" panose="02020603050405020304" pitchFamily="18" charset="0"/>
                <a:ea typeface="Times New Roman" panose="02020603050405020304" pitchFamily="18" charset="0"/>
                <a:cs typeface="Times New Roman" panose="02020603050405020304" pitchFamily="18" charset="0"/>
              </a:rPr>
              <a:t>Các bạn đang chơi thả diều giấy ngay dưới các đường dây điện, nên đây không phải là cách chơi an toàn. Cách chơi này khiến cho diều dễ bị mắc vào đường dây điện. </a:t>
            </a:r>
            <a:endParaRPr lang="en-US" sz="2800" dirty="0"/>
          </a:p>
        </p:txBody>
      </p:sp>
    </p:spTree>
    <p:custDataLst>
      <p:tags r:id="rId1"/>
    </p:custDataLst>
    <p:extLst>
      <p:ext uri="{BB962C8B-B14F-4D97-AF65-F5344CB8AC3E}">
        <p14:creationId xmlns:p14="http://schemas.microsoft.com/office/powerpoint/2010/main" val="4557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872E22-1F2E-9BD3-1F8B-DEE837C13611}"/>
              </a:ext>
            </a:extLst>
          </p:cNvPr>
          <p:cNvPicPr>
            <a:picLocks noChangeAspect="1"/>
          </p:cNvPicPr>
          <p:nvPr/>
        </p:nvPicPr>
        <p:blipFill rotWithShape="1">
          <a:blip r:embed="rId3"/>
          <a:srcRect t="48093" r="50000" b="3941"/>
          <a:stretch/>
        </p:blipFill>
        <p:spPr>
          <a:xfrm>
            <a:off x="2077589" y="1295400"/>
            <a:ext cx="5679730" cy="4419600"/>
          </a:xfrm>
          <a:prstGeom prst="rect">
            <a:avLst/>
          </a:prstGeom>
        </p:spPr>
      </p:pic>
      <p:pic>
        <p:nvPicPr>
          <p:cNvPr id="5" name="Picture 4">
            <a:extLst>
              <a:ext uri="{FF2B5EF4-FFF2-40B4-BE49-F238E27FC236}">
                <a16:creationId xmlns:a16="http://schemas.microsoft.com/office/drawing/2014/main" id="{05872E22-1F2E-9BD3-1F8B-DEE837C13611}"/>
              </a:ext>
            </a:extLst>
          </p:cNvPr>
          <p:cNvPicPr>
            <a:picLocks noChangeAspect="1"/>
          </p:cNvPicPr>
          <p:nvPr/>
        </p:nvPicPr>
        <p:blipFill rotWithShape="1">
          <a:blip r:embed="rId3"/>
          <a:srcRect l="47377" t="48093" b="2847"/>
          <a:stretch/>
        </p:blipFill>
        <p:spPr>
          <a:xfrm>
            <a:off x="9128919" y="1447801"/>
            <a:ext cx="5410200" cy="4267200"/>
          </a:xfrm>
          <a:prstGeom prst="rect">
            <a:avLst/>
          </a:prstGeom>
        </p:spPr>
      </p:pic>
      <p:sp>
        <p:nvSpPr>
          <p:cNvPr id="6" name="TextBox 5"/>
          <p:cNvSpPr txBox="1"/>
          <p:nvPr/>
        </p:nvSpPr>
        <p:spPr>
          <a:xfrm>
            <a:off x="2077589" y="5715001"/>
            <a:ext cx="5451130" cy="2677656"/>
          </a:xfrm>
          <a:prstGeom prst="rect">
            <a:avLst/>
          </a:prstGeom>
          <a:noFill/>
        </p:spPr>
        <p:txBody>
          <a:bodyPr wrap="square" rtlCol="0">
            <a:spAutoFit/>
          </a:bodyPr>
          <a:lstStyle/>
          <a:p>
            <a:r>
              <a:rPr lang="nl-NL" sz="2800" dirty="0">
                <a:latin typeface="Times New Roman" panose="02020603050405020304" pitchFamily="18" charset="0"/>
                <a:ea typeface="Times New Roman" panose="02020603050405020304" pitchFamily="18" charset="0"/>
                <a:cs typeface="Times New Roman" panose="02020603050405020304" pitchFamily="18" charset="0"/>
              </a:rPr>
              <a:t>Bạn nhỏ trong hình đang lắp ráp mô hình. Mẹ bạn nhỏ đang nhắc bạn ý đi ngủ sớm vì bạn đã chơi đồ chơi rất lâu rồi và đêm đã khuya muộn. Cách chơi của bạn như vậy sẽ gây ảnh hưởng đến sức khỏe của bạn.</a:t>
            </a:r>
            <a:endParaRPr lang="en-US" sz="2800" dirty="0"/>
          </a:p>
        </p:txBody>
      </p:sp>
      <p:sp>
        <p:nvSpPr>
          <p:cNvPr id="7" name="TextBox 6"/>
          <p:cNvSpPr txBox="1"/>
          <p:nvPr/>
        </p:nvSpPr>
        <p:spPr>
          <a:xfrm>
            <a:off x="9128919" y="5715001"/>
            <a:ext cx="5410200" cy="2677656"/>
          </a:xfrm>
          <a:prstGeom prst="rect">
            <a:avLst/>
          </a:prstGeom>
          <a:noFill/>
        </p:spPr>
        <p:txBody>
          <a:bodyPr wrap="square" rtlCol="0">
            <a:spAutoFit/>
          </a:bodyPr>
          <a:lstStyle/>
          <a:p>
            <a:r>
              <a:rPr lang="nl-NL" sz="2800" dirty="0">
                <a:latin typeface="Times New Roman" panose="02020603050405020304" pitchFamily="18" charset="0"/>
                <a:ea typeface="Times New Roman" panose="02020603050405020304" pitchFamily="18" charset="0"/>
                <a:cs typeface="Times New Roman" panose="02020603050405020304" pitchFamily="18" charset="0"/>
              </a:rPr>
              <a:t>Hai anh em đang chơi gấu bông và đồ chơi nấu ăn. Người anh ném gấu bông vào người em. Việc làm này là không tốt vì không những làm hỏng đồ chơi mà còn có thể gây tai nạn cho người em. </a:t>
            </a:r>
            <a:endParaRPr lang="en-US" sz="2800" dirty="0"/>
          </a:p>
        </p:txBody>
      </p:sp>
    </p:spTree>
    <p:custDataLst>
      <p:tags r:id="rId1"/>
    </p:custDataLst>
    <p:extLst>
      <p:ext uri="{BB962C8B-B14F-4D97-AF65-F5344CB8AC3E}">
        <p14:creationId xmlns:p14="http://schemas.microsoft.com/office/powerpoint/2010/main" val="35006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6233319" y="914400"/>
            <a:ext cx="4114800" cy="677108"/>
          </a:xfrm>
          <a:prstGeom prst="rect">
            <a:avLst/>
          </a:prstGeom>
        </p:spPr>
        <p:txBody>
          <a:bodyPr wrap="square">
            <a:spAutoFit/>
          </a:bodyPr>
          <a:lstStyle/>
          <a:p>
            <a:pPr algn="ctr"/>
            <a:r>
              <a:rPr lang="en-US" sz="3800" b="1" dirty="0" smtClean="0">
                <a:solidFill>
                  <a:schemeClr val="tx1">
                    <a:lumMod val="95000"/>
                    <a:lumOff val="5000"/>
                  </a:schemeClr>
                </a:solidFill>
                <a:latin typeface="Times New Roman" pitchFamily="18" charset="0"/>
                <a:cs typeface="Times New Roman" pitchFamily="18" charset="0"/>
              </a:rPr>
              <a:t> </a:t>
            </a:r>
            <a:r>
              <a:rPr lang="en-US" sz="3800" b="1" dirty="0" err="1">
                <a:solidFill>
                  <a:schemeClr val="tx1">
                    <a:lumMod val="95000"/>
                    <a:lumOff val="5000"/>
                  </a:schemeClr>
                </a:solidFill>
                <a:latin typeface="Times New Roman" pitchFamily="18" charset="0"/>
                <a:cs typeface="Times New Roman" pitchFamily="18" charset="0"/>
              </a:rPr>
              <a:t>Em</a:t>
            </a:r>
            <a:r>
              <a:rPr lang="en-US" sz="3800" b="1" dirty="0">
                <a:solidFill>
                  <a:schemeClr val="tx1">
                    <a:lumMod val="95000"/>
                    <a:lumOff val="5000"/>
                  </a:schemeClr>
                </a:solidFill>
                <a:latin typeface="Times New Roman" pitchFamily="18" charset="0"/>
                <a:cs typeface="Times New Roman" pitchFamily="18" charset="0"/>
              </a:rPr>
              <a:t> </a:t>
            </a:r>
            <a:r>
              <a:rPr lang="en-US" sz="3800" b="1" dirty="0" err="1">
                <a:solidFill>
                  <a:schemeClr val="tx1">
                    <a:lumMod val="95000"/>
                    <a:lumOff val="5000"/>
                  </a:schemeClr>
                </a:solidFill>
                <a:latin typeface="Times New Roman" pitchFamily="18" charset="0"/>
                <a:cs typeface="Times New Roman" pitchFamily="18" charset="0"/>
              </a:rPr>
              <a:t>cần</a:t>
            </a:r>
            <a:r>
              <a:rPr lang="en-US" sz="3800" b="1" dirty="0">
                <a:solidFill>
                  <a:schemeClr val="tx1">
                    <a:lumMod val="95000"/>
                    <a:lumOff val="5000"/>
                  </a:schemeClr>
                </a:solidFill>
                <a:latin typeface="Times New Roman" pitchFamily="18" charset="0"/>
                <a:cs typeface="Times New Roman" pitchFamily="18" charset="0"/>
              </a:rPr>
              <a:t> </a:t>
            </a:r>
            <a:r>
              <a:rPr lang="en-US" sz="3800" b="1" dirty="0" err="1">
                <a:solidFill>
                  <a:schemeClr val="tx1">
                    <a:lumMod val="95000"/>
                    <a:lumOff val="5000"/>
                  </a:schemeClr>
                </a:solidFill>
                <a:latin typeface="Times New Roman" pitchFamily="18" charset="0"/>
                <a:cs typeface="Times New Roman" pitchFamily="18" charset="0"/>
              </a:rPr>
              <a:t>biết</a:t>
            </a:r>
            <a:r>
              <a:rPr lang="en-US" sz="3800" b="1" dirty="0">
                <a:solidFill>
                  <a:schemeClr val="tx1">
                    <a:lumMod val="95000"/>
                    <a:lumOff val="5000"/>
                  </a:schemeClr>
                </a:solidFill>
                <a:latin typeface="Times New Roman" pitchFamily="18" charset="0"/>
                <a:cs typeface="Times New Roman" pitchFamily="18" charset="0"/>
              </a:rPr>
              <a:t>.</a:t>
            </a:r>
          </a:p>
        </p:txBody>
      </p:sp>
      <p:pic>
        <p:nvPicPr>
          <p:cNvPr id="13" name="Picture 12">
            <a:extLst>
              <a:ext uri="{FF2B5EF4-FFF2-40B4-BE49-F238E27FC236}">
                <a16:creationId xmlns:a16="http://schemas.microsoft.com/office/drawing/2014/main" id="{441A89D2-82D6-5DA6-83E7-3C0F6C195ACA}"/>
              </a:ext>
            </a:extLst>
          </p:cNvPr>
          <p:cNvPicPr>
            <a:picLocks noChangeAspect="1"/>
          </p:cNvPicPr>
          <p:nvPr/>
        </p:nvPicPr>
        <p:blipFill>
          <a:blip r:embed="rId4"/>
          <a:stretch>
            <a:fillRect/>
          </a:stretch>
        </p:blipFill>
        <p:spPr>
          <a:xfrm>
            <a:off x="1242219" y="2438400"/>
            <a:ext cx="14097000" cy="4791800"/>
          </a:xfrm>
          <a:prstGeom prst="rect">
            <a:avLst/>
          </a:prstGeom>
        </p:spPr>
      </p:pic>
    </p:spTree>
    <p:custDataLst>
      <p:tags r:id="rId1"/>
    </p:custDataLst>
    <p:extLst>
      <p:ext uri="{BB962C8B-B14F-4D97-AF65-F5344CB8AC3E}">
        <p14:creationId xmlns:p14="http://schemas.microsoft.com/office/powerpoint/2010/main" val="10401170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latin typeface="Times New Roman" pitchFamily="18" charset="0"/>
                <a:cs typeface="Times New Roman" pitchFamily="18" charset="0"/>
              </a:rPr>
              <a:t>Luyện tập</a:t>
            </a:r>
            <a:endParaRPr lang="en-US" dirty="0">
              <a:latin typeface="Times New Roman" pitchFamily="18" charset="0"/>
              <a:cs typeface="Times New Roman" pitchFamily="18" charset="0"/>
            </a:endParaRPr>
          </a:p>
        </p:txBody>
      </p:sp>
      <p:sp>
        <p:nvSpPr>
          <p:cNvPr id="5" name="Cloud Callout 4"/>
          <p:cNvSpPr/>
          <p:nvPr/>
        </p:nvSpPr>
        <p:spPr>
          <a:xfrm>
            <a:off x="3490119" y="2527608"/>
            <a:ext cx="9677400" cy="4533037"/>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r>
              <a:rPr lang="nl-NL" sz="4400" b="1" dirty="0">
                <a:latin typeface="Times New Roman" pitchFamily="18" charset="0"/>
                <a:cs typeface="Times New Roman" pitchFamily="18" charset="0"/>
              </a:rPr>
              <a:t>Thực hành nêu một đồ chơi mà em thích và chia sẻ về cách chơi an toàn. </a:t>
            </a:r>
            <a:endParaRPr lang="en-US" sz="44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529682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27934" t="41281" r="29462" b="13523"/>
          <a:stretch/>
        </p:blipFill>
        <p:spPr>
          <a:xfrm>
            <a:off x="0" y="0"/>
            <a:ext cx="16276637" cy="8915400"/>
          </a:xfrm>
          <a:prstGeom prst="rect">
            <a:avLst/>
          </a:prstGeom>
        </p:spPr>
      </p:pic>
    </p:spTree>
    <p:custDataLst>
      <p:tags r:id="rId1"/>
    </p:custDataLst>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04389002"/>
              </p:ext>
            </p:extLst>
          </p:nvPr>
        </p:nvGraphicFramePr>
        <p:xfrm>
          <a:off x="1813719" y="533400"/>
          <a:ext cx="3657600" cy="8305802"/>
        </p:xfrm>
        <a:graphic>
          <a:graphicData uri="http://schemas.openxmlformats.org/drawingml/2006/table">
            <a:tbl>
              <a:tblPr firstRow="1" bandRow="1">
                <a:tableStyleId>{35758FB7-9AC5-4552-8A53-C91805E547FA}</a:tableStyleId>
              </a:tblPr>
              <a:tblGrid>
                <a:gridCol w="3657600">
                  <a:extLst>
                    <a:ext uri="{9D8B030D-6E8A-4147-A177-3AD203B41FA5}">
                      <a16:colId xmlns:a16="http://schemas.microsoft.com/office/drawing/2014/main" val="20000"/>
                    </a:ext>
                  </a:extLst>
                </a:gridCol>
              </a:tblGrid>
              <a:tr h="900306">
                <a:tc>
                  <a:txBody>
                    <a:bodyPr/>
                    <a:lstStyle/>
                    <a:p>
                      <a:r>
                        <a:rPr lang="vi-VN" dirty="0" smtClean="0">
                          <a:solidFill>
                            <a:schemeClr val="tx1"/>
                          </a:solidFill>
                        </a:rPr>
                        <a:t>Gấu bông</a:t>
                      </a:r>
                      <a:endParaRPr lang="en-US" dirty="0">
                        <a:solidFill>
                          <a:schemeClr val="tx1"/>
                        </a:solidFill>
                      </a:endParaRPr>
                    </a:p>
                  </a:txBody>
                  <a:tcPr/>
                </a:tc>
                <a:extLst>
                  <a:ext uri="{0D108BD9-81ED-4DB2-BD59-A6C34878D82A}">
                    <a16:rowId xmlns:a16="http://schemas.microsoft.com/office/drawing/2014/main" val="10000"/>
                  </a:ext>
                </a:extLst>
              </a:tr>
              <a:tr h="900306">
                <a:tc>
                  <a:txBody>
                    <a:bodyPr/>
                    <a:lstStyle/>
                    <a:p>
                      <a:r>
                        <a:rPr lang="vi-VN" sz="3200" b="1" dirty="0" smtClean="0">
                          <a:solidFill>
                            <a:schemeClr val="tx1"/>
                          </a:solidFill>
                          <a:latin typeface="Times New Roman" pitchFamily="18" charset="0"/>
                          <a:cs typeface="Times New Roman" pitchFamily="18" charset="0"/>
                        </a:rPr>
                        <a:t>Quả bóng đá </a:t>
                      </a:r>
                      <a:endParaRPr lang="en-US" sz="3200" b="1"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900306">
                <a:tc>
                  <a:txBody>
                    <a:bodyPr/>
                    <a:lstStyle/>
                    <a:p>
                      <a:r>
                        <a:rPr lang="vi-VN" sz="3200" b="1" dirty="0" smtClean="0">
                          <a:solidFill>
                            <a:schemeClr val="tx1"/>
                          </a:solidFill>
                          <a:latin typeface="Times New Roman" pitchFamily="18" charset="0"/>
                          <a:cs typeface="Times New Roman" pitchFamily="18" charset="0"/>
                        </a:rPr>
                        <a:t>Diều giấy</a:t>
                      </a:r>
                      <a:endParaRPr lang="en-US" sz="3200" b="1"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900306">
                <a:tc>
                  <a:txBody>
                    <a:bodyPr/>
                    <a:lstStyle/>
                    <a:p>
                      <a:r>
                        <a:rPr lang="vi-VN" sz="3200" b="1" dirty="0" smtClean="0">
                          <a:solidFill>
                            <a:schemeClr val="tx1"/>
                          </a:solidFill>
                          <a:latin typeface="Times New Roman" pitchFamily="18" charset="0"/>
                          <a:cs typeface="Times New Roman" pitchFamily="18" charset="0"/>
                        </a:rPr>
                        <a:t>Chong chóng</a:t>
                      </a:r>
                      <a:endParaRPr lang="en-US" sz="3200" b="1"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900306">
                <a:tc>
                  <a:txBody>
                    <a:bodyPr/>
                    <a:lstStyle/>
                    <a:p>
                      <a:r>
                        <a:rPr lang="vi-VN" sz="3200" b="1" dirty="0" smtClean="0">
                          <a:solidFill>
                            <a:schemeClr val="tx1"/>
                          </a:solidFill>
                          <a:latin typeface="Times New Roman" pitchFamily="18" charset="0"/>
                          <a:cs typeface="Times New Roman" pitchFamily="18" charset="0"/>
                        </a:rPr>
                        <a:t>Ô tô điều khiển</a:t>
                      </a:r>
                      <a:endParaRPr lang="en-US" sz="3200" b="1"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900306">
                <a:tc>
                  <a:txBody>
                    <a:bodyPr/>
                    <a:lstStyle/>
                    <a:p>
                      <a:r>
                        <a:rPr lang="vi-VN" sz="3200" b="1" dirty="0" smtClean="0">
                          <a:solidFill>
                            <a:schemeClr val="tx1"/>
                          </a:solidFill>
                          <a:latin typeface="Times New Roman" pitchFamily="18" charset="0"/>
                          <a:cs typeface="Times New Roman" pitchFamily="18" charset="0"/>
                        </a:rPr>
                        <a:t>Cờ vua</a:t>
                      </a:r>
                      <a:endParaRPr lang="en-US" sz="3200" b="1"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900306">
                <a:tc>
                  <a:txBody>
                    <a:bodyPr/>
                    <a:lstStyle/>
                    <a:p>
                      <a:r>
                        <a:rPr lang="vi-VN" sz="3200" b="1" dirty="0" smtClean="0">
                          <a:solidFill>
                            <a:schemeClr val="tx1"/>
                          </a:solidFill>
                          <a:latin typeface="Times New Roman" pitchFamily="18" charset="0"/>
                          <a:cs typeface="Times New Roman" pitchFamily="18" charset="0"/>
                        </a:rPr>
                        <a:t>Đèn ông sao </a:t>
                      </a:r>
                      <a:endParaRPr lang="en-US" sz="3200" b="1"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6"/>
                  </a:ext>
                </a:extLst>
              </a:tr>
              <a:tr h="900306">
                <a:tc>
                  <a:txBody>
                    <a:bodyPr/>
                    <a:lstStyle/>
                    <a:p>
                      <a:r>
                        <a:rPr lang="vi-VN" sz="3200" b="1" dirty="0" smtClean="0">
                          <a:solidFill>
                            <a:schemeClr val="tx1"/>
                          </a:solidFill>
                          <a:latin typeface="Times New Roman" pitchFamily="18" charset="0"/>
                          <a:cs typeface="Times New Roman" pitchFamily="18" charset="0"/>
                        </a:rPr>
                        <a:t>Đồ chơi lắp ráp </a:t>
                      </a:r>
                      <a:endParaRPr lang="en-US" sz="3200" b="1"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7"/>
                  </a:ext>
                </a:extLst>
              </a:tr>
              <a:tr h="1103354">
                <a:tc>
                  <a:txBody>
                    <a:bodyPr/>
                    <a:lstStyle/>
                    <a:p>
                      <a:r>
                        <a:rPr lang="vi-VN" sz="3200" b="1" dirty="0" smtClean="0">
                          <a:solidFill>
                            <a:schemeClr val="tx1"/>
                          </a:solidFill>
                          <a:latin typeface="Times New Roman" pitchFamily="18" charset="0"/>
                          <a:cs typeface="Times New Roman" pitchFamily="18" charset="0"/>
                        </a:rPr>
                        <a:t>Ru bich ( Rubick) </a:t>
                      </a:r>
                      <a:endParaRPr lang="en-US" sz="3200" b="1"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91414117"/>
              </p:ext>
            </p:extLst>
          </p:nvPr>
        </p:nvGraphicFramePr>
        <p:xfrm>
          <a:off x="9474500" y="335325"/>
          <a:ext cx="3693019" cy="8458201"/>
        </p:xfrm>
        <a:graphic>
          <a:graphicData uri="http://schemas.openxmlformats.org/drawingml/2006/table">
            <a:tbl>
              <a:tblPr firstRow="1" bandRow="1">
                <a:tableStyleId>{35758FB7-9AC5-4552-8A53-C91805E547FA}</a:tableStyleId>
              </a:tblPr>
              <a:tblGrid>
                <a:gridCol w="3693019">
                  <a:extLst>
                    <a:ext uri="{9D8B030D-6E8A-4147-A177-3AD203B41FA5}">
                      <a16:colId xmlns:a16="http://schemas.microsoft.com/office/drawing/2014/main" val="20000"/>
                    </a:ext>
                  </a:extLst>
                </a:gridCol>
              </a:tblGrid>
              <a:tr h="920221">
                <a:tc>
                  <a:txBody>
                    <a:bodyPr/>
                    <a:lstStyle/>
                    <a:p>
                      <a:endParaRPr lang="en-US" dirty="0">
                        <a:solidFill>
                          <a:schemeClr val="tx1"/>
                        </a:solidFill>
                      </a:endParaRPr>
                    </a:p>
                  </a:txBody>
                  <a:tcPr/>
                </a:tc>
                <a:extLst>
                  <a:ext uri="{0D108BD9-81ED-4DB2-BD59-A6C34878D82A}">
                    <a16:rowId xmlns:a16="http://schemas.microsoft.com/office/drawing/2014/main" val="10000"/>
                  </a:ext>
                </a:extLst>
              </a:tr>
              <a:tr h="920221">
                <a:tc>
                  <a:txBody>
                    <a:bodyPr/>
                    <a:lstStyle/>
                    <a:p>
                      <a:endParaRPr lang="en-US" sz="3200" b="1"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920221">
                <a:tc>
                  <a:txBody>
                    <a:bodyPr/>
                    <a:lstStyle/>
                    <a:p>
                      <a:endParaRPr lang="en-US" sz="3200" b="1"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920221">
                <a:tc>
                  <a:txBody>
                    <a:bodyPr/>
                    <a:lstStyle/>
                    <a:p>
                      <a:endParaRPr lang="en-US" sz="3200" b="1"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920221">
                <a:tc>
                  <a:txBody>
                    <a:bodyPr/>
                    <a:lstStyle/>
                    <a:p>
                      <a:endParaRPr lang="en-US" sz="3200" b="1"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920221">
                <a:tc>
                  <a:txBody>
                    <a:bodyPr/>
                    <a:lstStyle/>
                    <a:p>
                      <a:endParaRPr lang="en-US" sz="3200" b="1"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920221">
                <a:tc>
                  <a:txBody>
                    <a:bodyPr/>
                    <a:lstStyle/>
                    <a:p>
                      <a:endParaRPr lang="en-US" sz="3200" b="1"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6"/>
                  </a:ext>
                </a:extLst>
              </a:tr>
              <a:tr h="920221">
                <a:tc>
                  <a:txBody>
                    <a:bodyPr/>
                    <a:lstStyle/>
                    <a:p>
                      <a:r>
                        <a:rPr lang="vi-VN" sz="3200" b="1" dirty="0" smtClean="0">
                          <a:solidFill>
                            <a:schemeClr val="tx1"/>
                          </a:solidFill>
                          <a:latin typeface="Times New Roman" pitchFamily="18" charset="0"/>
                          <a:cs typeface="Times New Roman" pitchFamily="18" charset="0"/>
                        </a:rPr>
                        <a:t> </a:t>
                      </a:r>
                      <a:endParaRPr lang="en-US" sz="3200" b="1"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7"/>
                  </a:ext>
                </a:extLst>
              </a:tr>
              <a:tr h="1096433">
                <a:tc>
                  <a:txBody>
                    <a:bodyPr/>
                    <a:lstStyle/>
                    <a:p>
                      <a:endParaRPr lang="en-US" sz="3200" b="1"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8"/>
                  </a:ext>
                </a:extLst>
              </a:tr>
            </a:tbl>
          </a:graphicData>
        </a:graphic>
      </p:graphicFrame>
      <p:pic>
        <p:nvPicPr>
          <p:cNvPr id="6" name="Picture 5"/>
          <p:cNvPicPr/>
          <p:nvPr/>
        </p:nvPicPr>
        <p:blipFill rotWithShape="1">
          <a:blip r:embed="rId3">
            <a:extLst>
              <a:ext uri="{28A0092B-C50C-407E-A947-70E740481C1C}">
                <a14:useLocalDpi xmlns:a14="http://schemas.microsoft.com/office/drawing/2010/main" val="0"/>
              </a:ext>
            </a:extLst>
          </a:blip>
          <a:srcRect l="28261" t="2551" r="52484" b="67347"/>
          <a:stretch/>
        </p:blipFill>
        <p:spPr bwMode="auto">
          <a:xfrm>
            <a:off x="9890919" y="335325"/>
            <a:ext cx="2443763" cy="870585"/>
          </a:xfrm>
          <a:prstGeom prst="rect">
            <a:avLst/>
          </a:prstGeom>
          <a:noFill/>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0919" y="1271694"/>
            <a:ext cx="2443763" cy="86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0919" y="2262456"/>
            <a:ext cx="2443763" cy="93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90919" y="3200400"/>
            <a:ext cx="2443763" cy="90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90919" y="4105274"/>
            <a:ext cx="2443763" cy="923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90919" y="5029200"/>
            <a:ext cx="3124200" cy="836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14349" y="5866006"/>
            <a:ext cx="2420333" cy="931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14348" y="6797113"/>
            <a:ext cx="2420334" cy="105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14348" y="7848600"/>
            <a:ext cx="2420333" cy="96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a:off x="5242719" y="770617"/>
            <a:ext cx="4419600" cy="288222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7" name="Straight Arrow Connector 16"/>
          <p:cNvCxnSpPr>
            <a:endCxn id="1031" idx="1"/>
          </p:cNvCxnSpPr>
          <p:nvPr/>
        </p:nvCxnSpPr>
        <p:spPr>
          <a:xfrm>
            <a:off x="4937919" y="2098904"/>
            <a:ext cx="4976430" cy="423265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0" name="Straight Arrow Connector 19"/>
          <p:cNvCxnSpPr/>
          <p:nvPr/>
        </p:nvCxnSpPr>
        <p:spPr>
          <a:xfrm>
            <a:off x="4937919" y="2666146"/>
            <a:ext cx="4953000" cy="278145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4" name="Straight Arrow Connector 23"/>
          <p:cNvCxnSpPr>
            <a:endCxn id="1032" idx="1"/>
          </p:cNvCxnSpPr>
          <p:nvPr/>
        </p:nvCxnSpPr>
        <p:spPr>
          <a:xfrm>
            <a:off x="5077097" y="3499669"/>
            <a:ext cx="4837251" cy="38231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6" name="Straight Arrow Connector 25"/>
          <p:cNvCxnSpPr/>
          <p:nvPr/>
        </p:nvCxnSpPr>
        <p:spPr>
          <a:xfrm>
            <a:off x="4937919" y="4419965"/>
            <a:ext cx="4724400" cy="14727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9" name="Straight Arrow Connector 18"/>
          <p:cNvCxnSpPr/>
          <p:nvPr/>
        </p:nvCxnSpPr>
        <p:spPr>
          <a:xfrm flipV="1">
            <a:off x="5077097" y="1702646"/>
            <a:ext cx="4813822" cy="370861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2" name="Straight Arrow Connector 21"/>
          <p:cNvCxnSpPr/>
          <p:nvPr/>
        </p:nvCxnSpPr>
        <p:spPr>
          <a:xfrm>
            <a:off x="4937919" y="6331560"/>
            <a:ext cx="4953000" cy="182184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5" name="Straight Arrow Connector 24"/>
          <p:cNvCxnSpPr/>
          <p:nvPr/>
        </p:nvCxnSpPr>
        <p:spPr>
          <a:xfrm flipV="1">
            <a:off x="5077097" y="609600"/>
            <a:ext cx="4813822" cy="671325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8" name="Straight Arrow Connector 27"/>
          <p:cNvCxnSpPr>
            <a:endCxn id="1027" idx="1"/>
          </p:cNvCxnSpPr>
          <p:nvPr/>
        </p:nvCxnSpPr>
        <p:spPr>
          <a:xfrm flipV="1">
            <a:off x="5077097" y="2731428"/>
            <a:ext cx="4813822" cy="560056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ustDataLst>
      <p:tags r:id="rId1"/>
    </p:custDataLst>
    <p:extLst>
      <p:ext uri="{BB962C8B-B14F-4D97-AF65-F5344CB8AC3E}">
        <p14:creationId xmlns:p14="http://schemas.microsoft.com/office/powerpoint/2010/main" val="1719531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66F3E3-51FF-D991-8A9B-FE80F06B20C0}"/>
              </a:ext>
            </a:extLst>
          </p:cNvPr>
          <p:cNvSpPr txBox="1"/>
          <p:nvPr/>
        </p:nvSpPr>
        <p:spPr>
          <a:xfrm>
            <a:off x="3490119" y="533400"/>
            <a:ext cx="9677401" cy="1363900"/>
          </a:xfrm>
          <a:prstGeom prst="rect">
            <a:avLst/>
          </a:prstGeom>
          <a:noFill/>
        </p:spPr>
        <p:txBody>
          <a:bodyPr wrap="square">
            <a:spAutoFit/>
          </a:bodyPr>
          <a:lstStyle/>
          <a:p>
            <a:pPr algn="ctr">
              <a:lnSpc>
                <a:spcPct val="120000"/>
              </a:lnSpc>
            </a:pPr>
            <a:r>
              <a:rPr lang="nl-NL" sz="3600" b="1" dirty="0" smtClean="0">
                <a:effectLst/>
                <a:latin typeface="Times New Roman" panose="02020603050405020304" pitchFamily="18" charset="0"/>
                <a:ea typeface="Times New Roman" panose="02020603050405020304" pitchFamily="18" charset="0"/>
              </a:rPr>
              <a:t>Những </a:t>
            </a:r>
            <a:r>
              <a:rPr lang="nl-NL" sz="3600" b="1" dirty="0">
                <a:effectLst/>
                <a:latin typeface="Times New Roman" panose="02020603050405020304" pitchFamily="18" charset="0"/>
                <a:ea typeface="Times New Roman" panose="02020603050405020304" pitchFamily="18" charset="0"/>
              </a:rPr>
              <a:t>món đồ chơi trong hình 1 được làm bằng vật liệu gì?</a:t>
            </a:r>
            <a:endParaRPr lang="en-US" sz="3200" b="1"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2194719" y="2438400"/>
            <a:ext cx="6134100" cy="584775"/>
          </a:xfrm>
          <a:prstGeom prst="rect">
            <a:avLst/>
          </a:prstGeom>
        </p:spPr>
        <p:txBody>
          <a:bodyPr wrap="square">
            <a:spAutoFit/>
          </a:bodyPr>
          <a:lstStyle/>
          <a:p>
            <a:r>
              <a:rPr lang="nl-NL" sz="3200" b="1" dirty="0">
                <a:latin typeface="Times New Roman" panose="02020603050405020304" pitchFamily="18" charset="0"/>
                <a:ea typeface="Times New Roman" panose="02020603050405020304" pitchFamily="18" charset="0"/>
              </a:rPr>
              <a:t>Những đồ chơi làm bằng nhựa là: </a:t>
            </a:r>
            <a:endParaRPr lang="en-US" sz="3200" dirty="0"/>
          </a:p>
        </p:txBody>
      </p:sp>
      <p:sp>
        <p:nvSpPr>
          <p:cNvPr id="6" name="TextBox 5">
            <a:extLst>
              <a:ext uri="{FF2B5EF4-FFF2-40B4-BE49-F238E27FC236}">
                <a16:creationId xmlns:a16="http://schemas.microsoft.com/office/drawing/2014/main" id="{6DC246F7-71BD-53D4-C148-D595B4122BD4}"/>
              </a:ext>
            </a:extLst>
          </p:cNvPr>
          <p:cNvSpPr txBox="1"/>
          <p:nvPr/>
        </p:nvSpPr>
        <p:spPr>
          <a:xfrm>
            <a:off x="2200082" y="3813782"/>
            <a:ext cx="8375514" cy="584775"/>
          </a:xfrm>
          <a:prstGeom prst="rect">
            <a:avLst/>
          </a:prstGeom>
          <a:noFill/>
        </p:spPr>
        <p:txBody>
          <a:bodyPr wrap="square">
            <a:spAutoFit/>
          </a:bodyPr>
          <a:lstStyle/>
          <a:p>
            <a:r>
              <a:rPr lang="nl-NL" sz="3200" b="1" dirty="0">
                <a:effectLst/>
                <a:latin typeface="Times New Roman" panose="02020603050405020304" pitchFamily="18" charset="0"/>
                <a:ea typeface="Times New Roman" panose="02020603050405020304" pitchFamily="18" charset="0"/>
              </a:rPr>
              <a:t>Những đồ chơi làm từ vải </a:t>
            </a:r>
            <a:r>
              <a:rPr lang="nl-NL" sz="3200" b="1" dirty="0" smtClean="0">
                <a:effectLst/>
                <a:latin typeface="Times New Roman" panose="02020603050405020304" pitchFamily="18" charset="0"/>
                <a:ea typeface="Times New Roman" panose="02020603050405020304" pitchFamily="18" charset="0"/>
              </a:rPr>
              <a:t>là</a:t>
            </a:r>
            <a:r>
              <a:rPr lang="vi-VN" sz="3200" b="1" dirty="0" smtClean="0">
                <a:effectLst/>
                <a:latin typeface="Times New Roman" panose="02020603050405020304" pitchFamily="18" charset="0"/>
                <a:ea typeface="Times New Roman" panose="02020603050405020304" pitchFamily="18" charset="0"/>
              </a:rPr>
              <a:t>: </a:t>
            </a:r>
            <a:r>
              <a:rPr lang="nl-NL" sz="3200" b="1" dirty="0" smtClean="0">
                <a:solidFill>
                  <a:srgbClr val="0000CC"/>
                </a:solidFill>
                <a:effectLst/>
                <a:latin typeface="Times New Roman" panose="02020603050405020304" pitchFamily="18" charset="0"/>
                <a:ea typeface="Times New Roman" panose="02020603050405020304" pitchFamily="18" charset="0"/>
              </a:rPr>
              <a:t> </a:t>
            </a:r>
            <a:endParaRPr lang="en-US" sz="3200" b="1" dirty="0">
              <a:solidFill>
                <a:srgbClr val="0000CC"/>
              </a:solidFill>
            </a:endParaRPr>
          </a:p>
        </p:txBody>
      </p:sp>
      <p:sp>
        <p:nvSpPr>
          <p:cNvPr id="7" name="TextBox 6">
            <a:extLst>
              <a:ext uri="{FF2B5EF4-FFF2-40B4-BE49-F238E27FC236}">
                <a16:creationId xmlns:a16="http://schemas.microsoft.com/office/drawing/2014/main" id="{729AE554-C914-E72E-4394-8822FAF63AC2}"/>
              </a:ext>
            </a:extLst>
          </p:cNvPr>
          <p:cNvSpPr txBox="1"/>
          <p:nvPr/>
        </p:nvSpPr>
        <p:spPr>
          <a:xfrm>
            <a:off x="2157122" y="5195273"/>
            <a:ext cx="14935200" cy="584775"/>
          </a:xfrm>
          <a:prstGeom prst="rect">
            <a:avLst/>
          </a:prstGeom>
          <a:noFill/>
        </p:spPr>
        <p:txBody>
          <a:bodyPr wrap="square">
            <a:spAutoFit/>
          </a:bodyPr>
          <a:lstStyle/>
          <a:p>
            <a:r>
              <a:rPr lang="nl-NL" sz="3200" b="1" dirty="0">
                <a:effectLst/>
                <a:latin typeface="Times New Roman" panose="02020603050405020304" pitchFamily="18" charset="0"/>
                <a:ea typeface="Times New Roman" panose="02020603050405020304" pitchFamily="18" charset="0"/>
              </a:rPr>
              <a:t>Những đồ chơi làm từ </a:t>
            </a:r>
            <a:r>
              <a:rPr lang="nl-NL" sz="3200" b="1" dirty="0" smtClean="0">
                <a:effectLst/>
                <a:latin typeface="Times New Roman" panose="02020603050405020304" pitchFamily="18" charset="0"/>
                <a:ea typeface="Times New Roman" panose="02020603050405020304" pitchFamily="18" charset="0"/>
              </a:rPr>
              <a:t>giấy</a:t>
            </a:r>
            <a:r>
              <a:rPr lang="vi-VN" sz="3200" b="1" dirty="0">
                <a:latin typeface="Times New Roman" panose="02020603050405020304" pitchFamily="18" charset="0"/>
                <a:ea typeface="Times New Roman" panose="02020603050405020304" pitchFamily="18" charset="0"/>
              </a:rPr>
              <a:t> </a:t>
            </a:r>
            <a:r>
              <a:rPr lang="vi-VN" sz="3200" b="1" dirty="0" smtClean="0">
                <a:latin typeface="Times New Roman" panose="02020603050405020304" pitchFamily="18" charset="0"/>
                <a:ea typeface="Times New Roman" panose="02020603050405020304" pitchFamily="18" charset="0"/>
              </a:rPr>
              <a:t>l</a:t>
            </a:r>
            <a:r>
              <a:rPr lang="en-US" sz="3200" b="1" dirty="0" smtClean="0">
                <a:latin typeface="Times New Roman" panose="02020603050405020304" pitchFamily="18" charset="0"/>
                <a:ea typeface="Times New Roman" panose="02020603050405020304" pitchFamily="18" charset="0"/>
              </a:rPr>
              <a:t>à:</a:t>
            </a:r>
            <a:endParaRPr lang="nl-NL" sz="3200" b="1" dirty="0">
              <a:solidFill>
                <a:srgbClr val="FF0000"/>
              </a:solidFill>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1BD36E8D-A253-53E2-73E3-F05F16B15F01}"/>
              </a:ext>
            </a:extLst>
          </p:cNvPr>
          <p:cNvSpPr txBox="1"/>
          <p:nvPr/>
        </p:nvSpPr>
        <p:spPr>
          <a:xfrm>
            <a:off x="2049540" y="6311850"/>
            <a:ext cx="8142050" cy="584775"/>
          </a:xfrm>
          <a:prstGeom prst="rect">
            <a:avLst/>
          </a:prstGeom>
          <a:noFill/>
        </p:spPr>
        <p:txBody>
          <a:bodyPr wrap="square">
            <a:spAutoFit/>
          </a:bodyPr>
          <a:lstStyle/>
          <a:p>
            <a:r>
              <a:rPr lang="nl-NL" sz="1800" b="1" dirty="0">
                <a:solidFill>
                  <a:srgbClr val="0000CC"/>
                </a:solidFill>
                <a:effectLst/>
                <a:latin typeface="Times New Roman" panose="02020603050405020304" pitchFamily="18" charset="0"/>
                <a:ea typeface="Times New Roman" panose="02020603050405020304" pitchFamily="18" charset="0"/>
              </a:rPr>
              <a:t> </a:t>
            </a:r>
            <a:r>
              <a:rPr lang="nl-NL" sz="3200" b="1" dirty="0">
                <a:effectLst/>
                <a:latin typeface="Times New Roman" panose="02020603050405020304" pitchFamily="18" charset="0"/>
                <a:ea typeface="Times New Roman" panose="02020603050405020304" pitchFamily="18" charset="0"/>
              </a:rPr>
              <a:t>Những đồ chơi làm từ da </a:t>
            </a:r>
            <a:r>
              <a:rPr lang="nl-NL" sz="3200" b="1" dirty="0" smtClean="0">
                <a:effectLst/>
                <a:latin typeface="Times New Roman" panose="02020603050405020304" pitchFamily="18" charset="0"/>
                <a:ea typeface="Times New Roman" panose="02020603050405020304" pitchFamily="18" charset="0"/>
              </a:rPr>
              <a:t>l</a:t>
            </a:r>
            <a:r>
              <a:rPr lang="vi-VN" sz="3200" b="1" dirty="0" smtClean="0">
                <a:effectLst/>
                <a:latin typeface="Times New Roman" panose="02020603050405020304" pitchFamily="18" charset="0"/>
                <a:ea typeface="Times New Roman" panose="02020603050405020304" pitchFamily="18" charset="0"/>
              </a:rPr>
              <a:t>à: </a:t>
            </a:r>
            <a:r>
              <a:rPr lang="nl-NL" sz="3200" b="1" dirty="0" smtClean="0">
                <a:solidFill>
                  <a:srgbClr val="FF0000"/>
                </a:solidFill>
                <a:effectLst/>
                <a:latin typeface="Times New Roman" panose="02020603050405020304" pitchFamily="18" charset="0"/>
                <a:ea typeface="Times New Roman" panose="02020603050405020304" pitchFamily="18" charset="0"/>
              </a:rPr>
              <a:t> </a:t>
            </a:r>
            <a:endParaRPr lang="en-US" sz="1800" b="1" dirty="0">
              <a:solidFill>
                <a:srgbClr val="FF0000"/>
              </a:solidFill>
            </a:endParaRPr>
          </a:p>
        </p:txBody>
      </p:sp>
    </p:spTree>
    <p:custDataLst>
      <p:tags r:id="rId1"/>
    </p:custDataLst>
    <p:extLst>
      <p:ext uri="{BB962C8B-B14F-4D97-AF65-F5344CB8AC3E}">
        <p14:creationId xmlns:p14="http://schemas.microsoft.com/office/powerpoint/2010/main" val="433065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166F3E3-51FF-D991-8A9B-FE80F06B20C0}"/>
              </a:ext>
            </a:extLst>
          </p:cNvPr>
          <p:cNvSpPr txBox="1"/>
          <p:nvPr/>
        </p:nvSpPr>
        <p:spPr>
          <a:xfrm>
            <a:off x="3687364" y="228600"/>
            <a:ext cx="9677401" cy="1363900"/>
          </a:xfrm>
          <a:prstGeom prst="rect">
            <a:avLst/>
          </a:prstGeom>
          <a:noFill/>
        </p:spPr>
        <p:txBody>
          <a:bodyPr wrap="square">
            <a:spAutoFit/>
          </a:bodyPr>
          <a:lstStyle/>
          <a:p>
            <a:pPr algn="ctr">
              <a:lnSpc>
                <a:spcPct val="120000"/>
              </a:lnSpc>
            </a:pPr>
            <a:r>
              <a:rPr lang="nl-NL" sz="3600" b="1" dirty="0" smtClean="0">
                <a:effectLst/>
                <a:latin typeface="Times New Roman" panose="02020603050405020304" pitchFamily="18" charset="0"/>
                <a:ea typeface="Times New Roman" panose="02020603050405020304" pitchFamily="18" charset="0"/>
              </a:rPr>
              <a:t>Những </a:t>
            </a:r>
            <a:r>
              <a:rPr lang="nl-NL" sz="3600" b="1" dirty="0">
                <a:effectLst/>
                <a:latin typeface="Times New Roman" panose="02020603050405020304" pitchFamily="18" charset="0"/>
                <a:ea typeface="Times New Roman" panose="02020603050405020304" pitchFamily="18" charset="0"/>
              </a:rPr>
              <a:t>món đồ chơi trong hình 1 được làm bằng vật liệu gì?</a:t>
            </a:r>
            <a:endParaRPr lang="en-US" sz="3200" b="1" dirty="0">
              <a:effectLst/>
              <a:latin typeface="Times New Roman" panose="02020603050405020304" pitchFamily="18" charset="0"/>
              <a:ea typeface="Times New Roman" panose="02020603050405020304" pitchFamily="18" charset="0"/>
            </a:endParaRPr>
          </a:p>
        </p:txBody>
      </p:sp>
      <p:sp>
        <p:nvSpPr>
          <p:cNvPr id="35" name="TextBox 34">
            <a:extLst>
              <a:ext uri="{FF2B5EF4-FFF2-40B4-BE49-F238E27FC236}">
                <a16:creationId xmlns:a16="http://schemas.microsoft.com/office/drawing/2014/main" id="{B3676004-DA41-572D-C89A-A78C031D97EF}"/>
              </a:ext>
            </a:extLst>
          </p:cNvPr>
          <p:cNvSpPr txBox="1"/>
          <p:nvPr/>
        </p:nvSpPr>
        <p:spPr>
          <a:xfrm>
            <a:off x="670719" y="2297884"/>
            <a:ext cx="14859000" cy="1077218"/>
          </a:xfrm>
          <a:prstGeom prst="rect">
            <a:avLst/>
          </a:prstGeom>
          <a:noFill/>
        </p:spPr>
        <p:txBody>
          <a:bodyPr wrap="square">
            <a:spAutoFit/>
          </a:bodyPr>
          <a:lstStyle/>
          <a:p>
            <a:r>
              <a:rPr lang="nl-NL" sz="3200" b="1" dirty="0">
                <a:effectLst/>
                <a:latin typeface="Times New Roman" panose="02020603050405020304" pitchFamily="18" charset="0"/>
                <a:ea typeface="Times New Roman" panose="02020603050405020304" pitchFamily="18" charset="0"/>
              </a:rPr>
              <a:t>Những đồ chơi làm bằng nhựa là: </a:t>
            </a:r>
            <a:r>
              <a:rPr lang="nl-NL" sz="3200" b="1" dirty="0">
                <a:solidFill>
                  <a:srgbClr val="FF0000"/>
                </a:solidFill>
                <a:effectLst/>
                <a:latin typeface="Times New Roman" panose="02020603050405020304" pitchFamily="18" charset="0"/>
                <a:ea typeface="Times New Roman" panose="02020603050405020304" pitchFamily="18" charset="0"/>
              </a:rPr>
              <a:t>a. Đồ chơi lắp rắp; b. Cờ vua; c. Ru-bich; e. Ô tô điều khiển. </a:t>
            </a:r>
          </a:p>
        </p:txBody>
      </p:sp>
      <p:pic>
        <p:nvPicPr>
          <p:cNvPr id="4" name="Picture 3">
            <a:extLst>
              <a:ext uri="{FF2B5EF4-FFF2-40B4-BE49-F238E27FC236}">
                <a16:creationId xmlns:a16="http://schemas.microsoft.com/office/drawing/2014/main" id="{50610B85-E1EA-7622-F8F4-541F772FC47A}"/>
              </a:ext>
            </a:extLst>
          </p:cNvPr>
          <p:cNvPicPr>
            <a:picLocks noChangeAspect="1"/>
          </p:cNvPicPr>
          <p:nvPr/>
        </p:nvPicPr>
        <p:blipFill>
          <a:blip r:embed="rId4"/>
          <a:stretch>
            <a:fillRect/>
          </a:stretch>
        </p:blipFill>
        <p:spPr>
          <a:xfrm>
            <a:off x="7985919" y="4495800"/>
            <a:ext cx="1080293" cy="967763"/>
          </a:xfrm>
          <a:prstGeom prst="rect">
            <a:avLst/>
          </a:prstGeom>
        </p:spPr>
      </p:pic>
      <p:pic>
        <p:nvPicPr>
          <p:cNvPr id="6" name="Picture 5">
            <a:extLst>
              <a:ext uri="{FF2B5EF4-FFF2-40B4-BE49-F238E27FC236}">
                <a16:creationId xmlns:a16="http://schemas.microsoft.com/office/drawing/2014/main" id="{5E758B09-9AA2-4B27-31A1-915E84AA652A}"/>
              </a:ext>
            </a:extLst>
          </p:cNvPr>
          <p:cNvPicPr>
            <a:picLocks noChangeAspect="1"/>
          </p:cNvPicPr>
          <p:nvPr/>
        </p:nvPicPr>
        <p:blipFill>
          <a:blip r:embed="rId5"/>
          <a:stretch>
            <a:fillRect/>
          </a:stretch>
        </p:blipFill>
        <p:spPr>
          <a:xfrm>
            <a:off x="9281319" y="5867400"/>
            <a:ext cx="1285273" cy="1413803"/>
          </a:xfrm>
          <a:prstGeom prst="rect">
            <a:avLst/>
          </a:prstGeom>
        </p:spPr>
      </p:pic>
      <p:pic>
        <p:nvPicPr>
          <p:cNvPr id="8" name="Picture 7">
            <a:extLst>
              <a:ext uri="{FF2B5EF4-FFF2-40B4-BE49-F238E27FC236}">
                <a16:creationId xmlns:a16="http://schemas.microsoft.com/office/drawing/2014/main" id="{8BAECBA2-75FD-0865-9E18-A4FC39FACEF4}"/>
              </a:ext>
            </a:extLst>
          </p:cNvPr>
          <p:cNvPicPr>
            <a:picLocks noChangeAspect="1"/>
          </p:cNvPicPr>
          <p:nvPr/>
        </p:nvPicPr>
        <p:blipFill>
          <a:blip r:embed="rId6"/>
          <a:stretch>
            <a:fillRect/>
          </a:stretch>
        </p:blipFill>
        <p:spPr>
          <a:xfrm>
            <a:off x="11719719" y="5867400"/>
            <a:ext cx="1256405" cy="1440270"/>
          </a:xfrm>
          <a:prstGeom prst="rect">
            <a:avLst/>
          </a:prstGeom>
        </p:spPr>
      </p:pic>
      <p:pic>
        <p:nvPicPr>
          <p:cNvPr id="13" name="Picture 12">
            <a:extLst>
              <a:ext uri="{FF2B5EF4-FFF2-40B4-BE49-F238E27FC236}">
                <a16:creationId xmlns:a16="http://schemas.microsoft.com/office/drawing/2014/main" id="{979BA149-8B0D-A33A-4C37-E1243E38993C}"/>
              </a:ext>
            </a:extLst>
          </p:cNvPr>
          <p:cNvPicPr>
            <a:picLocks noChangeAspect="1"/>
          </p:cNvPicPr>
          <p:nvPr/>
        </p:nvPicPr>
        <p:blipFill>
          <a:blip r:embed="rId7"/>
          <a:stretch>
            <a:fillRect/>
          </a:stretch>
        </p:blipFill>
        <p:spPr>
          <a:xfrm>
            <a:off x="8290719" y="6934200"/>
            <a:ext cx="1285273" cy="1255382"/>
          </a:xfrm>
          <a:prstGeom prst="rect">
            <a:avLst/>
          </a:prstGeom>
        </p:spPr>
      </p:pic>
      <p:pic>
        <p:nvPicPr>
          <p:cNvPr id="15" name="Picture 14">
            <a:extLst>
              <a:ext uri="{FF2B5EF4-FFF2-40B4-BE49-F238E27FC236}">
                <a16:creationId xmlns:a16="http://schemas.microsoft.com/office/drawing/2014/main" id="{AC30D368-7C96-3C85-E7B6-55ED0FAFD19C}"/>
              </a:ext>
            </a:extLst>
          </p:cNvPr>
          <p:cNvPicPr>
            <a:picLocks noChangeAspect="1"/>
          </p:cNvPicPr>
          <p:nvPr/>
        </p:nvPicPr>
        <p:blipFill>
          <a:blip r:embed="rId8"/>
          <a:stretch>
            <a:fillRect/>
          </a:stretch>
        </p:blipFill>
        <p:spPr>
          <a:xfrm>
            <a:off x="6157119" y="5943600"/>
            <a:ext cx="1285273" cy="1139770"/>
          </a:xfrm>
          <a:prstGeom prst="rect">
            <a:avLst/>
          </a:prstGeom>
        </p:spPr>
      </p:pic>
      <p:pic>
        <p:nvPicPr>
          <p:cNvPr id="17" name="Picture 16">
            <a:extLst>
              <a:ext uri="{FF2B5EF4-FFF2-40B4-BE49-F238E27FC236}">
                <a16:creationId xmlns:a16="http://schemas.microsoft.com/office/drawing/2014/main" id="{EAC5AAF8-E46C-9896-DAA7-763058355318}"/>
              </a:ext>
            </a:extLst>
          </p:cNvPr>
          <p:cNvPicPr>
            <a:picLocks noChangeAspect="1"/>
          </p:cNvPicPr>
          <p:nvPr/>
        </p:nvPicPr>
        <p:blipFill>
          <a:blip r:embed="rId9"/>
          <a:stretch>
            <a:fillRect/>
          </a:stretch>
        </p:blipFill>
        <p:spPr>
          <a:xfrm>
            <a:off x="12423926" y="3093583"/>
            <a:ext cx="1155033" cy="1200329"/>
          </a:xfrm>
          <a:prstGeom prst="rect">
            <a:avLst/>
          </a:prstGeom>
        </p:spPr>
      </p:pic>
      <p:pic>
        <p:nvPicPr>
          <p:cNvPr id="19" name="Picture 18">
            <a:extLst>
              <a:ext uri="{FF2B5EF4-FFF2-40B4-BE49-F238E27FC236}">
                <a16:creationId xmlns:a16="http://schemas.microsoft.com/office/drawing/2014/main" id="{F3D11AE4-794D-ACAF-CBD7-56E8BB276840}"/>
              </a:ext>
            </a:extLst>
          </p:cNvPr>
          <p:cNvPicPr>
            <a:picLocks noChangeAspect="1"/>
          </p:cNvPicPr>
          <p:nvPr/>
        </p:nvPicPr>
        <p:blipFill>
          <a:blip r:embed="rId10"/>
          <a:stretch>
            <a:fillRect/>
          </a:stretch>
        </p:blipFill>
        <p:spPr>
          <a:xfrm>
            <a:off x="10500519" y="3109884"/>
            <a:ext cx="1543465" cy="1184028"/>
          </a:xfrm>
          <a:prstGeom prst="rect">
            <a:avLst/>
          </a:prstGeom>
        </p:spPr>
      </p:pic>
      <p:pic>
        <p:nvPicPr>
          <p:cNvPr id="21" name="Picture 20">
            <a:extLst>
              <a:ext uri="{FF2B5EF4-FFF2-40B4-BE49-F238E27FC236}">
                <a16:creationId xmlns:a16="http://schemas.microsoft.com/office/drawing/2014/main" id="{4D970272-56CF-28F7-B127-F02728EAEB39}"/>
              </a:ext>
            </a:extLst>
          </p:cNvPr>
          <p:cNvPicPr>
            <a:picLocks noChangeAspect="1"/>
          </p:cNvPicPr>
          <p:nvPr/>
        </p:nvPicPr>
        <p:blipFill>
          <a:blip r:embed="rId11"/>
          <a:stretch>
            <a:fillRect/>
          </a:stretch>
        </p:blipFill>
        <p:spPr>
          <a:xfrm>
            <a:off x="7502767" y="3200400"/>
            <a:ext cx="1543466" cy="1105768"/>
          </a:xfrm>
          <a:prstGeom prst="rect">
            <a:avLst/>
          </a:prstGeom>
        </p:spPr>
      </p:pic>
      <p:pic>
        <p:nvPicPr>
          <p:cNvPr id="23" name="Picture 22">
            <a:extLst>
              <a:ext uri="{FF2B5EF4-FFF2-40B4-BE49-F238E27FC236}">
                <a16:creationId xmlns:a16="http://schemas.microsoft.com/office/drawing/2014/main" id="{2B60D47B-5F5F-4900-50ED-4329AE6C8CD0}"/>
              </a:ext>
            </a:extLst>
          </p:cNvPr>
          <p:cNvPicPr>
            <a:picLocks noChangeAspect="1"/>
          </p:cNvPicPr>
          <p:nvPr/>
        </p:nvPicPr>
        <p:blipFill>
          <a:blip r:embed="rId12"/>
          <a:stretch>
            <a:fillRect/>
          </a:stretch>
        </p:blipFill>
        <p:spPr>
          <a:xfrm>
            <a:off x="14081919" y="3241637"/>
            <a:ext cx="1819767" cy="1254163"/>
          </a:xfrm>
          <a:prstGeom prst="rect">
            <a:avLst/>
          </a:prstGeom>
        </p:spPr>
      </p:pic>
      <p:sp>
        <p:nvSpPr>
          <p:cNvPr id="47" name="TextBox 46">
            <a:extLst>
              <a:ext uri="{FF2B5EF4-FFF2-40B4-BE49-F238E27FC236}">
                <a16:creationId xmlns:a16="http://schemas.microsoft.com/office/drawing/2014/main" id="{1BD36E8D-A253-53E2-73E3-F05F16B15F01}"/>
              </a:ext>
            </a:extLst>
          </p:cNvPr>
          <p:cNvSpPr txBox="1"/>
          <p:nvPr/>
        </p:nvSpPr>
        <p:spPr>
          <a:xfrm>
            <a:off x="594519" y="7239000"/>
            <a:ext cx="8142050" cy="584775"/>
          </a:xfrm>
          <a:prstGeom prst="rect">
            <a:avLst/>
          </a:prstGeom>
          <a:noFill/>
        </p:spPr>
        <p:txBody>
          <a:bodyPr wrap="square">
            <a:spAutoFit/>
          </a:bodyPr>
          <a:lstStyle/>
          <a:p>
            <a:r>
              <a:rPr lang="nl-NL" sz="1800" b="1" dirty="0">
                <a:solidFill>
                  <a:srgbClr val="0000CC"/>
                </a:solidFill>
                <a:effectLst/>
                <a:latin typeface="Times New Roman" panose="02020603050405020304" pitchFamily="18" charset="0"/>
                <a:ea typeface="Times New Roman" panose="02020603050405020304" pitchFamily="18" charset="0"/>
              </a:rPr>
              <a:t> </a:t>
            </a:r>
            <a:r>
              <a:rPr lang="nl-NL" sz="3200" b="1" dirty="0">
                <a:effectLst/>
                <a:latin typeface="Times New Roman" panose="02020603050405020304" pitchFamily="18" charset="0"/>
                <a:ea typeface="Times New Roman" panose="02020603050405020304" pitchFamily="18" charset="0"/>
              </a:rPr>
              <a:t>Những đồ chơi làm từ da là</a:t>
            </a:r>
            <a:r>
              <a:rPr lang="nl-NL" sz="3200" b="1" dirty="0">
                <a:solidFill>
                  <a:srgbClr val="0000CC"/>
                </a:solidFill>
                <a:effectLst/>
                <a:latin typeface="Times New Roman" panose="02020603050405020304" pitchFamily="18" charset="0"/>
                <a:ea typeface="Times New Roman" panose="02020603050405020304" pitchFamily="18" charset="0"/>
              </a:rPr>
              <a:t> </a:t>
            </a:r>
            <a:r>
              <a:rPr lang="nl-NL" sz="3200" b="1" dirty="0">
                <a:solidFill>
                  <a:srgbClr val="FF0000"/>
                </a:solidFill>
                <a:effectLst/>
                <a:latin typeface="Times New Roman" panose="02020603050405020304" pitchFamily="18" charset="0"/>
                <a:ea typeface="Times New Roman" panose="02020603050405020304" pitchFamily="18" charset="0"/>
              </a:rPr>
              <a:t>h. Quả bóng đá. </a:t>
            </a:r>
            <a:endParaRPr lang="en-US" sz="1800" b="1" dirty="0">
              <a:solidFill>
                <a:srgbClr val="FF0000"/>
              </a:solidFill>
            </a:endParaRPr>
          </a:p>
        </p:txBody>
      </p:sp>
      <p:sp>
        <p:nvSpPr>
          <p:cNvPr id="50" name="TextBox 49">
            <a:extLst>
              <a:ext uri="{FF2B5EF4-FFF2-40B4-BE49-F238E27FC236}">
                <a16:creationId xmlns:a16="http://schemas.microsoft.com/office/drawing/2014/main" id="{729AE554-C914-E72E-4394-8822FAF63AC2}"/>
              </a:ext>
            </a:extLst>
          </p:cNvPr>
          <p:cNvSpPr txBox="1"/>
          <p:nvPr/>
        </p:nvSpPr>
        <p:spPr>
          <a:xfrm>
            <a:off x="823119" y="5410200"/>
            <a:ext cx="14935200" cy="584775"/>
          </a:xfrm>
          <a:prstGeom prst="rect">
            <a:avLst/>
          </a:prstGeom>
          <a:noFill/>
        </p:spPr>
        <p:txBody>
          <a:bodyPr wrap="square">
            <a:spAutoFit/>
          </a:bodyPr>
          <a:lstStyle/>
          <a:p>
            <a:r>
              <a:rPr lang="nl-NL" sz="3200" b="1" dirty="0">
                <a:effectLst/>
                <a:latin typeface="Times New Roman" panose="02020603050405020304" pitchFamily="18" charset="0"/>
                <a:ea typeface="Times New Roman" panose="02020603050405020304" pitchFamily="18" charset="0"/>
              </a:rPr>
              <a:t>Những đồ chơi làm từ giấy: </a:t>
            </a:r>
            <a:r>
              <a:rPr lang="nl-NL" sz="3200" b="1" dirty="0">
                <a:solidFill>
                  <a:srgbClr val="FF0000"/>
                </a:solidFill>
                <a:effectLst/>
                <a:latin typeface="Times New Roman" panose="02020603050405020304" pitchFamily="18" charset="0"/>
                <a:ea typeface="Times New Roman" panose="02020603050405020304" pitchFamily="18" charset="0"/>
              </a:rPr>
              <a:t>g. Diều giấy; i. Chong chóng; k. Đèn ông sao.</a:t>
            </a:r>
          </a:p>
        </p:txBody>
      </p:sp>
      <p:sp>
        <p:nvSpPr>
          <p:cNvPr id="52" name="TextBox 51">
            <a:extLst>
              <a:ext uri="{FF2B5EF4-FFF2-40B4-BE49-F238E27FC236}">
                <a16:creationId xmlns:a16="http://schemas.microsoft.com/office/drawing/2014/main" id="{6DC246F7-71BD-53D4-C148-D595B4122BD4}"/>
              </a:ext>
            </a:extLst>
          </p:cNvPr>
          <p:cNvSpPr txBox="1"/>
          <p:nvPr/>
        </p:nvSpPr>
        <p:spPr>
          <a:xfrm>
            <a:off x="670719" y="4419600"/>
            <a:ext cx="8375514" cy="584775"/>
          </a:xfrm>
          <a:prstGeom prst="rect">
            <a:avLst/>
          </a:prstGeom>
          <a:noFill/>
        </p:spPr>
        <p:txBody>
          <a:bodyPr wrap="square">
            <a:spAutoFit/>
          </a:bodyPr>
          <a:lstStyle/>
          <a:p>
            <a:r>
              <a:rPr lang="nl-NL" sz="3200" b="1" dirty="0">
                <a:effectLst/>
                <a:latin typeface="Times New Roman" panose="02020603050405020304" pitchFamily="18" charset="0"/>
                <a:ea typeface="Times New Roman" panose="02020603050405020304" pitchFamily="18" charset="0"/>
              </a:rPr>
              <a:t>Những đồ chơi làm từ vải là </a:t>
            </a:r>
            <a:r>
              <a:rPr lang="nl-NL" sz="3200" b="1" dirty="0">
                <a:solidFill>
                  <a:srgbClr val="FF0000"/>
                </a:solidFill>
                <a:effectLst/>
                <a:latin typeface="Times New Roman" panose="02020603050405020304" pitchFamily="18" charset="0"/>
                <a:ea typeface="Times New Roman" panose="02020603050405020304" pitchFamily="18" charset="0"/>
              </a:rPr>
              <a:t>d. Gấu bông</a:t>
            </a:r>
            <a:r>
              <a:rPr lang="nl-NL" sz="3200" b="1" dirty="0">
                <a:solidFill>
                  <a:srgbClr val="0000CC"/>
                </a:solidFill>
                <a:effectLst/>
                <a:latin typeface="Times New Roman" panose="02020603050405020304" pitchFamily="18" charset="0"/>
                <a:ea typeface="Times New Roman" panose="02020603050405020304" pitchFamily="18" charset="0"/>
              </a:rPr>
              <a:t>. </a:t>
            </a:r>
            <a:endParaRPr lang="en-US" sz="3200" b="1" dirty="0">
              <a:solidFill>
                <a:srgbClr val="0000CC"/>
              </a:solidFill>
            </a:endParaRPr>
          </a:p>
        </p:txBody>
      </p:sp>
    </p:spTree>
    <p:custDataLst>
      <p:tags r:id="rId1"/>
    </p:custDataLst>
    <p:extLst>
      <p:ext uri="{BB962C8B-B14F-4D97-AF65-F5344CB8AC3E}">
        <p14:creationId xmlns:p14="http://schemas.microsoft.com/office/powerpoint/2010/main" val="40727426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500" fill="hold"/>
                                        <p:tgtEl>
                                          <p:spTgt spid="52"/>
                                        </p:tgtEl>
                                        <p:attrNameLst>
                                          <p:attrName>ppt_x</p:attrName>
                                        </p:attrNameLst>
                                      </p:cBhvr>
                                      <p:tavLst>
                                        <p:tav tm="0">
                                          <p:val>
                                            <p:strVal val="#ppt_x"/>
                                          </p:val>
                                        </p:tav>
                                        <p:tav tm="100000">
                                          <p:val>
                                            <p:strVal val="#ppt_x"/>
                                          </p:val>
                                        </p:tav>
                                      </p:tavLst>
                                    </p:anim>
                                    <p:anim calcmode="lin" valueType="num">
                                      <p:cBhvr additive="base">
                                        <p:cTn id="3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500" fill="hold"/>
                                        <p:tgtEl>
                                          <p:spTgt spid="50"/>
                                        </p:tgtEl>
                                        <p:attrNameLst>
                                          <p:attrName>ppt_x</p:attrName>
                                        </p:attrNameLst>
                                      </p:cBhvr>
                                      <p:tavLst>
                                        <p:tav tm="0">
                                          <p:val>
                                            <p:strVal val="#ppt_x"/>
                                          </p:val>
                                        </p:tav>
                                        <p:tav tm="100000">
                                          <p:val>
                                            <p:strVal val="#ppt_x"/>
                                          </p:val>
                                        </p:tav>
                                      </p:tavLst>
                                    </p:anim>
                                    <p:anim calcmode="lin" valueType="num">
                                      <p:cBhvr additive="base">
                                        <p:cTn id="5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ppt_x"/>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ppt_x"/>
                                          </p:val>
                                        </p:tav>
                                        <p:tav tm="100000">
                                          <p:val>
                                            <p:strVal val="#ppt_x"/>
                                          </p:val>
                                        </p:tav>
                                      </p:tavLst>
                                    </p:anim>
                                    <p:anim calcmode="lin" valueType="num">
                                      <p:cBhvr additive="base">
                                        <p:cTn id="6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additive="base">
                                        <p:cTn id="75" dur="500" fill="hold"/>
                                        <p:tgtEl>
                                          <p:spTgt spid="13"/>
                                        </p:tgtEl>
                                        <p:attrNameLst>
                                          <p:attrName>ppt_x</p:attrName>
                                        </p:attrNameLst>
                                      </p:cBhvr>
                                      <p:tavLst>
                                        <p:tav tm="0">
                                          <p:val>
                                            <p:strVal val="#ppt_x"/>
                                          </p:val>
                                        </p:tav>
                                        <p:tav tm="100000">
                                          <p:val>
                                            <p:strVal val="#ppt_x"/>
                                          </p:val>
                                        </p:tav>
                                      </p:tavLst>
                                    </p:anim>
                                    <p:anim calcmode="lin" valueType="num">
                                      <p:cBhvr additive="base">
                                        <p:cTn id="7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47" grpId="0"/>
      <p:bldP spid="50"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3032919" y="1676400"/>
            <a:ext cx="10134600" cy="4247317"/>
          </a:xfrm>
          <a:prstGeom prst="rect">
            <a:avLst/>
          </a:prstGeom>
          <a:noFill/>
        </p:spPr>
        <p:txBody>
          <a:bodyPr wrap="square" rtlCol="0">
            <a:spAutoFit/>
          </a:bodyPr>
          <a:lstStyle/>
          <a:p>
            <a:pPr algn="ctr"/>
            <a:r>
              <a:rPr lang="vi-VN" sz="5400" dirty="0" smtClean="0">
                <a:latin typeface="Times New Roman" pitchFamily="18" charset="0"/>
                <a:cs typeface="Times New Roman" pitchFamily="18" charset="0"/>
              </a:rPr>
              <a:t>Kết luận </a:t>
            </a:r>
          </a:p>
          <a:p>
            <a:pPr algn="ctr"/>
            <a:r>
              <a:rPr lang="nl-NL" sz="5400" dirty="0" smtClean="0">
                <a:latin typeface="Times New Roman" pitchFamily="18" charset="0"/>
                <a:cs typeface="Times New Roman" pitchFamily="18" charset="0"/>
              </a:rPr>
              <a:t>Đồ </a:t>
            </a:r>
            <a:r>
              <a:rPr lang="nl-NL" sz="5400" dirty="0">
                <a:latin typeface="Times New Roman" pitchFamily="18" charset="0"/>
                <a:cs typeface="Times New Roman" pitchFamily="18" charset="0"/>
              </a:rPr>
              <a:t>chơi trẻ em rất da dạng, phong phú: đồ chơi trí tuệ; đồ chơi vận động; đồ chơi truyền thống và đồ chơi hiện đại,...</a:t>
            </a:r>
            <a:endParaRPr lang="en-US" sz="54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497266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3871117" y="228600"/>
            <a:ext cx="9982201" cy="677108"/>
          </a:xfrm>
          <a:prstGeom prst="rect">
            <a:avLst/>
          </a:prstGeom>
        </p:spPr>
        <p:txBody>
          <a:bodyPr wrap="square">
            <a:spAutoFit/>
          </a:bodyPr>
          <a:lstStyle/>
          <a:p>
            <a:pPr algn="ctr"/>
            <a:r>
              <a:rPr lang="en-US" sz="3800" b="1" dirty="0">
                <a:latin typeface="Times New Roman" pitchFamily="18" charset="0"/>
                <a:cs typeface="Times New Roman" pitchFamily="18" charset="0"/>
              </a:rPr>
              <a:t>2. </a:t>
            </a:r>
            <a:r>
              <a:rPr lang="nl-NL" sz="3600" b="1" dirty="0">
                <a:effectLst/>
                <a:latin typeface="Times New Roman" panose="02020603050405020304" pitchFamily="18" charset="0"/>
                <a:ea typeface="Times New Roman" panose="02020603050405020304" pitchFamily="18" charset="0"/>
              </a:rPr>
              <a:t>Cách chơi trò chơi an </a:t>
            </a:r>
            <a:r>
              <a:rPr lang="nl-NL" sz="3600" b="1" dirty="0" smtClean="0">
                <a:effectLst/>
                <a:latin typeface="Times New Roman" panose="02020603050405020304" pitchFamily="18" charset="0"/>
                <a:ea typeface="Times New Roman" panose="02020603050405020304" pitchFamily="18" charset="0"/>
              </a:rPr>
              <a:t>toàn</a:t>
            </a:r>
            <a:endParaRPr lang="en-US" sz="1800" dirty="0">
              <a:effectLst/>
              <a:latin typeface="Times New Roman" panose="02020603050405020304" pitchFamily="18" charset="0"/>
              <a:ea typeface="Times New Roman" panose="02020603050405020304" pitchFamily="18" charset="0"/>
            </a:endParaRPr>
          </a:p>
        </p:txBody>
      </p:sp>
      <p:sp>
        <p:nvSpPr>
          <p:cNvPr id="32" name="TextBox 31"/>
          <p:cNvSpPr txBox="1"/>
          <p:nvPr/>
        </p:nvSpPr>
        <p:spPr>
          <a:xfrm>
            <a:off x="0" y="1219200"/>
            <a:ext cx="14859000" cy="1200329"/>
          </a:xfrm>
          <a:prstGeom prst="rect">
            <a:avLst/>
          </a:prstGeom>
          <a:solidFill>
            <a:schemeClr val="bg1"/>
          </a:solidFill>
        </p:spPr>
        <p:txBody>
          <a:bodyPr wrap="square" rtlCol="0">
            <a:spAutoFit/>
          </a:bodyPr>
          <a:lstStyle/>
          <a:p>
            <a:pPr algn="just"/>
            <a:r>
              <a:rPr lang="nl-NL" sz="3600" b="1" dirty="0" smtClean="0">
                <a:latin typeface="Times New Roman" panose="02020603050405020304" pitchFamily="18" charset="0"/>
                <a:cs typeface="Times New Roman" panose="02020603050405020304" pitchFamily="18" charset="0"/>
              </a:rPr>
              <a:t>Quan </a:t>
            </a:r>
            <a:r>
              <a:rPr lang="nl-NL" sz="3600" b="1" dirty="0">
                <a:latin typeface="Times New Roman" panose="02020603050405020304" pitchFamily="18" charset="0"/>
                <a:cs typeface="Times New Roman" panose="02020603050405020304" pitchFamily="18" charset="0"/>
              </a:rPr>
              <a:t>sát Hình 2, và cho biết các bạn chơi đồ chơi có an toàn không? Vì sao?</a:t>
            </a:r>
            <a:endParaRPr lang="en-US" b="1" dirty="0">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05872E22-1F2E-9BD3-1F8B-DEE837C13611}"/>
              </a:ext>
            </a:extLst>
          </p:cNvPr>
          <p:cNvPicPr>
            <a:picLocks noChangeAspect="1"/>
          </p:cNvPicPr>
          <p:nvPr/>
        </p:nvPicPr>
        <p:blipFill rotWithShape="1">
          <a:blip r:embed="rId5"/>
          <a:srcRect t="48093"/>
          <a:stretch/>
        </p:blipFill>
        <p:spPr>
          <a:xfrm>
            <a:off x="8595519" y="2590800"/>
            <a:ext cx="6797959" cy="4230921"/>
          </a:xfrm>
          <a:prstGeom prst="rect">
            <a:avLst/>
          </a:prstGeom>
        </p:spPr>
      </p:pic>
      <p:pic>
        <p:nvPicPr>
          <p:cNvPr id="16" name="Picture 15">
            <a:extLst>
              <a:ext uri="{FF2B5EF4-FFF2-40B4-BE49-F238E27FC236}">
                <a16:creationId xmlns:a16="http://schemas.microsoft.com/office/drawing/2014/main" id="{80B01C81-33A5-B4AD-2BBB-2716801FDA36}"/>
              </a:ext>
            </a:extLst>
          </p:cNvPr>
          <p:cNvPicPr>
            <a:picLocks noChangeAspect="1"/>
          </p:cNvPicPr>
          <p:nvPr/>
        </p:nvPicPr>
        <p:blipFill rotWithShape="1">
          <a:blip r:embed="rId5"/>
          <a:srcRect t="-393" b="51908"/>
          <a:stretch/>
        </p:blipFill>
        <p:spPr>
          <a:xfrm>
            <a:off x="0" y="2590800"/>
            <a:ext cx="7850118" cy="4230920"/>
          </a:xfrm>
          <a:prstGeom prst="rect">
            <a:avLst/>
          </a:prstGeom>
        </p:spPr>
      </p:pic>
    </p:spTree>
    <p:custDataLst>
      <p:tags r:id="rId1"/>
    </p:custDataLst>
    <p:extLst>
      <p:ext uri="{BB962C8B-B14F-4D97-AF65-F5344CB8AC3E}">
        <p14:creationId xmlns:p14="http://schemas.microsoft.com/office/powerpoint/2010/main" val="195556696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2400"/>
            <a:ext cx="16276638" cy="9677400"/>
          </a:xfrm>
          <a:prstGeom prst="rect">
            <a:avLst/>
          </a:prstGeom>
        </p:spPr>
      </p:pic>
      <p:sp>
        <p:nvSpPr>
          <p:cNvPr id="6" name="TextBox 5"/>
          <p:cNvSpPr txBox="1"/>
          <p:nvPr/>
        </p:nvSpPr>
        <p:spPr>
          <a:xfrm>
            <a:off x="4699814" y="1143000"/>
            <a:ext cx="8153400" cy="1015663"/>
          </a:xfrm>
          <a:prstGeom prst="rect">
            <a:avLst/>
          </a:prstGeom>
          <a:noFill/>
        </p:spPr>
        <p:txBody>
          <a:bodyPr wrap="square" rtlCol="0">
            <a:spAutoFit/>
          </a:bodyPr>
          <a:lstStyle/>
          <a:p>
            <a:pPr algn="ctr"/>
            <a:r>
              <a:rPr lang="vi-VN" sz="6000" dirty="0" smtClean="0">
                <a:latin typeface="Times New Roman" pitchFamily="18" charset="0"/>
                <a:cs typeface="Times New Roman" pitchFamily="18" charset="0"/>
              </a:rPr>
              <a:t>Thảo luận nhóm  đôi </a:t>
            </a:r>
            <a:endParaRPr lang="en-US" sz="6000" dirty="0">
              <a:latin typeface="Times New Roman" pitchFamily="18" charset="0"/>
              <a:cs typeface="Times New Roman" pitchFamily="18" charset="0"/>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519" y="3276599"/>
            <a:ext cx="4687017" cy="5867401"/>
          </a:xfrm>
          <a:prstGeom prst="rect">
            <a:avLst/>
          </a:prstGeom>
        </p:spPr>
      </p:pic>
      <p:sp>
        <p:nvSpPr>
          <p:cNvPr id="8" name="TextBox 7">
            <a:extLst>
              <a:ext uri="{FF2B5EF4-FFF2-40B4-BE49-F238E27FC236}">
                <a16:creationId xmlns:a16="http://schemas.microsoft.com/office/drawing/2014/main" id="{90A1334A-AF00-1C32-EA5F-514558360290}"/>
              </a:ext>
            </a:extLst>
          </p:cNvPr>
          <p:cNvSpPr txBox="1"/>
          <p:nvPr/>
        </p:nvSpPr>
        <p:spPr>
          <a:xfrm>
            <a:off x="5081742" y="3373243"/>
            <a:ext cx="10138317" cy="683264"/>
          </a:xfrm>
          <a:prstGeom prst="rect">
            <a:avLst/>
          </a:prstGeom>
          <a:noFill/>
        </p:spPr>
        <p:txBody>
          <a:bodyPr wrap="square">
            <a:spAutoFit/>
          </a:bodyPr>
          <a:lstStyle/>
          <a:p>
            <a:pPr algn="just">
              <a:lnSpc>
                <a:spcPct val="120000"/>
              </a:lnSpc>
            </a:pPr>
            <a:r>
              <a:rPr lang="nl-NL" sz="3200" b="1" dirty="0">
                <a:solidFill>
                  <a:srgbClr val="0000CC"/>
                </a:solidFill>
                <a:effectLst/>
                <a:latin typeface="Times New Roman" panose="02020603050405020304" pitchFamily="18" charset="0"/>
                <a:ea typeface="Times New Roman" panose="02020603050405020304" pitchFamily="18" charset="0"/>
              </a:rPr>
              <a:t>+ Các bạn trong hình đang chơi gì?</a:t>
            </a:r>
            <a:endParaRPr lang="en-US" sz="2800" b="1" dirty="0">
              <a:solidFill>
                <a:srgbClr val="0000CC"/>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6FC2FB0D-5663-CC0E-E58C-B17AD502B188}"/>
              </a:ext>
            </a:extLst>
          </p:cNvPr>
          <p:cNvSpPr txBox="1"/>
          <p:nvPr/>
        </p:nvSpPr>
        <p:spPr>
          <a:xfrm>
            <a:off x="5066661" y="4686300"/>
            <a:ext cx="11414918" cy="683264"/>
          </a:xfrm>
          <a:prstGeom prst="rect">
            <a:avLst/>
          </a:prstGeom>
          <a:noFill/>
        </p:spPr>
        <p:txBody>
          <a:bodyPr wrap="square">
            <a:spAutoFit/>
          </a:bodyPr>
          <a:lstStyle/>
          <a:p>
            <a:pPr algn="just">
              <a:lnSpc>
                <a:spcPct val="120000"/>
              </a:lnSpc>
            </a:pPr>
            <a:r>
              <a:rPr lang="vi-VN" sz="3200" b="1" dirty="0" smtClean="0">
                <a:solidFill>
                  <a:srgbClr val="0000CC"/>
                </a:solidFill>
                <a:effectLst/>
                <a:latin typeface="Times New Roman" panose="02020603050405020304" pitchFamily="18" charset="0"/>
                <a:ea typeface="Times New Roman" panose="02020603050405020304" pitchFamily="18" charset="0"/>
              </a:rPr>
              <a:t>+ </a:t>
            </a:r>
            <a:r>
              <a:rPr lang="nl-NL" sz="3200" b="1" dirty="0" smtClean="0">
                <a:solidFill>
                  <a:srgbClr val="0000CC"/>
                </a:solidFill>
                <a:effectLst/>
                <a:latin typeface="Times New Roman" panose="02020603050405020304" pitchFamily="18" charset="0"/>
                <a:ea typeface="Times New Roman" panose="02020603050405020304" pitchFamily="18" charset="0"/>
              </a:rPr>
              <a:t>Theo </a:t>
            </a:r>
            <a:r>
              <a:rPr lang="vi-VN" sz="3200" b="1" dirty="0" smtClean="0">
                <a:solidFill>
                  <a:srgbClr val="0000CC"/>
                </a:solidFill>
                <a:effectLst/>
                <a:latin typeface="Times New Roman" panose="02020603050405020304" pitchFamily="18" charset="0"/>
                <a:ea typeface="Times New Roman" panose="02020603050405020304" pitchFamily="18" charset="0"/>
              </a:rPr>
              <a:t>bạn</a:t>
            </a:r>
            <a:r>
              <a:rPr lang="nl-NL" sz="3200" b="1" dirty="0" smtClean="0">
                <a:solidFill>
                  <a:srgbClr val="0000CC"/>
                </a:solidFill>
                <a:effectLst/>
                <a:latin typeface="Times New Roman" panose="02020603050405020304" pitchFamily="18" charset="0"/>
                <a:ea typeface="Times New Roman" panose="02020603050405020304" pitchFamily="18" charset="0"/>
              </a:rPr>
              <a:t>, </a:t>
            </a:r>
            <a:r>
              <a:rPr lang="nl-NL" sz="3200" b="1" dirty="0">
                <a:solidFill>
                  <a:srgbClr val="0000CC"/>
                </a:solidFill>
                <a:effectLst/>
                <a:latin typeface="Times New Roman" panose="02020603050405020304" pitchFamily="18" charset="0"/>
                <a:ea typeface="Times New Roman" panose="02020603050405020304" pitchFamily="18" charset="0"/>
              </a:rPr>
              <a:t>các bạn chơi đồ chơi như vậy có an toàn không?</a:t>
            </a:r>
            <a:endParaRPr lang="en-US" sz="2800" b="1" dirty="0">
              <a:solidFill>
                <a:srgbClr val="0000CC"/>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90A1334A-AF00-1C32-EA5F-514558360290}"/>
              </a:ext>
            </a:extLst>
          </p:cNvPr>
          <p:cNvSpPr txBox="1"/>
          <p:nvPr/>
        </p:nvSpPr>
        <p:spPr>
          <a:xfrm>
            <a:off x="4900536" y="5943600"/>
            <a:ext cx="11506200" cy="1200329"/>
          </a:xfrm>
          <a:prstGeom prst="rect">
            <a:avLst/>
          </a:prstGeom>
          <a:noFill/>
        </p:spPr>
        <p:txBody>
          <a:bodyPr wrap="square">
            <a:spAutoFit/>
          </a:bodyPr>
          <a:lstStyle/>
          <a:p>
            <a:pPr algn="just">
              <a:lnSpc>
                <a:spcPct val="120000"/>
              </a:lnSpc>
            </a:pPr>
            <a:r>
              <a:rPr lang="nl-NL" sz="3200" b="1" dirty="0" smtClean="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200" b="1" dirty="0" smtClean="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Bạn</a:t>
            </a:r>
            <a:r>
              <a:rPr lang="nl-NL" sz="3200" b="1" dirty="0" smtClean="0">
                <a:solidFill>
                  <a:srgbClr val="0000CC"/>
                </a:solidFill>
                <a:latin typeface="Times New Roman" panose="02020603050405020304" pitchFamily="18" charset="0"/>
                <a:cs typeface="Times New Roman" panose="02020603050405020304" pitchFamily="18" charset="0"/>
              </a:rPr>
              <a:t> </a:t>
            </a:r>
            <a:r>
              <a:rPr lang="nl-NL" sz="3200" b="1" dirty="0">
                <a:solidFill>
                  <a:srgbClr val="0000CC"/>
                </a:solidFill>
                <a:latin typeface="Times New Roman" panose="02020603050405020304" pitchFamily="18" charset="0"/>
                <a:cs typeface="Times New Roman" panose="02020603050405020304" pitchFamily="18" charset="0"/>
              </a:rPr>
              <a:t>hãy dự đoán điều gì sẽ xảy ra khi các bạn chơi như vậy?</a:t>
            </a:r>
            <a:endParaRPr lang="en-US" sz="3200" b="1" dirty="0">
              <a:solidFill>
                <a:srgbClr val="0000CC"/>
              </a:solidFill>
              <a:latin typeface="Times New Roman" panose="02020603050405020304" pitchFamily="18" charset="0"/>
              <a:cs typeface="Times New Roman" panose="02020603050405020304" pitchFamily="18" charset="0"/>
            </a:endParaRPr>
          </a:p>
          <a:p>
            <a:pPr algn="just">
              <a:lnSpc>
                <a:spcPct val="120000"/>
              </a:lnSpc>
            </a:pPr>
            <a:endParaRPr lang="en-US" sz="2800" b="1" dirty="0">
              <a:solidFill>
                <a:srgbClr val="0000CC"/>
              </a:solidFill>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6FC2FB0D-5663-CC0E-E58C-B17AD502B188}"/>
              </a:ext>
            </a:extLst>
          </p:cNvPr>
          <p:cNvSpPr txBox="1"/>
          <p:nvPr/>
        </p:nvSpPr>
        <p:spPr>
          <a:xfrm>
            <a:off x="4900536" y="7354034"/>
            <a:ext cx="12883701" cy="584775"/>
          </a:xfrm>
          <a:prstGeom prst="rect">
            <a:avLst/>
          </a:prstGeom>
          <a:noFill/>
        </p:spPr>
        <p:txBody>
          <a:bodyPr wrap="square">
            <a:spAutoFit/>
          </a:bodyPr>
          <a:lstStyle/>
          <a:p>
            <a:r>
              <a:rPr lang="vi-VN" sz="3200" b="1" dirty="0" smtClean="0">
                <a:solidFill>
                  <a:srgbClr val="0000CC"/>
                </a:solidFill>
                <a:latin typeface="Times New Roman" panose="02020603050405020304" pitchFamily="18" charset="0"/>
                <a:cs typeface="Times New Roman" panose="02020603050405020304" pitchFamily="18" charset="0"/>
              </a:rPr>
              <a:t>+ </a:t>
            </a:r>
            <a:r>
              <a:rPr lang="nl-NL" sz="3200" b="1" dirty="0" smtClean="0">
                <a:solidFill>
                  <a:srgbClr val="0000CC"/>
                </a:solidFill>
                <a:latin typeface="Times New Roman" panose="02020603050405020304" pitchFamily="18" charset="0"/>
                <a:cs typeface="Times New Roman" panose="02020603050405020304" pitchFamily="18" charset="0"/>
              </a:rPr>
              <a:t>Nếu </a:t>
            </a:r>
            <a:r>
              <a:rPr lang="vi-VN" sz="3200" b="1" dirty="0" smtClean="0">
                <a:solidFill>
                  <a:srgbClr val="0000CC"/>
                </a:solidFill>
                <a:latin typeface="Times New Roman" panose="02020603050405020304" pitchFamily="18" charset="0"/>
                <a:cs typeface="Times New Roman" panose="02020603050405020304" pitchFamily="18" charset="0"/>
              </a:rPr>
              <a:t>bạn</a:t>
            </a:r>
            <a:r>
              <a:rPr lang="nl-NL" sz="3200" b="1" dirty="0" smtClean="0">
                <a:solidFill>
                  <a:srgbClr val="0000CC"/>
                </a:solidFill>
                <a:latin typeface="Times New Roman" panose="02020603050405020304" pitchFamily="18" charset="0"/>
                <a:cs typeface="Times New Roman" panose="02020603050405020304" pitchFamily="18" charset="0"/>
              </a:rPr>
              <a:t> </a:t>
            </a:r>
            <a:r>
              <a:rPr lang="nl-NL" sz="3200" b="1" dirty="0">
                <a:solidFill>
                  <a:srgbClr val="0000CC"/>
                </a:solidFill>
                <a:latin typeface="Times New Roman" panose="02020603050405020304" pitchFamily="18" charset="0"/>
                <a:cs typeface="Times New Roman" panose="02020603050405020304" pitchFamily="18" charset="0"/>
              </a:rPr>
              <a:t>là bạn đó, </a:t>
            </a:r>
            <a:r>
              <a:rPr lang="vi-VN" sz="3200" b="1" dirty="0">
                <a:solidFill>
                  <a:srgbClr val="0000CC"/>
                </a:solidFill>
                <a:latin typeface="Times New Roman" panose="02020603050405020304" pitchFamily="18" charset="0"/>
                <a:cs typeface="Times New Roman" panose="02020603050405020304" pitchFamily="18" charset="0"/>
              </a:rPr>
              <a:t>bạn</a:t>
            </a:r>
            <a:r>
              <a:rPr lang="nl-NL" sz="3200" b="1" dirty="0" smtClean="0">
                <a:solidFill>
                  <a:srgbClr val="0000CC"/>
                </a:solidFill>
                <a:latin typeface="Times New Roman" panose="02020603050405020304" pitchFamily="18" charset="0"/>
                <a:cs typeface="Times New Roman" panose="02020603050405020304" pitchFamily="18" charset="0"/>
              </a:rPr>
              <a:t> </a:t>
            </a:r>
            <a:r>
              <a:rPr lang="nl-NL" sz="3200" b="1" dirty="0">
                <a:solidFill>
                  <a:srgbClr val="0000CC"/>
                </a:solidFill>
                <a:latin typeface="Times New Roman" panose="02020603050405020304" pitchFamily="18" charset="0"/>
                <a:cs typeface="Times New Roman" panose="02020603050405020304" pitchFamily="18" charset="0"/>
              </a:rPr>
              <a:t>sẽ chơi đồ chơi thế nào cho an toàn?</a:t>
            </a:r>
            <a:endParaRPr lang="en-US" sz="3200" b="1" dirty="0">
              <a:solidFill>
                <a:srgbClr val="0000CC"/>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89460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B01C81-33A5-B4AD-2BBB-2716801FDA36}"/>
              </a:ext>
            </a:extLst>
          </p:cNvPr>
          <p:cNvPicPr>
            <a:picLocks noChangeAspect="1"/>
          </p:cNvPicPr>
          <p:nvPr/>
        </p:nvPicPr>
        <p:blipFill rotWithShape="1">
          <a:blip r:embed="rId4"/>
          <a:srcRect t="-393" b="51908"/>
          <a:stretch/>
        </p:blipFill>
        <p:spPr>
          <a:xfrm>
            <a:off x="6004719" y="456955"/>
            <a:ext cx="7850118" cy="4230920"/>
          </a:xfrm>
          <a:prstGeom prst="rect">
            <a:avLst/>
          </a:prstGeom>
        </p:spPr>
      </p:pic>
      <p:pic>
        <p:nvPicPr>
          <p:cNvPr id="3" name="Picture 2">
            <a:extLst>
              <a:ext uri="{FF2B5EF4-FFF2-40B4-BE49-F238E27FC236}">
                <a16:creationId xmlns:a16="http://schemas.microsoft.com/office/drawing/2014/main" id="{05872E22-1F2E-9BD3-1F8B-DEE837C13611}"/>
              </a:ext>
            </a:extLst>
          </p:cNvPr>
          <p:cNvPicPr>
            <a:picLocks noChangeAspect="1"/>
          </p:cNvPicPr>
          <p:nvPr/>
        </p:nvPicPr>
        <p:blipFill rotWithShape="1">
          <a:blip r:embed="rId4"/>
          <a:srcRect t="48093"/>
          <a:stretch/>
        </p:blipFill>
        <p:spPr>
          <a:xfrm>
            <a:off x="6004719" y="4654421"/>
            <a:ext cx="7850118" cy="4230921"/>
          </a:xfrm>
          <a:prstGeom prst="rect">
            <a:avLst/>
          </a:prstGeom>
        </p:spPr>
      </p:pic>
      <p:sp>
        <p:nvSpPr>
          <p:cNvPr id="4" name="Rectangle 3"/>
          <p:cNvSpPr/>
          <p:nvPr/>
        </p:nvSpPr>
        <p:spPr>
          <a:xfrm>
            <a:off x="518319" y="1423639"/>
            <a:ext cx="4495800" cy="1148776"/>
          </a:xfrm>
          <a:prstGeom prst="rect">
            <a:avLst/>
          </a:prstGeom>
        </p:spPr>
        <p:txBody>
          <a:bodyPr wrap="square">
            <a:spAutoFit/>
          </a:bodyPr>
          <a:lstStyle/>
          <a:p>
            <a:pPr algn="just">
              <a:lnSpc>
                <a:spcPct val="120000"/>
              </a:lnSpc>
            </a:pPr>
            <a:r>
              <a:rPr lang="nl-NL" sz="2800" b="1" dirty="0">
                <a:latin typeface="Times New Roman" panose="02020603050405020304" pitchFamily="18" charset="0"/>
                <a:ea typeface="Times New Roman" panose="02020603050405020304" pitchFamily="18" charset="0"/>
              </a:rPr>
              <a:t>Các bạn trong hình đang chơi </a:t>
            </a:r>
            <a:r>
              <a:rPr lang="nl-NL" sz="3200" b="1" dirty="0">
                <a:latin typeface="Times New Roman" panose="02020603050405020304" pitchFamily="18" charset="0"/>
                <a:ea typeface="Times New Roman" panose="02020603050405020304" pitchFamily="18" charset="0"/>
              </a:rPr>
              <a:t>gì?</a:t>
            </a:r>
            <a:endParaRPr lang="en-US" sz="2800" b="1" dirty="0">
              <a:latin typeface="Times New Roman" panose="02020603050405020304" pitchFamily="18" charset="0"/>
              <a:ea typeface="Times New Roman" panose="02020603050405020304" pitchFamily="18" charset="0"/>
            </a:endParaRPr>
          </a:p>
        </p:txBody>
      </p:sp>
      <p:sp>
        <p:nvSpPr>
          <p:cNvPr id="5" name="Rectangle 4"/>
          <p:cNvSpPr/>
          <p:nvPr/>
        </p:nvSpPr>
        <p:spPr>
          <a:xfrm>
            <a:off x="518319" y="2862545"/>
            <a:ext cx="4495800" cy="1598386"/>
          </a:xfrm>
          <a:prstGeom prst="rect">
            <a:avLst/>
          </a:prstGeom>
        </p:spPr>
        <p:txBody>
          <a:bodyPr wrap="square">
            <a:spAutoFit/>
          </a:bodyPr>
          <a:lstStyle/>
          <a:p>
            <a:pPr algn="just">
              <a:lnSpc>
                <a:spcPct val="120000"/>
              </a:lnSpc>
            </a:pPr>
            <a:r>
              <a:rPr lang="nl-NL" sz="2800" b="1" dirty="0">
                <a:latin typeface="Times New Roman" panose="02020603050405020304" pitchFamily="18" charset="0"/>
                <a:ea typeface="Times New Roman" panose="02020603050405020304" pitchFamily="18" charset="0"/>
              </a:rPr>
              <a:t>Theo </a:t>
            </a:r>
            <a:r>
              <a:rPr lang="vi-VN" sz="2800" b="1" dirty="0">
                <a:latin typeface="Times New Roman" panose="02020603050405020304" pitchFamily="18" charset="0"/>
                <a:ea typeface="Times New Roman" panose="02020603050405020304" pitchFamily="18" charset="0"/>
              </a:rPr>
              <a:t>bạn</a:t>
            </a:r>
            <a:r>
              <a:rPr lang="nl-NL" sz="2800" b="1" dirty="0">
                <a:latin typeface="Times New Roman" panose="02020603050405020304" pitchFamily="18" charset="0"/>
                <a:ea typeface="Times New Roman" panose="02020603050405020304" pitchFamily="18" charset="0"/>
              </a:rPr>
              <a:t>, các bạn chơi đồ chơi như vậy có an toàn không?</a:t>
            </a:r>
            <a:endParaRPr lang="en-US" sz="2400" b="1" dirty="0">
              <a:latin typeface="Times New Roman" panose="02020603050405020304" pitchFamily="18" charset="0"/>
              <a:ea typeface="Times New Roman" panose="02020603050405020304" pitchFamily="18" charset="0"/>
            </a:endParaRPr>
          </a:p>
        </p:txBody>
      </p:sp>
      <p:sp>
        <p:nvSpPr>
          <p:cNvPr id="6" name="Rectangle 5"/>
          <p:cNvSpPr/>
          <p:nvPr/>
        </p:nvSpPr>
        <p:spPr>
          <a:xfrm>
            <a:off x="510672" y="4800600"/>
            <a:ext cx="5257800" cy="1421928"/>
          </a:xfrm>
          <a:prstGeom prst="rect">
            <a:avLst/>
          </a:prstGeom>
        </p:spPr>
        <p:txBody>
          <a:bodyPr wrap="square">
            <a:spAutoFit/>
          </a:bodyPr>
          <a:lstStyle/>
          <a:p>
            <a:pPr algn="just">
              <a:lnSpc>
                <a:spcPct val="120000"/>
              </a:lnSpc>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Bạn</a:t>
            </a:r>
            <a:r>
              <a:rPr lang="nl-NL" sz="2800" b="1" dirty="0">
                <a:latin typeface="Times New Roman" panose="02020603050405020304" pitchFamily="18" charset="0"/>
                <a:cs typeface="Times New Roman" panose="02020603050405020304" pitchFamily="18" charset="0"/>
              </a:rPr>
              <a:t> hãy dự đoán điều gì sẽ xảy ra khi các bạn chơi như vậy?</a:t>
            </a:r>
            <a:endParaRPr lang="en-US" sz="2800" b="1" dirty="0">
              <a:latin typeface="Times New Roman" panose="02020603050405020304" pitchFamily="18" charset="0"/>
              <a:cs typeface="Times New Roman" panose="02020603050405020304" pitchFamily="18" charset="0"/>
            </a:endParaRPr>
          </a:p>
          <a:p>
            <a:pPr algn="just">
              <a:lnSpc>
                <a:spcPct val="120000"/>
              </a:lnSpc>
            </a:pPr>
            <a:endParaRPr lang="en-US" sz="1600" b="1" dirty="0">
              <a:latin typeface="Times New Roman" panose="02020603050405020304" pitchFamily="18" charset="0"/>
              <a:ea typeface="Times New Roman" panose="02020603050405020304" pitchFamily="18" charset="0"/>
            </a:endParaRPr>
          </a:p>
        </p:txBody>
      </p:sp>
      <p:sp>
        <p:nvSpPr>
          <p:cNvPr id="7" name="Rectangle 6"/>
          <p:cNvSpPr/>
          <p:nvPr/>
        </p:nvSpPr>
        <p:spPr>
          <a:xfrm>
            <a:off x="489622" y="6222528"/>
            <a:ext cx="5605023" cy="954107"/>
          </a:xfrm>
          <a:prstGeom prst="rect">
            <a:avLst/>
          </a:prstGeom>
        </p:spPr>
        <p:txBody>
          <a:bodyPr wrap="square">
            <a:spAutoFit/>
          </a:bodyPr>
          <a:lstStyle/>
          <a:p>
            <a:r>
              <a:rPr lang="nl-NL" sz="2800" b="1" dirty="0">
                <a:latin typeface="Times New Roman" panose="02020603050405020304" pitchFamily="18" charset="0"/>
                <a:cs typeface="Times New Roman" panose="02020603050405020304" pitchFamily="18" charset="0"/>
              </a:rPr>
              <a:t>Nếu </a:t>
            </a:r>
            <a:r>
              <a:rPr lang="vi-VN" sz="2800" b="1" dirty="0">
                <a:latin typeface="Times New Roman" panose="02020603050405020304" pitchFamily="18" charset="0"/>
                <a:cs typeface="Times New Roman" panose="02020603050405020304" pitchFamily="18" charset="0"/>
              </a:rPr>
              <a:t>bạn</a:t>
            </a:r>
            <a:r>
              <a:rPr lang="nl-NL" sz="2800" b="1" dirty="0">
                <a:latin typeface="Times New Roman" panose="02020603050405020304" pitchFamily="18" charset="0"/>
                <a:cs typeface="Times New Roman" panose="02020603050405020304" pitchFamily="18" charset="0"/>
              </a:rPr>
              <a:t> là bạn đó, </a:t>
            </a:r>
            <a:r>
              <a:rPr lang="vi-VN" sz="2800" b="1" dirty="0">
                <a:latin typeface="Times New Roman" panose="02020603050405020304" pitchFamily="18" charset="0"/>
                <a:cs typeface="Times New Roman" panose="02020603050405020304" pitchFamily="18" charset="0"/>
              </a:rPr>
              <a:t>bạn</a:t>
            </a:r>
            <a:r>
              <a:rPr lang="nl-NL" sz="2800" b="1" dirty="0">
                <a:latin typeface="Times New Roman" panose="02020603050405020304" pitchFamily="18" charset="0"/>
                <a:cs typeface="Times New Roman" panose="02020603050405020304" pitchFamily="18" charset="0"/>
              </a:rPr>
              <a:t> sẽ chơi đồ chơi thế nào cho an toàn?</a:t>
            </a:r>
            <a:endParaRPr lang="en-US" sz="28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017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 name="ISPRING_LMS_API_VERSION" val="SCORM 2004 (4th edition)"/>
  <p:tag name="ISPRING_ULTRA_SCORM_COURSE_ID" val="C71292D4-DF6A-4B44-BBAA-FFCB67CEF572"/>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o{\&quot;{339F8B1D-2E64-4706-BE70-727202295B45}&quot;,&quot;C:\\Users\\Administrator\\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KNTT  Bai 10 Lam do choi"/>
</p:tagLst>
</file>

<file path=ppt/tags/tag10.xml><?xml version="1.0" encoding="utf-8"?>
<p:tagLst xmlns:a="http://schemas.openxmlformats.org/drawingml/2006/main" xmlns:r="http://schemas.openxmlformats.org/officeDocument/2006/relationships" xmlns:p="http://schemas.openxmlformats.org/presentationml/2006/main">
  <p:tag name="GENSWF_SLIDE_UID" val="{A0FD2CC7-9ECE-4438-A246-32EE8429C2C7}:452"/>
</p:tagLst>
</file>

<file path=ppt/tags/tag11.xml><?xml version="1.0" encoding="utf-8"?>
<p:tagLst xmlns:a="http://schemas.openxmlformats.org/drawingml/2006/main" xmlns:r="http://schemas.openxmlformats.org/officeDocument/2006/relationships" xmlns:p="http://schemas.openxmlformats.org/presentationml/2006/main">
  <p:tag name="GENSWF_SLIDE_UID" val="{4D9A097B-3ABD-4F29-B91A-BA54EEFEC49B}:458"/>
</p:tagLst>
</file>

<file path=ppt/tags/tag12.xml><?xml version="1.0" encoding="utf-8"?>
<p:tagLst xmlns:a="http://schemas.openxmlformats.org/drawingml/2006/main" xmlns:r="http://schemas.openxmlformats.org/officeDocument/2006/relationships" xmlns:p="http://schemas.openxmlformats.org/presentationml/2006/main">
  <p:tag name="GENSWF_SLIDE_UID" val="{ACCD7737-0B19-487D-8B1E-367B6A00E237}:459"/>
</p:tagLst>
</file>

<file path=ppt/tags/tag13.xml><?xml version="1.0" encoding="utf-8"?>
<p:tagLst xmlns:a="http://schemas.openxmlformats.org/drawingml/2006/main" xmlns:r="http://schemas.openxmlformats.org/officeDocument/2006/relationships" xmlns:p="http://schemas.openxmlformats.org/presentationml/2006/main">
  <p:tag name="GENSWF_SLIDE_UID" val="{A333370E-6B4F-4868-8FE4-1020239DAD89}:441"/>
</p:tagLst>
</file>

<file path=ppt/tags/tag14.xml><?xml version="1.0" encoding="utf-8"?>
<p:tagLst xmlns:a="http://schemas.openxmlformats.org/drawingml/2006/main" xmlns:r="http://schemas.openxmlformats.org/officeDocument/2006/relationships" xmlns:p="http://schemas.openxmlformats.org/presentationml/2006/main">
  <p:tag name="GENSWF_SLIDE_UID" val="{E2641613-4E30-44C5-A7AF-E6BB9BD3B8DC}:455"/>
</p:tagLst>
</file>

<file path=ppt/tags/tag2.xml><?xml version="1.0" encoding="utf-8"?>
<p:tagLst xmlns:a="http://schemas.openxmlformats.org/drawingml/2006/main" xmlns:r="http://schemas.openxmlformats.org/officeDocument/2006/relationships" xmlns:p="http://schemas.openxmlformats.org/presentationml/2006/main">
  <p:tag name="GENSWF_SLIDE_UID" val="{D2EF8B5D-1917-48C2-8368-8C5B7416006C}:453"/>
</p:tagLst>
</file>

<file path=ppt/tags/tag3.xml><?xml version="1.0" encoding="utf-8"?>
<p:tagLst xmlns:a="http://schemas.openxmlformats.org/drawingml/2006/main" xmlns:r="http://schemas.openxmlformats.org/officeDocument/2006/relationships" xmlns:p="http://schemas.openxmlformats.org/presentationml/2006/main">
  <p:tag name="GENSWF_SLIDE_UID" val="{BE1C87F6-E420-4ECF-922A-F99F4F43A37F}:447"/>
</p:tagLst>
</file>

<file path=ppt/tags/tag4.xml><?xml version="1.0" encoding="utf-8"?>
<p:tagLst xmlns:a="http://schemas.openxmlformats.org/drawingml/2006/main" xmlns:r="http://schemas.openxmlformats.org/officeDocument/2006/relationships" xmlns:p="http://schemas.openxmlformats.org/presentationml/2006/main">
  <p:tag name="GENSWF_SLIDE_UID" val="{8AA97429-EBBB-49F6-8880-A0CA816A3B3D}:457"/>
</p:tagLst>
</file>

<file path=ppt/tags/tag5.xml><?xml version="1.0" encoding="utf-8"?>
<p:tagLst xmlns:a="http://schemas.openxmlformats.org/drawingml/2006/main" xmlns:r="http://schemas.openxmlformats.org/officeDocument/2006/relationships" xmlns:p="http://schemas.openxmlformats.org/presentationml/2006/main">
  <p:tag name="GENSWF_SLIDE_UID" val="{9CE245A8-A7C9-4BA9-9B62-8E56FC55B1FE}:460"/>
</p:tagLst>
</file>

<file path=ppt/tags/tag6.xml><?xml version="1.0" encoding="utf-8"?>
<p:tagLst xmlns:a="http://schemas.openxmlformats.org/drawingml/2006/main" xmlns:r="http://schemas.openxmlformats.org/officeDocument/2006/relationships" xmlns:p="http://schemas.openxmlformats.org/presentationml/2006/main">
  <p:tag name="GENSWF_SLIDE_UID" val="{C141A7FB-F8CC-4054-ADB6-8C7B18D4E057}:443"/>
</p:tagLst>
</file>

<file path=ppt/tags/tag7.xml><?xml version="1.0" encoding="utf-8"?>
<p:tagLst xmlns:a="http://schemas.openxmlformats.org/drawingml/2006/main" xmlns:r="http://schemas.openxmlformats.org/officeDocument/2006/relationships" xmlns:p="http://schemas.openxmlformats.org/presentationml/2006/main">
  <p:tag name="GENSWF_SLIDE_UID" val="{CB776A92-8189-40BD-A26F-567A7ABCED62}:450"/>
</p:tagLst>
</file>

<file path=ppt/tags/tag8.xml><?xml version="1.0" encoding="utf-8"?>
<p:tagLst xmlns:a="http://schemas.openxmlformats.org/drawingml/2006/main" xmlns:r="http://schemas.openxmlformats.org/officeDocument/2006/relationships" xmlns:p="http://schemas.openxmlformats.org/presentationml/2006/main">
  <p:tag name="GENSWF_SLIDE_UID" val="{F3D8107A-C013-46B7-A950-6FC465B645D6}:440"/>
</p:tagLst>
</file>

<file path=ppt/tags/tag9.xml><?xml version="1.0" encoding="utf-8"?>
<p:tagLst xmlns:a="http://schemas.openxmlformats.org/drawingml/2006/main" xmlns:r="http://schemas.openxmlformats.org/officeDocument/2006/relationships" xmlns:p="http://schemas.openxmlformats.org/presentationml/2006/main">
  <p:tag name="GENSWF_SLIDE_UID" val="{6A3981B7-47CC-4B8D-96DA-26F17894941A}:45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10459</TotalTime>
  <Words>1114</Words>
  <Application>Microsoft Office PowerPoint</Application>
  <PresentationFormat>Custom</PresentationFormat>
  <Paragraphs>54</Paragraphs>
  <Slides>13</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Symbol</vt:lpstr>
      <vt:lpstr>Times New Roman</vt: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KNTT  Bai 10 Lam do choi</dc:title>
  <dc:creator>Le Hong Minh</dc:creator>
  <cp:lastModifiedBy>Administrator</cp:lastModifiedBy>
  <cp:revision>1181</cp:revision>
  <dcterms:created xsi:type="dcterms:W3CDTF">2008-09-09T22:52:10Z</dcterms:created>
  <dcterms:modified xsi:type="dcterms:W3CDTF">2025-04-11T03:25:34Z</dcterms:modified>
</cp:coreProperties>
</file>