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94" r:id="rId12"/>
    <p:sldId id="2985" r:id="rId13"/>
    <p:sldId id="29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998D7"/>
    <a:srgbClr val="FF3399"/>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72164" y="842439"/>
            <a:ext cx="1664763" cy="1512215"/>
          </a:xfrm>
          <a:prstGeom prst="rect">
            <a:avLst/>
          </a:prstGeom>
        </p:spPr>
      </p:pic>
      <p:grpSp>
        <p:nvGrpSpPr>
          <p:cNvPr id="28" name="Group 27"/>
          <p:cNvGrpSpPr/>
          <p:nvPr/>
        </p:nvGrpSpPr>
        <p:grpSpPr>
          <a:xfrm>
            <a:off x="0" y="709930"/>
            <a:ext cx="7834630" cy="1556220"/>
            <a:chOff x="0" y="204868"/>
            <a:chExt cx="7315200" cy="1556143"/>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204868"/>
              <a:ext cx="7315200" cy="1556143"/>
            </a:xfrm>
            <a:prstGeom prst="rect">
              <a:avLst/>
            </a:prstGeom>
          </p:spPr>
        </p:pic>
        <p:sp>
          <p:nvSpPr>
            <p:cNvPr id="15" name="Rectangle 14"/>
            <p:cNvSpPr/>
            <p:nvPr/>
          </p:nvSpPr>
          <p:spPr>
            <a:xfrm>
              <a:off x="0" y="281251"/>
              <a:ext cx="6786880" cy="921975"/>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880379" y="2058710"/>
            <a:ext cx="8899725"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p:cNvSpPr/>
            <p:nvPr/>
          </p:nvSpPr>
          <p:spPr>
            <a:xfrm>
              <a:off x="3124143" y="1592764"/>
              <a:ext cx="5518785" cy="1568450"/>
            </a:xfrm>
            <a:prstGeom prst="rect">
              <a:avLst/>
            </a:prstGeom>
          </p:spPr>
          <p:txBody>
            <a:bodyPr wrap="square">
              <a:spAutoFit/>
            </a:bodyPr>
            <a:lstStyle/>
            <a:p>
              <a:pPr algn="ctr" defTabSz="342900">
                <a:lnSpc>
                  <a:spcPct val="150000"/>
                </a:lnSpc>
              </a:pPr>
              <a:r>
                <a:rPr lang="en-US" altLang="vi-VN" sz="3200" b="1" dirty="0" err="1">
                  <a:solidFill>
                    <a:srgbClr val="F93265"/>
                  </a:solidFill>
                  <a:latin typeface="UTM Avo" panose="02040603050506020204" pitchFamily="18" charset="0"/>
                  <a:cs typeface="Times New Roman" panose="02020603050405020304" pitchFamily="18" charset="0"/>
                </a:rPr>
                <a:t>Phần</a:t>
              </a:r>
              <a:r>
                <a:rPr lang="en-US" altLang="vi-VN" sz="3200" b="1" dirty="0">
                  <a:solidFill>
                    <a:srgbClr val="F93265"/>
                  </a:solidFill>
                  <a:latin typeface="UTM Avo" panose="02040603050506020204" pitchFamily="18" charset="0"/>
                  <a:cs typeface="Times New Roman" panose="02020603050405020304" pitchFamily="18" charset="0"/>
                </a:rPr>
                <a:t> </a:t>
              </a:r>
              <a:r>
                <a:rPr lang="en-US" altLang="vi-VN" sz="3200" b="1" dirty="0" err="1">
                  <a:solidFill>
                    <a:srgbClr val="F93265"/>
                  </a:solidFill>
                  <a:latin typeface="UTM Avo" panose="02040603050506020204" pitchFamily="18" charset="0"/>
                  <a:cs typeface="Times New Roman" panose="02020603050405020304" pitchFamily="18" charset="0"/>
                </a:rPr>
                <a:t>cứng</a:t>
              </a:r>
              <a:r>
                <a:rPr lang="en-US" altLang="vi-VN" sz="3200" b="1" dirty="0">
                  <a:solidFill>
                    <a:srgbClr val="F93265"/>
                  </a:solidFill>
                  <a:latin typeface="UTM Avo" panose="02040603050506020204" pitchFamily="18" charset="0"/>
                  <a:cs typeface="Times New Roman" panose="02020603050405020304" pitchFamily="18" charset="0"/>
                </a:rPr>
                <a:t> </a:t>
              </a:r>
              <a:r>
                <a:rPr lang="en-US" altLang="vi-VN" sz="3200" b="1" dirty="0" err="1">
                  <a:solidFill>
                    <a:srgbClr val="F93265"/>
                  </a:solidFill>
                  <a:latin typeface="UTM Avo" panose="02040603050506020204" pitchFamily="18" charset="0"/>
                  <a:cs typeface="Times New Roman" panose="02020603050405020304" pitchFamily="18" charset="0"/>
                </a:rPr>
                <a:t>và</a:t>
              </a:r>
              <a:r>
                <a:rPr lang="en-US" altLang="vi-VN" sz="3200" b="1" dirty="0">
                  <a:solidFill>
                    <a:srgbClr val="F93265"/>
                  </a:solidFill>
                  <a:latin typeface="UTM Avo" panose="02040603050506020204" pitchFamily="18" charset="0"/>
                  <a:cs typeface="Times New Roman" panose="02020603050405020304" pitchFamily="18" charset="0"/>
                </a:rPr>
                <a:t> </a:t>
              </a:r>
              <a:r>
                <a:rPr lang="en-US" altLang="vi-VN" sz="3200" b="1" dirty="0" err="1">
                  <a:solidFill>
                    <a:srgbClr val="F93265"/>
                  </a:solidFill>
                  <a:latin typeface="UTM Avo" panose="02040603050506020204" pitchFamily="18" charset="0"/>
                  <a:cs typeface="Times New Roman" panose="02020603050405020304" pitchFamily="18" charset="0"/>
                </a:rPr>
                <a:t>phần</a:t>
              </a:r>
              <a:r>
                <a:rPr lang="en-US" altLang="vi-VN" sz="3200" b="1" dirty="0">
                  <a:solidFill>
                    <a:srgbClr val="F93265"/>
                  </a:solidFill>
                  <a:latin typeface="UTM Avo" panose="02040603050506020204" pitchFamily="18" charset="0"/>
                  <a:cs typeface="Times New Roman" panose="02020603050405020304" pitchFamily="18" charset="0"/>
                </a:rPr>
                <a:t> </a:t>
              </a:r>
              <a:r>
                <a:rPr lang="en-US" altLang="vi-VN" sz="3200" b="1" dirty="0" err="1">
                  <a:solidFill>
                    <a:srgbClr val="F93265"/>
                  </a:solidFill>
                  <a:latin typeface="UTM Avo" panose="02040603050506020204" pitchFamily="18" charset="0"/>
                  <a:cs typeface="Times New Roman" panose="02020603050405020304" pitchFamily="18" charset="0"/>
                </a:rPr>
                <a:t>mềm</a:t>
              </a:r>
              <a:r>
                <a:rPr lang="en-US" altLang="vi-VN" sz="3200" b="1" dirty="0">
                  <a:solidFill>
                    <a:srgbClr val="F93265"/>
                  </a:solidFill>
                  <a:latin typeface="UTM Avo" panose="02040603050506020204" pitchFamily="18" charset="0"/>
                  <a:cs typeface="Times New Roman" panose="02020603050405020304" pitchFamily="18" charset="0"/>
                </a:rPr>
                <a:t> </a:t>
              </a:r>
              <a:r>
                <a:rPr lang="en-US" altLang="vi-VN" sz="3200" b="1" dirty="0" err="1">
                  <a:solidFill>
                    <a:srgbClr val="F93265"/>
                  </a:solidFill>
                  <a:latin typeface="UTM Avo" panose="02040603050506020204" pitchFamily="18" charset="0"/>
                  <a:cs typeface="Times New Roman" panose="02020603050405020304" pitchFamily="18" charset="0"/>
                </a:rPr>
                <a:t>máy</a:t>
              </a:r>
              <a:r>
                <a:rPr lang="en-US" altLang="vi-VN" sz="3200" b="1" dirty="0">
                  <a:solidFill>
                    <a:srgbClr val="F93265"/>
                  </a:solidFill>
                  <a:latin typeface="UTM Avo" panose="02040603050506020204" pitchFamily="18" charset="0"/>
                  <a:cs typeface="Times New Roman" panose="02020603050405020304" pitchFamily="18" charset="0"/>
                </a:rPr>
                <a:t> </a:t>
              </a:r>
              <a:r>
                <a:rPr lang="en-US" altLang="vi-VN" sz="3200" b="1" dirty="0" err="1">
                  <a:solidFill>
                    <a:srgbClr val="F93265"/>
                  </a:solidFill>
                  <a:latin typeface="UTM Avo" panose="02040603050506020204" pitchFamily="18" charset="0"/>
                  <a:cs typeface="Times New Roman" panose="02020603050405020304" pitchFamily="18" charset="0"/>
                </a:rPr>
                <a:t>tính</a:t>
              </a:r>
              <a:endParaRPr lang="en-US" altLang="vi-VN" sz="32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
        <p:nvSpPr>
          <p:cNvPr id="2" name="TextBox 1">
            <a:extLst>
              <a:ext uri="{FF2B5EF4-FFF2-40B4-BE49-F238E27FC236}">
                <a16:creationId xmlns:a16="http://schemas.microsoft.com/office/drawing/2014/main" id="{726DF380-C6CA-CDC9-F2FE-BB10D7EE5CB4}"/>
              </a:ext>
            </a:extLst>
          </p:cNvPr>
          <p:cNvSpPr txBox="1"/>
          <p:nvPr/>
        </p:nvSpPr>
        <p:spPr>
          <a:xfrm>
            <a:off x="2475878" y="265043"/>
            <a:ext cx="5674209"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9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9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2025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33805" y="691833"/>
            <a:ext cx="10319385" cy="2399665"/>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p>
        </p:txBody>
      </p:sp>
      <p:sp>
        <p:nvSpPr>
          <p:cNvPr id="5" name="Rectangle 4"/>
          <p:cNvSpPr/>
          <p:nvPr/>
        </p:nvSpPr>
        <p:spPr>
          <a:xfrm>
            <a:off x="1233805" y="2933700"/>
            <a:ext cx="10097770"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 Sau đây là một số quy tắc khi sử dụng máy tinh để đảm bảo an toàn:</a:t>
            </a:r>
          </a:p>
        </p:txBody>
      </p:sp>
      <p:sp>
        <p:nvSpPr>
          <p:cNvPr id="6" name="Rectangle 5"/>
          <p:cNvSpPr/>
          <p:nvPr/>
        </p:nvSpPr>
        <p:spPr>
          <a:xfrm>
            <a:off x="1495425" y="4370070"/>
            <a:ext cx="9201785" cy="101473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 Máy tính là thiết bị lưu trữ thông tin. Cần phải tắt máy tính đúng cách để không gây ra hỏng cho phần cứng và phần mềm.</a:t>
            </a:r>
          </a:p>
        </p:txBody>
      </p:sp>
      <p:sp>
        <p:nvSpPr>
          <p:cNvPr id="18" name="Text Box 17"/>
          <p:cNvSpPr txBox="1"/>
          <p:nvPr/>
        </p:nvSpPr>
        <p:spPr>
          <a:xfrm>
            <a:off x="1495425" y="5403850"/>
            <a:ext cx="9202420" cy="706755"/>
          </a:xfrm>
          <a:prstGeom prst="rect">
            <a:avLst/>
          </a:prstGeom>
          <a:noFill/>
        </p:spPr>
        <p:txBody>
          <a:bodyPr wrap="square" rtlCol="0">
            <a:spAutoFit/>
          </a:bodyPr>
          <a:lstStyle/>
          <a:p>
            <a:r>
              <a:rPr lang="en-US" sz="2000">
                <a:latin typeface="UTM Avo" panose="02040603050506020204"/>
              </a:rPr>
              <a:t>- Không sử dụng tùy tiện Internet hoặc phần mềm chưa được phép để tránh nguy cơ bị nhiễm virus vào máy tính.</a:t>
            </a:r>
          </a:p>
        </p:txBody>
      </p:sp>
      <p:sp>
        <p:nvSpPr>
          <p:cNvPr id="7" name="Text Box 6"/>
          <p:cNvSpPr txBox="1"/>
          <p:nvPr/>
        </p:nvSpPr>
        <p:spPr>
          <a:xfrm>
            <a:off x="1494790" y="3575050"/>
            <a:ext cx="9202420" cy="706755"/>
          </a:xfrm>
          <a:prstGeom prst="rect">
            <a:avLst/>
          </a:prstGeom>
          <a:noFill/>
        </p:spPr>
        <p:txBody>
          <a:bodyPr wrap="square" rtlCol="0">
            <a:spAutoFit/>
          </a:bodyPr>
          <a:lstStyle/>
          <a:p>
            <a:r>
              <a:rPr lang="en-US" sz="2000">
                <a:latin typeface="UTM Avo" panose="02040603050506020204"/>
              </a:rPr>
              <a:t>- Máy tính là thiết bị điện tử nên cần thao tác cẩn thận, nhẹ tay và thực hiện quy tắc an toàn về điện như em đã học ở lớp 3.</a:t>
            </a:r>
          </a:p>
        </p:txBody>
      </p:sp>
      <p:pic>
        <p:nvPicPr>
          <p:cNvPr id="8" name="Picture 7"/>
          <p:cNvPicPr>
            <a:picLocks noChangeAspect="1"/>
          </p:cNvPicPr>
          <p:nvPr/>
        </p:nvPicPr>
        <p:blipFill>
          <a:blip r:embed="rId2"/>
          <a:stretch>
            <a:fillRect/>
          </a:stretch>
        </p:blipFill>
        <p:spPr>
          <a:xfrm>
            <a:off x="462280" y="31178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amond(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350944"/>
            <a:chOff x="3206525" y="469579"/>
            <a:chExt cx="8018202" cy="1739060"/>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53986" y="911721"/>
              <a:ext cx="7301692" cy="1296918"/>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Việc sử dụng máy tính không đúng cách có thể gây ra lỗi , ảnh hưởng đến hoạt động bình thường của nó.</a:t>
              </a:r>
            </a:p>
            <a:p>
              <a:pPr marL="342900" indent="-342900" algn="just" defTabSz="342900">
                <a:lnSpc>
                  <a:spcPct val="150000"/>
                </a:lnSpc>
                <a:buFont typeface="Arial" panose="020B0604020202020204" pitchFamily="34" charset="0"/>
                <a:buChar char="•"/>
              </a:pPr>
              <a:endParaRPr lang="en-US" altLang="vi-VN" sz="2400" b="1">
                <a:solidFill>
                  <a:srgbClr val="F03C69"/>
                </a:solidFill>
                <a:latin typeface="Times New Roman" panose="02020603050405020304" pitchFamily="18" charset="0"/>
                <a:cs typeface="Times New Roman" panose="02020603050405020304" pitchFamily="18" charset="0"/>
              </a:endParaRPr>
            </a:p>
          </p:txBody>
        </p:sp>
      </p:grpSp>
      <p:sp>
        <p:nvSpPr>
          <p:cNvPr id="18" name="Text Box 17"/>
          <p:cNvSpPr txBox="1"/>
          <p:nvPr/>
        </p:nvSpPr>
        <p:spPr>
          <a:xfrm>
            <a:off x="1961515" y="2753360"/>
            <a:ext cx="9202420" cy="521970"/>
          </a:xfrm>
          <a:prstGeom prst="rect">
            <a:avLst/>
          </a:prstGeom>
          <a:noFill/>
        </p:spPr>
        <p:txBody>
          <a:bodyPr wrap="square" rtlCol="0">
            <a:spAutoFit/>
          </a:bodyPr>
          <a:lstStyle/>
          <a:p>
            <a:r>
              <a:rPr lang="en-US" sz="2800">
                <a:latin typeface="UTM Avo" panose="02040603050506020204"/>
              </a:rPr>
              <a:t>Chọn hành động sử dụng máy tính đúng cách:</a:t>
            </a:r>
          </a:p>
        </p:txBody>
      </p:sp>
      <p:sp>
        <p:nvSpPr>
          <p:cNvPr id="19" name="Rectangle 4"/>
          <p:cNvSpPr/>
          <p:nvPr/>
        </p:nvSpPr>
        <p:spPr>
          <a:xfrm>
            <a:off x="937260" y="3611245"/>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dao để cạo những sạch những vết bẩn trên màn hình máy tính </a:t>
            </a:r>
            <a:r>
              <a:rPr lang="en-US" sz="2400">
                <a:latin typeface="UTM Avo" panose="02040603050506020204" pitchFamily="18" charset="0"/>
                <a:cs typeface="Times New Roman" panose="02020603050405020304" pitchFamily="18" charset="0"/>
              </a:rPr>
              <a:t>.</a:t>
            </a:r>
          </a:p>
        </p:txBody>
      </p:sp>
      <p:sp>
        <p:nvSpPr>
          <p:cNvPr id="22" name="Rectangle 4"/>
          <p:cNvSpPr/>
          <p:nvPr/>
        </p:nvSpPr>
        <p:spPr>
          <a:xfrm>
            <a:off x="825500" y="508000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Sử dụng khăn ướt để vệ sinh máy.</a:t>
            </a:r>
          </a:p>
        </p:txBody>
      </p:sp>
      <p:sp>
        <p:nvSpPr>
          <p:cNvPr id="23" name="Rectangle 4"/>
          <p:cNvSpPr/>
          <p:nvPr/>
        </p:nvSpPr>
        <p:spPr>
          <a:xfrm>
            <a:off x="828040" y="5864225"/>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Cài đặt và sử dụng bất kì trò chơi nào mà mình thích lên máy tính..</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978377" y="2404044"/>
            <a:ext cx="983065" cy="967824"/>
          </a:xfrm>
          <a:prstGeom prst="rect">
            <a:avLst/>
          </a:prstGeom>
        </p:spPr>
      </p:pic>
      <p:sp>
        <p:nvSpPr>
          <p:cNvPr id="25" name="Oval 24"/>
          <p:cNvSpPr/>
          <p:nvPr/>
        </p:nvSpPr>
        <p:spPr>
          <a:xfrm>
            <a:off x="823595" y="4376420"/>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4"/>
          <p:cNvSpPr/>
          <p:nvPr/>
        </p:nvSpPr>
        <p:spPr>
          <a:xfrm>
            <a:off x="828040" y="4295775"/>
            <a:ext cx="109658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Nháy chuột vào nút Start,chọn nút Power rồi chọn lệnh ShutDown để tắt máy</a:t>
            </a:r>
            <a:r>
              <a:rPr lang="en-US" sz="2400">
                <a:latin typeface="UTM Avo" panose="020406030505060202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heckerboard(across)">
                                      <p:cBhvr>
                                        <p:cTn id="25" dur="500"/>
                                        <p:tgtEl>
                                          <p:spTgt spid="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heckerboard(across)">
                                      <p:cBhvr>
                                        <p:cTn id="28" dur="500"/>
                                        <p:tgtEl>
                                          <p:spTgt spid="2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bldLvl="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467376"/>
            <a:ext cx="3761537" cy="1014929"/>
            <a:chOff x="371924" y="467376"/>
            <a:chExt cx="3761537" cy="1014929"/>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p:cNvSpPr/>
          <p:nvPr/>
        </p:nvSpPr>
        <p:spPr>
          <a:xfrm>
            <a:off x="1652195" y="1425059"/>
            <a:ext cx="9751340" cy="101473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Em hãy chỉ ra đâu là phần cứng, đâu là phần mềm trong các phương an sau:</a:t>
            </a:r>
          </a:p>
        </p:txBody>
      </p:sp>
      <p:sp>
        <p:nvSpPr>
          <p:cNvPr id="9" name="Rectangle 8"/>
          <p:cNvSpPr/>
          <p:nvPr/>
        </p:nvSpPr>
        <p:spPr>
          <a:xfrm>
            <a:off x="1843706" y="4399183"/>
            <a:ext cx="8505049"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Đặt máy tính ở nơi thoáng mát, khô ráo, sạch sẽ..</a:t>
            </a:r>
            <a:endParaRPr lang="vi-VN" sz="2000">
              <a:latin typeface="UTM Avo" panose="02040603050506020204" pitchFamily="18" charset="0"/>
              <a:cs typeface="Times New Roman" panose="02020603050405020304" pitchFamily="18" charset="0"/>
            </a:endParaRPr>
          </a:p>
        </p:txBody>
      </p:sp>
      <p:sp>
        <p:nvSpPr>
          <p:cNvPr id="10" name="Rectangle 9"/>
          <p:cNvSpPr/>
          <p:nvPr/>
        </p:nvSpPr>
        <p:spPr>
          <a:xfrm>
            <a:off x="1843405" y="5482590"/>
            <a:ext cx="1006729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altLang="vi-VN" sz="2000">
                <a:latin typeface="UTM Avo" panose="02040603050506020204" pitchFamily="18" charset="0"/>
                <a:cs typeface="Times New Roman" panose="02020603050405020304" pitchFamily="18" charset="0"/>
              </a:rPr>
              <a:t>Sử dụng bút bi để viết lên bề mặt màn hình điện thoại thông minh.</a:t>
            </a:r>
          </a:p>
        </p:txBody>
      </p:sp>
      <p:sp>
        <p:nvSpPr>
          <p:cNvPr id="11" name="Rectangle 10"/>
          <p:cNvSpPr/>
          <p:nvPr/>
        </p:nvSpPr>
        <p:spPr>
          <a:xfrm>
            <a:off x="1652195" y="3816062"/>
            <a:ext cx="9751340" cy="55308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Việc nào sau đâyy là sử dụng máy tính đúng cách:</a:t>
            </a:r>
            <a:endParaRPr lang="vi-VN" sz="2000">
              <a:latin typeface="UTM Avo" panose="02040603050506020204" pitchFamily="18" charset="0"/>
              <a:cs typeface="Times New Roman" panose="02020603050405020304" pitchFamily="18" charset="0"/>
            </a:endParaRPr>
          </a:p>
        </p:txBody>
      </p:sp>
      <p:sp>
        <p:nvSpPr>
          <p:cNvPr id="14" name="Rectangle 13"/>
          <p:cNvSpPr/>
          <p:nvPr/>
        </p:nvSpPr>
        <p:spPr>
          <a:xfrm>
            <a:off x="1652270" y="2477770"/>
            <a:ext cx="4321175" cy="553085"/>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en-US" altLang="pt-BR" sz="2000">
                <a:latin typeface="UTM Avo" panose="02040603050506020204" pitchFamily="18" charset="0"/>
                <a:cs typeface="Times New Roman" panose="02020603050405020304" pitchFamily="18" charset="0"/>
              </a:rPr>
              <a:t>Màn hình máy tính xách tay</a:t>
            </a:r>
          </a:p>
        </p:txBody>
      </p:sp>
      <p:sp>
        <p:nvSpPr>
          <p:cNvPr id="15" name="Rectangle 14"/>
          <p:cNvSpPr/>
          <p:nvPr/>
        </p:nvSpPr>
        <p:spPr>
          <a:xfrm>
            <a:off x="1652270" y="3173095"/>
            <a:ext cx="4951730" cy="55308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Ổ đĩa cứng nằm trong thân máy</a:t>
            </a:r>
          </a:p>
        </p:txBody>
      </p:sp>
      <p:pic>
        <p:nvPicPr>
          <p:cNvPr id="5" name="Picture 4" descr="A picture containing text, vector graphics, businesscard&#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4" name="Rectangle 13"/>
          <p:cNvSpPr/>
          <p:nvPr/>
        </p:nvSpPr>
        <p:spPr>
          <a:xfrm>
            <a:off x="6744335" y="2529840"/>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c) Máy in</a:t>
            </a:r>
          </a:p>
        </p:txBody>
      </p:sp>
      <p:sp>
        <p:nvSpPr>
          <p:cNvPr id="7" name="Rectangle 13"/>
          <p:cNvSpPr/>
          <p:nvPr/>
        </p:nvSpPr>
        <p:spPr>
          <a:xfrm>
            <a:off x="6744335" y="3173095"/>
            <a:ext cx="4321175" cy="553085"/>
          </a:xfrm>
          <a:prstGeom prst="rect">
            <a:avLst/>
          </a:prstGeom>
        </p:spPr>
        <p:txBody>
          <a:bodyPr wrap="square">
            <a:spAutoFit/>
          </a:bodyPr>
          <a:lstStyle/>
          <a:p>
            <a:pPr defTabSz="342900">
              <a:lnSpc>
                <a:spcPct val="150000"/>
              </a:lnSpc>
            </a:pPr>
            <a:r>
              <a:rPr lang="en-US" altLang="pt-BR" sz="2000">
                <a:latin typeface="UTM Avo" panose="02040603050506020204" pitchFamily="18" charset="0"/>
                <a:cs typeface="Times New Roman" panose="02020603050405020304" pitchFamily="18" charset="0"/>
              </a:rPr>
              <a:t>d) Ứng dụng luyện gõ bàn phím</a:t>
            </a:r>
          </a:p>
        </p:txBody>
      </p:sp>
      <p:sp>
        <p:nvSpPr>
          <p:cNvPr id="12" name="Rectangle 9"/>
          <p:cNvSpPr/>
          <p:nvPr/>
        </p:nvSpPr>
        <p:spPr>
          <a:xfrm>
            <a:off x="1843405" y="4940935"/>
            <a:ext cx="9560560"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.Để cặp sách hoặc các đồ vật khác lên trên bàn phím.</a:t>
            </a:r>
            <a:endParaRPr lang="vi-VN" sz="2000">
              <a:latin typeface="UTM Avo" panose="02040603050506020204" pitchFamily="18" charset="0"/>
              <a:cs typeface="Times New Roman" panose="02020603050405020304" pitchFamily="18" charset="0"/>
            </a:endParaRPr>
          </a:p>
        </p:txBody>
      </p:sp>
      <p:sp>
        <p:nvSpPr>
          <p:cNvPr id="16" name="Rectangle 9"/>
          <p:cNvSpPr/>
          <p:nvPr/>
        </p:nvSpPr>
        <p:spPr>
          <a:xfrm>
            <a:off x="1843405" y="5934710"/>
            <a:ext cx="9222105" cy="55308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.Truy cập tùy tiện vào bất kì trang thông tin nào trên Internet.</a:t>
            </a:r>
            <a:endParaRPr lang="vi-VN" sz="2000">
              <a:latin typeface="UTM Avo" panose="02040603050506020204" pitchFamily="18" charset="0"/>
              <a:cs typeface="Times New Roman" panose="02020603050405020304" pitchFamily="18" charset="0"/>
            </a:endParaRPr>
          </a:p>
        </p:txBody>
      </p:sp>
      <p:sp>
        <p:nvSpPr>
          <p:cNvPr id="27" name="Oval 26"/>
          <p:cNvSpPr/>
          <p:nvPr/>
        </p:nvSpPr>
        <p:spPr>
          <a:xfrm>
            <a:off x="1752600" y="44596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in)">
                                      <p:cBhvr>
                                        <p:cTn id="10" dur="2000"/>
                                        <p:tgtEl>
                                          <p:spTgt spid="1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amond(in)">
                                      <p:cBhvr>
                                        <p:cTn id="13" dur="2000"/>
                                        <p:tgtEl>
                                          <p:spTgt spid="1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2000"/>
                                        <p:tgtEl>
                                          <p:spTgt spid="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amond(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4" grpId="0"/>
      <p:bldP spid="7" grpId="0"/>
      <p:bldP spid="12" grpId="0"/>
      <p:bldP spid="16" grpId="0"/>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25059"/>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1.Hãy kể tên một số phần cứng hỗ trợ việc học trực tuyến.</a:t>
            </a:r>
            <a:r>
              <a:rPr lang="vi-VN" sz="2000">
                <a:latin typeface="UTM Avo" panose="02040603050506020204" pitchFamily="18" charset="0"/>
                <a:cs typeface="Times New Roman" panose="02020603050405020304" pitchFamily="18" charset="0"/>
              </a:rPr>
              <a:t> </a:t>
            </a:r>
          </a:p>
        </p:txBody>
      </p:sp>
      <p:sp>
        <p:nvSpPr>
          <p:cNvPr id="7" name="Rectangle 6"/>
          <p:cNvSpPr/>
          <p:nvPr/>
        </p:nvSpPr>
        <p:spPr>
          <a:xfrm>
            <a:off x="1652195" y="2504136"/>
            <a:ext cx="9751340" cy="55308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Hãy kể tên một phần mềm giúp em học trực tuyến.</a:t>
            </a:r>
            <a:endParaRPr lang="vi-VN" sz="20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76342" y="228637"/>
            <a:ext cx="4134561" cy="2508169"/>
            <a:chOff x="301091" y="301982"/>
            <a:chExt cx="4134561" cy="250816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01091" y="301982"/>
              <a:ext cx="4134561" cy="250816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grpSp>
        <p:nvGrpSpPr>
          <p:cNvPr id="12" name="Group 11"/>
          <p:cNvGrpSpPr/>
          <p:nvPr/>
        </p:nvGrpSpPr>
        <p:grpSpPr>
          <a:xfrm>
            <a:off x="4642112" y="1760793"/>
            <a:ext cx="6618519" cy="263895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837023" y="1852853"/>
            <a:ext cx="6507108" cy="2399665"/>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lang="vi-VN" sz="2000">
              <a:latin typeface="UTM Avo" panose="02040603050506020204" pitchFamily="18" charset="0"/>
              <a:cs typeface="Times New Roman" panose="02020603050405020304" pitchFamily="18" charset="0"/>
            </a:endParaRPr>
          </a:p>
        </p:txBody>
      </p:sp>
      <p:grpSp>
        <p:nvGrpSpPr>
          <p:cNvPr id="15" name="Group 14"/>
          <p:cNvGrpSpPr/>
          <p:nvPr/>
        </p:nvGrpSpPr>
        <p:grpSpPr>
          <a:xfrm>
            <a:off x="6311309" y="4665518"/>
            <a:ext cx="5032822" cy="1664072"/>
            <a:chOff x="1856791" y="4401655"/>
            <a:chExt cx="7212563" cy="2295926"/>
          </a:xfrm>
        </p:grpSpPr>
        <p:sp>
          <p:nvSpPr>
            <p:cNvPr id="16" name="Speech Bubble: Oval 15"/>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074967" y="5918417"/>
            <a:ext cx="1156754" cy="822347"/>
          </a:xfrm>
          <a:prstGeom prst="rect">
            <a:avLst/>
          </a:prstGeom>
        </p:spPr>
      </p:pic>
      <p:sp>
        <p:nvSpPr>
          <p:cNvPr id="19" name="Rectangle 18"/>
          <p:cNvSpPr/>
          <p:nvPr/>
        </p:nvSpPr>
        <p:spPr>
          <a:xfrm>
            <a:off x="6503133" y="5314860"/>
            <a:ext cx="4677697" cy="1014730"/>
          </a:xfrm>
          <a:prstGeom prst="rect">
            <a:avLst/>
          </a:prstGeom>
        </p:spPr>
        <p:txBody>
          <a:bodyPr wrap="square">
            <a:spAutoFit/>
          </a:bodyPr>
          <a:lstStyle/>
          <a:p>
            <a:pPr algn="ctr" defTabSz="342900">
              <a:lnSpc>
                <a:spcPct val="150000"/>
              </a:lnSpc>
            </a:pPr>
            <a:r>
              <a:rPr lang="en-US" altLang="vi-VN" sz="2000">
                <a:latin typeface="UTM Avo" panose="02040603050506020204" pitchFamily="18" charset="0"/>
                <a:cs typeface="Times New Roman" panose="02020603050405020304" pitchFamily="18" charset="0"/>
              </a:rPr>
              <a:t>Vậy sau đây chúng ta cùng đi tìm hiểu nhé .</a:t>
            </a:r>
          </a:p>
        </p:txBody>
      </p:sp>
      <p:sp>
        <p:nvSpPr>
          <p:cNvPr id="20" name="Rectangle 19"/>
          <p:cNvSpPr/>
          <p:nvPr/>
        </p:nvSpPr>
        <p:spPr>
          <a:xfrm>
            <a:off x="846455" y="854710"/>
            <a:ext cx="3533140" cy="1014730"/>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2" name="Picture 21"/>
          <p:cNvPicPr>
            <a:picLocks noChangeAspect="1"/>
          </p:cNvPicPr>
          <p:nvPr/>
        </p:nvPicPr>
        <p:blipFill>
          <a:blip r:embed="rId6"/>
          <a:stretch>
            <a:fillRect/>
          </a:stretch>
        </p:blipFill>
        <p:spPr>
          <a:xfrm>
            <a:off x="11340432" y="1339064"/>
            <a:ext cx="521581" cy="460458"/>
          </a:xfrm>
          <a:prstGeom prst="rect">
            <a:avLst/>
          </a:prstGeom>
        </p:spPr>
      </p:pic>
      <p:pic>
        <p:nvPicPr>
          <p:cNvPr id="2" name="Picture 1" descr="Khởi  1"/>
          <p:cNvPicPr>
            <a:picLocks noChangeAspect="1"/>
          </p:cNvPicPr>
          <p:nvPr/>
        </p:nvPicPr>
        <p:blipFill>
          <a:blip r:embed="rId7"/>
          <a:srcRect r="19601" b="-488"/>
          <a:stretch>
            <a:fillRect/>
          </a:stretch>
        </p:blipFill>
        <p:spPr>
          <a:xfrm flipH="1">
            <a:off x="2132965" y="3556635"/>
            <a:ext cx="1976755" cy="2470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99"/>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14836" y="215271"/>
            <a:ext cx="8211146" cy="737235"/>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cứng</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và</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mềm</a:t>
            </a:r>
            <a:endParaRPr lang="vi-VN" sz="2800" b="1" dirty="0">
              <a:solidFill>
                <a:srgbClr val="F03C69"/>
              </a:solidFill>
              <a:cs typeface="Times New Roman" panose="02020603050405020304" pitchFamily="18" charset="0"/>
            </a:endParaRPr>
          </a:p>
        </p:txBody>
      </p:sp>
      <p:grpSp>
        <p:nvGrpSpPr>
          <p:cNvPr id="3" name="Group 2"/>
          <p:cNvGrpSpPr/>
          <p:nvPr/>
        </p:nvGrpSpPr>
        <p:grpSpPr>
          <a:xfrm>
            <a:off x="684530" y="1022349"/>
            <a:ext cx="10962640" cy="2451231"/>
            <a:chOff x="522612" y="813568"/>
            <a:chExt cx="10962947" cy="3036697"/>
          </a:xfrm>
        </p:grpSpPr>
        <p:sp>
          <p:nvSpPr>
            <p:cNvPr id="13" name="Rectangle 12"/>
            <p:cNvSpPr/>
            <p:nvPr/>
          </p:nvSpPr>
          <p:spPr>
            <a:xfrm>
              <a:off x="3305494" y="973351"/>
              <a:ext cx="7173355" cy="913320"/>
            </a:xfrm>
            <a:prstGeom prst="rect">
              <a:avLst/>
            </a:prstGeom>
          </p:spPr>
          <p:txBody>
            <a:bodyPr wrap="square">
              <a:spAutoFit/>
            </a:bodyPr>
            <a:lstStyle/>
            <a:p>
              <a:pPr defTabSz="342900">
                <a:lnSpc>
                  <a:spcPct val="150000"/>
                </a:lnSpc>
              </a:pPr>
              <a:r>
                <a:rPr lang="en-US" altLang="vi-VN" sz="2800" b="1">
                  <a:solidFill>
                    <a:srgbClr val="7FC354"/>
                  </a:solidFill>
                  <a:latin typeface="SVN-Androgyne" panose="02040603050506020204" pitchFamily="18" charset="0"/>
                  <a:cs typeface="Times New Roman" panose="02020603050405020304" pitchFamily="18" charset="0"/>
                </a:rPr>
                <a:t>Phần cứng hay phần mềm ?</a:t>
              </a:r>
            </a:p>
          </p:txBody>
        </p:sp>
        <p:sp>
          <p:nvSpPr>
            <p:cNvPr id="2" name="Rectangle: Rounded Corners 1"/>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8714" y="2046742"/>
              <a:ext cx="9134572" cy="1199149"/>
            </a:xfrm>
            <a:prstGeom prst="rect">
              <a:avLst/>
            </a:prstGeom>
          </p:spPr>
          <p:txBody>
            <a:bodyPr wrap="square">
              <a:spAutoFit/>
            </a:bodyPr>
            <a:lstStyle/>
            <a:p>
              <a:pPr defTabSz="342900">
                <a:lnSpc>
                  <a:spcPct val="150000"/>
                </a:lnSpc>
              </a:pPr>
              <a:r>
                <a:rPr lang="en-US" altLang="vi-VN" sz="2000">
                  <a:latin typeface="UTM Avo" panose="02040603050506020204" pitchFamily="18" charset="0"/>
                  <a:cs typeface="Times New Roman" panose="02020603050405020304" pitchFamily="18" charset="0"/>
                </a:rPr>
                <a:t>Em hãy quan sát những hình ảnh sau đây và chia chúng thành 2 nhóm.Và giải thích vì sao em lại chia nhóm như vậy ?</a:t>
              </a:r>
            </a:p>
          </p:txBody>
        </p:sp>
        <p:grpSp>
          <p:nvGrpSpPr>
            <p:cNvPr id="15" name="Group 14"/>
            <p:cNvGrpSpPr/>
            <p:nvPr/>
          </p:nvGrpSpPr>
          <p:grpSpPr>
            <a:xfrm>
              <a:off x="522612" y="813568"/>
              <a:ext cx="2898644" cy="967337"/>
              <a:chOff x="522612" y="813568"/>
              <a:chExt cx="2898644" cy="967337"/>
            </a:xfrm>
          </p:grpSpPr>
          <p:grpSp>
            <p:nvGrpSpPr>
              <p:cNvPr id="16" name="Group 15"/>
              <p:cNvGrpSpPr/>
              <p:nvPr/>
            </p:nvGrpSpPr>
            <p:grpSpPr>
              <a:xfrm>
                <a:off x="522612" y="969483"/>
                <a:ext cx="2372989" cy="787756"/>
                <a:chOff x="5906375" y="1278622"/>
                <a:chExt cx="2372989" cy="787756"/>
              </a:xfrm>
            </p:grpSpPr>
            <p:sp>
              <p:nvSpPr>
                <p:cNvPr id="21" name="Rectangle: Top Corners Rounded 20"/>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p:cNvSpPr/>
                <p:nvPr/>
              </p:nvSpPr>
              <p:spPr>
                <a:xfrm>
                  <a:off x="5906375" y="1278622"/>
                  <a:ext cx="2135017" cy="741827"/>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p:cNvGrpSpPr/>
              <p:nvPr/>
            </p:nvGrpSpPr>
            <p:grpSpPr>
              <a:xfrm rot="20419193">
                <a:off x="2468303" y="900102"/>
                <a:ext cx="952953" cy="880803"/>
                <a:chOff x="8974078" y="279854"/>
                <a:chExt cx="3397172" cy="3224225"/>
              </a:xfrm>
            </p:grpSpPr>
            <p:pic>
              <p:nvPicPr>
                <p:cNvPr id="19"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p:cNvSpPr/>
              <p:nvPr/>
            </p:nvSpPr>
            <p:spPr>
              <a:xfrm>
                <a:off x="2583880" y="813568"/>
                <a:ext cx="721380" cy="913320"/>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p:cNvSpPr/>
            <p:nvPr/>
          </p:nvSpPr>
          <p:spPr>
            <a:xfrm>
              <a:off x="1528714" y="3297180"/>
              <a:ext cx="9134572" cy="553085"/>
            </a:xfrm>
            <a:prstGeom prst="rect">
              <a:avLst/>
            </a:prstGeom>
          </p:spPr>
          <p:txBody>
            <a:bodyPr wrap="square">
              <a:spAutoFit/>
            </a:bodyPr>
            <a:lstStyle/>
            <a:p>
              <a:pPr defTabSz="342900">
                <a:lnSpc>
                  <a:spcPct val="150000"/>
                </a:lnSpc>
              </a:pPr>
              <a:endParaRPr lang="vi-VN" sz="2000">
                <a:latin typeface="UTM Avo" panose="02040603050506020204" pitchFamily="18" charset="0"/>
                <a:cs typeface="Times New Roman" panose="02020603050405020304" pitchFamily="18" charset="0"/>
              </a:endParaRPr>
            </a:p>
          </p:txBody>
        </p:sp>
      </p:grpSp>
      <p:pic>
        <p:nvPicPr>
          <p:cNvPr id="4" name="Picture 3" descr="new"/>
          <p:cNvPicPr>
            <a:picLocks noChangeAspect="1"/>
          </p:cNvPicPr>
          <p:nvPr/>
        </p:nvPicPr>
        <p:blipFill>
          <a:blip r:embed="rId6"/>
          <a:stretch>
            <a:fillRect/>
          </a:stretch>
        </p:blipFill>
        <p:spPr>
          <a:xfrm>
            <a:off x="1690370" y="3646170"/>
            <a:ext cx="9090025" cy="2908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89174" y="642457"/>
            <a:ext cx="10875909" cy="239966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lang="vi-VN" sz="2000">
              <a:latin typeface="UTM Avo" panose="02040603050506020204" pitchFamily="18" charset="0"/>
              <a:cs typeface="Times New Roman" panose="02020603050405020304" pitchFamily="18" charset="0"/>
            </a:endParaRPr>
          </a:p>
        </p:txBody>
      </p:sp>
      <p:grpSp>
        <p:nvGrpSpPr>
          <p:cNvPr id="31" name="Group 30"/>
          <p:cNvGrpSpPr/>
          <p:nvPr/>
        </p:nvGrpSpPr>
        <p:grpSpPr>
          <a:xfrm>
            <a:off x="1057275" y="5080000"/>
            <a:ext cx="9895205" cy="1007940"/>
            <a:chOff x="1329714" y="458216"/>
            <a:chExt cx="9895012" cy="1952276"/>
          </a:xfrm>
        </p:grpSpPr>
        <p:grpSp>
          <p:nvGrpSpPr>
            <p:cNvPr id="32" name="Group 31"/>
            <p:cNvGrpSpPr/>
            <p:nvPr/>
          </p:nvGrpSpPr>
          <p:grpSpPr>
            <a:xfrm>
              <a:off x="1329714" y="458216"/>
              <a:ext cx="9895012" cy="1952276"/>
              <a:chOff x="1329714" y="458216"/>
              <a:chExt cx="9895012" cy="1952276"/>
            </a:xfrm>
          </p:grpSpPr>
          <p:grpSp>
            <p:nvGrpSpPr>
              <p:cNvPr id="34" name="Group 33"/>
              <p:cNvGrpSpPr/>
              <p:nvPr/>
            </p:nvGrpSpPr>
            <p:grpSpPr>
              <a:xfrm>
                <a:off x="1924387" y="993101"/>
                <a:ext cx="9300339" cy="1417391"/>
                <a:chOff x="2572151" y="1054359"/>
                <a:chExt cx="8366990" cy="2091041"/>
              </a:xfrm>
            </p:grpSpPr>
            <p:sp>
              <p:nvSpPr>
                <p:cNvPr id="36" name="Rectangle: Rounded Corners 35"/>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a:off x="2572151" y="1055331"/>
                  <a:ext cx="8279879" cy="209006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29714" y="458216"/>
                <a:ext cx="998307" cy="883997"/>
              </a:xfrm>
              <a:prstGeom prst="rect">
                <a:avLst/>
              </a:prstGeom>
            </p:spPr>
          </p:pic>
        </p:grpSp>
        <p:sp>
          <p:nvSpPr>
            <p:cNvPr id="33" name="Rectangle 32"/>
            <p:cNvSpPr/>
            <p:nvPr/>
          </p:nvSpPr>
          <p:spPr>
            <a:xfrm>
              <a:off x="2296058" y="993243"/>
              <a:ext cx="8832174" cy="1137245"/>
            </a:xfrm>
            <a:prstGeom prst="rect">
              <a:avLst/>
            </a:prstGeom>
          </p:spPr>
          <p:txBody>
            <a:bodyPr wrap="square">
              <a:spAutoFit/>
            </a:bodyPr>
            <a:lstStyle/>
            <a:p>
              <a:pPr algn="ctr" defTabSz="342900">
                <a:lnSpc>
                  <a:spcPct val="150000"/>
                </a:lnSpc>
              </a:pPr>
              <a:r>
                <a:rPr lang="en-US" altLang="vi-VN" sz="2400" b="1">
                  <a:solidFill>
                    <a:srgbClr val="F03C69"/>
                  </a:solidFill>
                  <a:latin typeface="UTM Avo" panose="02040603050506020204"/>
                  <a:cs typeface="Times New Roman" panose="02020603050405020304" pitchFamily="18" charset="0"/>
                </a:rPr>
                <a:t>Máy tính gồm phần cứng và phần mềm</a:t>
              </a:r>
              <a:r>
                <a:rPr lang="vi-VN" sz="2400" b="1">
                  <a:solidFill>
                    <a:srgbClr val="F03C69"/>
                  </a:solidFill>
                  <a:latin typeface="Times New Roman" panose="02020603050405020304" pitchFamily="18" charset="0"/>
                  <a:cs typeface="Times New Roman" panose="02020603050405020304" pitchFamily="18" charset="0"/>
                </a:rPr>
                <a:t>.</a:t>
              </a:r>
            </a:p>
          </p:txBody>
        </p:sp>
      </p:grpSp>
      <p:pic>
        <p:nvPicPr>
          <p:cNvPr id="12" name="Picture 11"/>
          <p:cNvPicPr>
            <a:picLocks noChangeAspect="1"/>
          </p:cNvPicPr>
          <p:nvPr/>
        </p:nvPicPr>
        <p:blipFill>
          <a:blip r:embed="rId3"/>
          <a:stretch>
            <a:fillRect/>
          </a:stretch>
        </p:blipFill>
        <p:spPr>
          <a:xfrm>
            <a:off x="344565" y="475160"/>
            <a:ext cx="689218" cy="653278"/>
          </a:xfrm>
          <a:prstGeom prst="rect">
            <a:avLst/>
          </a:prstGeom>
        </p:spPr>
      </p:pic>
      <p:sp>
        <p:nvSpPr>
          <p:cNvPr id="2" name="Text Box 1"/>
          <p:cNvSpPr txBox="1"/>
          <p:nvPr/>
        </p:nvSpPr>
        <p:spPr>
          <a:xfrm>
            <a:off x="980440" y="3136265"/>
            <a:ext cx="10299700" cy="1545038"/>
          </a:xfrm>
          <a:prstGeom prst="rect">
            <a:avLst/>
          </a:prstGeom>
          <a:noFill/>
        </p:spPr>
        <p:txBody>
          <a:bodyPr wrap="square" rtlCol="0">
            <a:spAutoFit/>
          </a:bodyPr>
          <a:lstStyle/>
          <a:p>
            <a:pPr algn="just">
              <a:lnSpc>
                <a:spcPct val="120000"/>
              </a:lnSpc>
            </a:pPr>
            <a:r>
              <a:rPr lang="en-US" sz="2000">
                <a:latin typeface="UTM Avo" panose="02040603050506020204"/>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linds(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1000" fill="hold"/>
                                        <p:tgtEl>
                                          <p:spTgt spid="31"/>
                                        </p:tgtEl>
                                        <p:attrNameLst>
                                          <p:attrName>ppt_w</p:attrName>
                                        </p:attrNameLst>
                                      </p:cBhvr>
                                      <p:tavLst>
                                        <p:tav tm="0">
                                          <p:val>
                                            <p:fltVal val="0"/>
                                          </p:val>
                                        </p:tav>
                                        <p:tav tm="100000">
                                          <p:val>
                                            <p:strVal val="#ppt_w"/>
                                          </p:val>
                                        </p:tav>
                                      </p:tavLst>
                                    </p:anim>
                                    <p:anim calcmode="lin" valueType="num">
                                      <p:cBhvr>
                                        <p:cTn id="21" dur="1000" fill="hold"/>
                                        <p:tgtEl>
                                          <p:spTgt spid="31"/>
                                        </p:tgtEl>
                                        <p:attrNameLst>
                                          <p:attrName>ppt_h</p:attrName>
                                        </p:attrNameLst>
                                      </p:cBhvr>
                                      <p:tavLst>
                                        <p:tav tm="0">
                                          <p:val>
                                            <p:fltVal val="0"/>
                                          </p:val>
                                        </p:tav>
                                        <p:tav tm="100000">
                                          <p:val>
                                            <p:strVal val="#ppt_h"/>
                                          </p:val>
                                        </p:tav>
                                      </p:tavLst>
                                    </p:anim>
                                    <p:anim calcmode="lin" valueType="num">
                                      <p:cBhvr>
                                        <p:cTn id="22"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737235"/>
          </a:xfrm>
          <a:prstGeom prst="rect">
            <a:avLst/>
          </a:prstGeom>
        </p:spPr>
        <p:txBody>
          <a:bodyPr wrap="square">
            <a:spAutoFit/>
          </a:bodyPr>
          <a:lstStyle/>
          <a:p>
            <a:pPr defTabSz="342900">
              <a:lnSpc>
                <a:spcPct val="150000"/>
              </a:lnSpc>
            </a:pPr>
            <a:r>
              <a:rPr lang="en-US" sz="2800">
                <a:latin typeface="UTM Avo" panose="02040603050506020204" pitchFamily="18" charset="0"/>
                <a:cs typeface="Times New Roman" panose="02020603050405020304" pitchFamily="18" charset="0"/>
              </a:rPr>
              <a:t>1. Phát biểu nào sau đây là</a:t>
            </a:r>
            <a:r>
              <a:rPr lang="en-US" sz="2800" b="1">
                <a:latin typeface="UTM Avo" panose="02040603050506020204" pitchFamily="18" charset="0"/>
                <a:cs typeface="Times New Roman" panose="02020603050405020304" pitchFamily="18" charset="0"/>
              </a:rPr>
              <a:t> sai</a:t>
            </a:r>
            <a:r>
              <a:rPr lang="en-US" sz="2800">
                <a:latin typeface="UTM Avo" panose="02040603050506020204" pitchFamily="18" charset="0"/>
                <a:cs typeface="Times New Roman" panose="02020603050405020304" pitchFamily="18" charset="0"/>
              </a:rPr>
              <a:t> ?</a:t>
            </a:r>
            <a:endParaRPr lang="vi-VN" sz="2800">
              <a:latin typeface="UTM Avo" panose="020406030505060202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50362" y="366329"/>
            <a:ext cx="983065" cy="967824"/>
          </a:xfrm>
          <a:prstGeom prst="rect">
            <a:avLst/>
          </a:prstGeom>
        </p:spPr>
      </p:pic>
      <p:sp>
        <p:nvSpPr>
          <p:cNvPr id="5" name="Rectangle 4"/>
          <p:cNvSpPr/>
          <p:nvPr/>
        </p:nvSpPr>
        <p:spPr>
          <a:xfrm>
            <a:off x="1333386" y="1334081"/>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Trò chơi trên máy tính là phần mềm.</a:t>
            </a:r>
            <a:endParaRPr lang="vi-VN" sz="2400">
              <a:latin typeface="UTM Avo" panose="02040603050506020204" pitchFamily="18" charset="0"/>
              <a:cs typeface="Times New Roman" panose="02020603050405020304" pitchFamily="18" charset="0"/>
            </a:endParaRPr>
          </a:p>
        </p:txBody>
      </p:sp>
      <p:sp>
        <p:nvSpPr>
          <p:cNvPr id="6" name="Rectangle 5"/>
          <p:cNvSpPr/>
          <p:nvPr/>
        </p:nvSpPr>
        <p:spPr>
          <a:xfrm>
            <a:off x="1332751" y="2264067"/>
            <a:ext cx="7310526"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b="1">
                <a:solidFill>
                  <a:schemeClr val="tx1"/>
                </a:solidFill>
                <a:latin typeface="UTM Avo" panose="02040603050506020204" pitchFamily="18" charset="0"/>
                <a:cs typeface="Times New Roman" panose="02020603050405020304" pitchFamily="18" charset="0"/>
              </a:rPr>
              <a:t>.</a:t>
            </a:r>
            <a:r>
              <a:rPr lang="en-US" sz="2400">
                <a:solidFill>
                  <a:schemeClr val="tx1"/>
                </a:solidFill>
                <a:latin typeface="UTM Avo" panose="02040603050506020204" pitchFamily="18" charset="0"/>
                <a:cs typeface="Times New Roman" panose="02020603050405020304" pitchFamily="18" charset="0"/>
              </a:rPr>
              <a:t> Thân máy của máy tính là phần cứng.</a:t>
            </a:r>
            <a:r>
              <a:rPr lang="en-US" sz="2400" b="1">
                <a:solidFill>
                  <a:schemeClr val="tx1"/>
                </a:solidFill>
                <a:latin typeface="UTM Avo" panose="02040603050506020204" pitchFamily="18" charset="0"/>
                <a:cs typeface="Times New Roman" panose="02020603050405020304" pitchFamily="18" charset="0"/>
              </a:rPr>
              <a:t> </a:t>
            </a:r>
          </a:p>
        </p:txBody>
      </p:sp>
      <p:sp>
        <p:nvSpPr>
          <p:cNvPr id="8" name="Rectangle 7"/>
          <p:cNvSpPr/>
          <p:nvPr/>
        </p:nvSpPr>
        <p:spPr>
          <a:xfrm>
            <a:off x="1333427" y="5040411"/>
            <a:ext cx="10138137" cy="64516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en-US" sz="2400">
                <a:latin typeface="UTM Avo" panose="02040603050506020204" pitchFamily="18" charset="0"/>
                <a:cs typeface="Times New Roman" panose="02020603050405020304" pitchFamily="18" charset="0"/>
              </a:rPr>
              <a:t>Hãy kể tên hai phần mềm mà em đã sử dụng.</a:t>
            </a:r>
          </a:p>
        </p:txBody>
      </p:sp>
      <p:sp>
        <p:nvSpPr>
          <p:cNvPr id="11" name="Rectangle 5"/>
          <p:cNvSpPr/>
          <p:nvPr/>
        </p:nvSpPr>
        <p:spPr>
          <a:xfrm>
            <a:off x="1332230" y="3123565"/>
            <a:ext cx="868807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solidFill>
                  <a:schemeClr val="tx1"/>
                </a:solidFill>
                <a:latin typeface="UTM Avo" panose="02040603050506020204" pitchFamily="18" charset="0"/>
                <a:cs typeface="Times New Roman" panose="02020603050405020304" pitchFamily="18" charset="0"/>
              </a:rPr>
              <a:t>Chương trình luyện tập gõ bàn phím là phần cứng.</a:t>
            </a:r>
          </a:p>
        </p:txBody>
      </p:sp>
      <p:sp>
        <p:nvSpPr>
          <p:cNvPr id="15" name="Rectangle 5"/>
          <p:cNvSpPr/>
          <p:nvPr/>
        </p:nvSpPr>
        <p:spPr>
          <a:xfrm>
            <a:off x="1333500" y="3983355"/>
            <a:ext cx="843153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Ứng dụng xem video trên máy tính là phần mềm.</a:t>
            </a:r>
            <a:endParaRPr lang="vi-VN" sz="2400">
              <a:latin typeface="UTM Avo" panose="02040603050506020204" pitchFamily="18" charset="0"/>
              <a:cs typeface="Times New Roman" panose="02020603050405020304" pitchFamily="18" charset="0"/>
            </a:endParaRPr>
          </a:p>
        </p:txBody>
      </p:sp>
      <p:sp>
        <p:nvSpPr>
          <p:cNvPr id="36" name="Oval 35"/>
          <p:cNvSpPr/>
          <p:nvPr/>
        </p:nvSpPr>
        <p:spPr>
          <a:xfrm>
            <a:off x="1213485" y="3112770"/>
            <a:ext cx="630555" cy="794385"/>
          </a:xfrm>
          <a:prstGeom prst="ellipse">
            <a:avLst/>
          </a:prstGeom>
          <a:noFill/>
          <a:ln>
            <a:solidFill>
              <a:schemeClr val="tx1"/>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checkerboard(across)">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5" grpId="0"/>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680" y="292735"/>
            <a:ext cx="8538210" cy="737235"/>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Mối quan hệ giữa phần cứng và phần mềm</a:t>
            </a:r>
            <a:endParaRPr lang="vi-VN" sz="2800" b="1">
              <a:solidFill>
                <a:srgbClr val="F03C69"/>
              </a:solidFill>
              <a:cs typeface="Times New Roman" panose="02020603050405020304" pitchFamily="18" charset="0"/>
            </a:endParaRPr>
          </a:p>
        </p:txBody>
      </p:sp>
      <p:grpSp>
        <p:nvGrpSpPr>
          <p:cNvPr id="3" name="Group 2"/>
          <p:cNvGrpSpPr/>
          <p:nvPr/>
        </p:nvGrpSpPr>
        <p:grpSpPr>
          <a:xfrm>
            <a:off x="614680" y="890270"/>
            <a:ext cx="10962640" cy="5643245"/>
            <a:chOff x="522612" y="951589"/>
            <a:chExt cx="10962947" cy="2898514"/>
          </a:xfrm>
        </p:grpSpPr>
        <p:sp>
          <p:nvSpPr>
            <p:cNvPr id="4" name="Rectangle 3"/>
            <p:cNvSpPr/>
            <p:nvPr/>
          </p:nvSpPr>
          <p:spPr>
            <a:xfrm>
              <a:off x="3823434" y="1131044"/>
              <a:ext cx="7394147" cy="331371"/>
            </a:xfrm>
            <a:prstGeom prst="rect">
              <a:avLst/>
            </a:prstGeom>
          </p:spPr>
          <p:txBody>
            <a:bodyPr wrap="square">
              <a:spAutoFit/>
            </a:bodyPr>
            <a:lstStyle/>
            <a:p>
              <a:pPr defTabSz="342900">
                <a:lnSpc>
                  <a:spcPct val="150000"/>
                </a:lnSpc>
              </a:pPr>
              <a:r>
                <a:rPr lang="en-US" sz="2400" b="1">
                  <a:solidFill>
                    <a:srgbClr val="7FC354"/>
                  </a:solidFill>
                  <a:latin typeface="SVN-Androgyne" panose="02040603050506020204" pitchFamily="18" charset="0"/>
                  <a:cs typeface="Times New Roman" panose="02020603050405020304" pitchFamily="18" charset="0"/>
                </a:rPr>
                <a:t> Ống kính điện thoại và phần mềm chụp ảnh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44868" y="1628842"/>
              <a:ext cx="4703577" cy="521191"/>
            </a:xfrm>
            <a:prstGeom prst="rect">
              <a:avLst/>
            </a:prstGeom>
          </p:spPr>
          <p:txBody>
            <a:bodyPr wrap="square">
              <a:spAutoFit/>
            </a:bodyPr>
            <a:lstStyle/>
            <a:p>
              <a:pPr algn="just" defTabSz="342900">
                <a:lnSpc>
                  <a:spcPct val="150000"/>
                </a:lnSpc>
              </a:pPr>
              <a:r>
                <a:rPr lang="en-US" altLang="vi-VN" sz="2000">
                  <a:latin typeface="UTM Avo" panose="02040603050506020204" pitchFamily="18" charset="0"/>
                  <a:cs typeface="Times New Roman" panose="02020603050405020304" pitchFamily="18" charset="0"/>
                </a:rPr>
                <a:t>Em hãy quan sát Hình 1 và trả lời các câu hỏi sau: 	 </a:t>
              </a:r>
            </a:p>
          </p:txBody>
        </p:sp>
        <p:grpSp>
          <p:nvGrpSpPr>
            <p:cNvPr id="7" name="Group 6"/>
            <p:cNvGrpSpPr/>
            <p:nvPr/>
          </p:nvGrpSpPr>
          <p:grpSpPr>
            <a:xfrm>
              <a:off x="522612" y="951589"/>
              <a:ext cx="6126017" cy="2103503"/>
              <a:chOff x="522612" y="951589"/>
              <a:chExt cx="6126017" cy="2103503"/>
            </a:xfrm>
          </p:grpSpPr>
          <p:grpSp>
            <p:nvGrpSpPr>
              <p:cNvPr id="9" name="Group 8"/>
              <p:cNvGrpSpPr/>
              <p:nvPr/>
            </p:nvGrpSpPr>
            <p:grpSpPr>
              <a:xfrm>
                <a:off x="522612" y="1081832"/>
                <a:ext cx="2693745" cy="473045"/>
                <a:chOff x="5906375" y="1390971"/>
                <a:chExt cx="2693745" cy="473045"/>
              </a:xfrm>
            </p:grpSpPr>
            <p:sp>
              <p:nvSpPr>
                <p:cNvPr id="14" name="Rectangle: Top Corners Rounded 13"/>
                <p:cNvSpPr/>
                <p:nvPr/>
              </p:nvSpPr>
              <p:spPr>
                <a:xfrm>
                  <a:off x="6021948" y="1390971"/>
                  <a:ext cx="2578172" cy="473045"/>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228"/>
                  <a:ext cx="2202877" cy="307561"/>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884314" y="951589"/>
                <a:ext cx="1060537" cy="639780"/>
                <a:chOff x="10442150" y="1062239"/>
                <a:chExt cx="3780698" cy="2341948"/>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42150" y="1062239"/>
                  <a:ext cx="3497522" cy="2341948"/>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451410" y="1118613"/>
                  <a:ext cx="3771438" cy="2265183"/>
                </a:xfrm>
                <a:prstGeom prst="rect">
                  <a:avLst/>
                </a:prstGeom>
              </p:spPr>
            </p:pic>
          </p:grpSp>
          <p:sp>
            <p:nvSpPr>
              <p:cNvPr id="11" name="Rectangle 10"/>
              <p:cNvSpPr/>
              <p:nvPr/>
            </p:nvSpPr>
            <p:spPr>
              <a:xfrm>
                <a:off x="6061873" y="2676429"/>
                <a:ext cx="586756" cy="37866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0" name="Rectangle 5"/>
          <p:cNvSpPr/>
          <p:nvPr/>
        </p:nvSpPr>
        <p:spPr>
          <a:xfrm>
            <a:off x="3335655" y="1083310"/>
            <a:ext cx="911860" cy="73723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a:spAutoFit/>
          </a:bodyPr>
          <a:lstStyle/>
          <a:p>
            <a:pPr defTabSz="342900">
              <a:lnSpc>
                <a:spcPct val="150000"/>
              </a:lnSpc>
            </a:pPr>
            <a:r>
              <a:rPr lang="en-US" altLang="vi-VN" sz="2800">
                <a:solidFill>
                  <a:schemeClr val="bg1"/>
                </a:solidFill>
                <a:latin typeface="UTM Avo" panose="02040603050506020204" pitchFamily="18" charset="0"/>
                <a:cs typeface="Times New Roman" panose="02020603050405020304" pitchFamily="18" charset="0"/>
              </a:rPr>
              <a:t>2</a:t>
            </a:r>
          </a:p>
        </p:txBody>
      </p:sp>
      <p:pic>
        <p:nvPicPr>
          <p:cNvPr id="21" name="Picture 20" descr="new"/>
          <p:cNvPicPr>
            <a:picLocks noChangeAspect="1"/>
          </p:cNvPicPr>
          <p:nvPr/>
        </p:nvPicPr>
        <p:blipFill>
          <a:blip r:embed="rId6"/>
          <a:stretch>
            <a:fillRect/>
          </a:stretch>
        </p:blipFill>
        <p:spPr>
          <a:xfrm>
            <a:off x="5854700" y="1903095"/>
            <a:ext cx="4752975" cy="1754505"/>
          </a:xfrm>
          <a:prstGeom prst="rect">
            <a:avLst/>
          </a:prstGeom>
        </p:spPr>
      </p:pic>
      <p:sp>
        <p:nvSpPr>
          <p:cNvPr id="23" name="Text Box 22"/>
          <p:cNvSpPr txBox="1"/>
          <p:nvPr/>
        </p:nvSpPr>
        <p:spPr>
          <a:xfrm>
            <a:off x="6720840" y="3657600"/>
            <a:ext cx="3020695" cy="645160"/>
          </a:xfrm>
          <a:prstGeom prst="rect">
            <a:avLst/>
          </a:prstGeom>
          <a:noFill/>
        </p:spPr>
        <p:txBody>
          <a:bodyPr wrap="square" rtlCol="0" anchor="t">
            <a:spAutoFit/>
          </a:bodyPr>
          <a:lstStyle/>
          <a:p>
            <a:r>
              <a:rPr lang="en-US" altLang="vi-VN" b="1">
                <a:latin typeface="UTM Avo" panose="02040603050506020204" pitchFamily="18" charset="0"/>
                <a:cs typeface="Times New Roman" panose="02020603050405020304" pitchFamily="18" charset="0"/>
                <a:sym typeface="+mn-ea"/>
              </a:rPr>
              <a:t>Hình 1:</a:t>
            </a:r>
            <a:r>
              <a:rPr lang="en-US" altLang="vi-VN">
                <a:latin typeface="UTM Avo" panose="02040603050506020204" pitchFamily="18" charset="0"/>
                <a:cs typeface="Times New Roman" panose="02020603050405020304" pitchFamily="18" charset="0"/>
                <a:sym typeface="+mn-ea"/>
              </a:rPr>
              <a:t>Chụp ảnh bằng điện thoại thông minh</a:t>
            </a:r>
            <a:endParaRPr lang="en-US"/>
          </a:p>
        </p:txBody>
      </p:sp>
      <p:sp>
        <p:nvSpPr>
          <p:cNvPr id="24" name="Text Box 23"/>
          <p:cNvSpPr txBox="1"/>
          <p:nvPr/>
        </p:nvSpPr>
        <p:spPr>
          <a:xfrm>
            <a:off x="1196340" y="3423920"/>
            <a:ext cx="4638675" cy="829945"/>
          </a:xfrm>
          <a:prstGeom prst="rect">
            <a:avLst/>
          </a:prstGeom>
          <a:noFill/>
        </p:spPr>
        <p:txBody>
          <a:bodyPr wrap="square" rtlCol="0" anchor="t">
            <a:spAutoFit/>
          </a:bodyPr>
          <a:lstStyle/>
          <a:p>
            <a:r>
              <a:rPr lang="en-US" sz="2400" b="1">
                <a:latin typeface="UTM Avo" panose="02040603050506020204"/>
              </a:rPr>
              <a:t>1</a:t>
            </a:r>
            <a:r>
              <a:rPr lang="en-US" sz="2400">
                <a:latin typeface="UTM Avo" panose="02040603050506020204"/>
              </a:rPr>
              <a:t>.Ghép mục ở cột A vào cột B sao cho phù hợp:</a:t>
            </a:r>
          </a:p>
        </p:txBody>
      </p:sp>
      <p:graphicFrame>
        <p:nvGraphicFramePr>
          <p:cNvPr id="25" name="Table 24"/>
          <p:cNvGraphicFramePr/>
          <p:nvPr>
            <p:extLst>
              <p:ext uri="{D42A27DB-BD31-4B8C-83A1-F6EECF244321}">
                <p14:modId xmlns:p14="http://schemas.microsoft.com/office/powerpoint/2010/main" val="2603504544"/>
              </p:ext>
            </p:extLst>
          </p:nvPr>
        </p:nvGraphicFramePr>
        <p:xfrm>
          <a:off x="1478915" y="4390390"/>
          <a:ext cx="8533130" cy="1219200"/>
        </p:xfrm>
        <a:graphic>
          <a:graphicData uri="http://schemas.openxmlformats.org/drawingml/2006/table">
            <a:tbl>
              <a:tblPr firstRow="1" bandRow="1">
                <a:tableStyleId>{5C22544A-7EE6-4342-B048-85BDC9FD1C3A}</a:tableStyleId>
              </a:tblPr>
              <a:tblGrid>
                <a:gridCol w="4266565">
                  <a:extLst>
                    <a:ext uri="{9D8B030D-6E8A-4147-A177-3AD203B41FA5}">
                      <a16:colId xmlns:a16="http://schemas.microsoft.com/office/drawing/2014/main" val="20000"/>
                    </a:ext>
                  </a:extLst>
                </a:gridCol>
                <a:gridCol w="4266565">
                  <a:extLst>
                    <a:ext uri="{9D8B030D-6E8A-4147-A177-3AD203B41FA5}">
                      <a16:colId xmlns:a16="http://schemas.microsoft.com/office/drawing/2014/main" val="20001"/>
                    </a:ext>
                  </a:extLst>
                </a:gridCol>
              </a:tblGrid>
              <a:tr h="457200">
                <a:tc>
                  <a:txBody>
                    <a:bodyPr/>
                    <a:lstStyle/>
                    <a:p>
                      <a:pPr algn="ctr">
                        <a:buNone/>
                      </a:pPr>
                      <a:r>
                        <a:rPr lang="en-US" sz="2400">
                          <a:solidFill>
                            <a:schemeClr val="tx1"/>
                          </a:solidFill>
                          <a:latin typeface="UTM Avo" panose="02040603050506020204"/>
                        </a:rPr>
                        <a:t>A</a:t>
                      </a:r>
                    </a:p>
                  </a:txBody>
                  <a:tcPr>
                    <a:solidFill>
                      <a:schemeClr val="bg2">
                        <a:lumMod val="75000"/>
                      </a:schemeClr>
                    </a:solidFill>
                  </a:tcPr>
                </a:tc>
                <a:tc>
                  <a:txBody>
                    <a:bodyPr/>
                    <a:lstStyle/>
                    <a:p>
                      <a:pPr algn="ctr">
                        <a:buNone/>
                      </a:pPr>
                      <a:r>
                        <a:rPr lang="en-US" sz="2400">
                          <a:solidFill>
                            <a:schemeClr val="tx1"/>
                          </a:solidFill>
                          <a:latin typeface="UTM Avo" panose="02040603050506020204"/>
                        </a:rPr>
                        <a:t>B</a:t>
                      </a:r>
                    </a:p>
                  </a:txBody>
                  <a:tcPr>
                    <a:solidFill>
                      <a:schemeClr val="bg2">
                        <a:lumMod val="75000"/>
                      </a:schemeClr>
                    </a:solidFill>
                  </a:tcPr>
                </a:tc>
                <a:extLst>
                  <a:ext uri="{0D108BD9-81ED-4DB2-BD59-A6C34878D82A}">
                    <a16:rowId xmlns:a16="http://schemas.microsoft.com/office/drawing/2014/main" val="10000"/>
                  </a:ext>
                </a:extLst>
              </a:tr>
              <a:tr h="381000">
                <a:tc>
                  <a:txBody>
                    <a:bodyPr/>
                    <a:lstStyle/>
                    <a:p>
                      <a:pPr algn="ctr">
                        <a:buNone/>
                      </a:pPr>
                      <a:r>
                        <a:rPr lang="en-US">
                          <a:latin typeface="UTM Avo" panose="02040603050506020204"/>
                        </a:rPr>
                        <a:t>1) Ống kính điện thoại</a:t>
                      </a:r>
                    </a:p>
                  </a:txBody>
                  <a:tcPr>
                    <a:solidFill>
                      <a:schemeClr val="bg2">
                        <a:lumMod val="75000"/>
                      </a:schemeClr>
                    </a:solidFill>
                  </a:tcPr>
                </a:tc>
                <a:tc>
                  <a:txBody>
                    <a:bodyPr/>
                    <a:lstStyle/>
                    <a:p>
                      <a:pPr algn="ctr">
                        <a:buNone/>
                      </a:pPr>
                      <a:r>
                        <a:rPr lang="en-US">
                          <a:latin typeface="UTM Avo" panose="02040603050506020204"/>
                        </a:rPr>
                        <a:t>a) Phần mềm</a:t>
                      </a:r>
                    </a:p>
                  </a:txBody>
                  <a:tcPr>
                    <a:solidFill>
                      <a:schemeClr val="bg2">
                        <a:lumMod val="75000"/>
                      </a:schemeClr>
                    </a:solidFill>
                  </a:tcPr>
                </a:tc>
                <a:extLst>
                  <a:ext uri="{0D108BD9-81ED-4DB2-BD59-A6C34878D82A}">
                    <a16:rowId xmlns:a16="http://schemas.microsoft.com/office/drawing/2014/main" val="10001"/>
                  </a:ext>
                </a:extLst>
              </a:tr>
              <a:tr h="381000">
                <a:tc>
                  <a:txBody>
                    <a:bodyPr/>
                    <a:lstStyle/>
                    <a:p>
                      <a:pPr algn="ctr">
                        <a:buNone/>
                      </a:pPr>
                      <a:r>
                        <a:rPr lang="en-US">
                          <a:latin typeface="UTM Avo" panose="02040603050506020204"/>
                        </a:rPr>
                        <a:t>2) Ứng dụng chụp ảnh </a:t>
                      </a:r>
                    </a:p>
                  </a:txBody>
                  <a:tcPr>
                    <a:solidFill>
                      <a:schemeClr val="bg2">
                        <a:lumMod val="75000"/>
                      </a:schemeClr>
                    </a:solidFill>
                  </a:tcPr>
                </a:tc>
                <a:tc>
                  <a:txBody>
                    <a:bodyPr/>
                    <a:lstStyle/>
                    <a:p>
                      <a:pPr algn="ctr">
                        <a:buNone/>
                      </a:pPr>
                      <a:r>
                        <a:rPr lang="en-US">
                          <a:latin typeface="UTM Avo" panose="02040603050506020204"/>
                        </a:rPr>
                        <a:t>b) Phần cứng</a:t>
                      </a:r>
                    </a:p>
                  </a:txBody>
                  <a:tcPr>
                    <a:solidFill>
                      <a:schemeClr val="bg2">
                        <a:lumMod val="75000"/>
                      </a:schemeClr>
                    </a:solidFill>
                  </a:tcPr>
                </a:tc>
                <a:extLst>
                  <a:ext uri="{0D108BD9-81ED-4DB2-BD59-A6C34878D82A}">
                    <a16:rowId xmlns:a16="http://schemas.microsoft.com/office/drawing/2014/main" val="10002"/>
                  </a:ext>
                </a:extLst>
              </a:tr>
            </a:tbl>
          </a:graphicData>
        </a:graphic>
      </p:graphicFrame>
      <p:sp>
        <p:nvSpPr>
          <p:cNvPr id="26" name="Text Box 25"/>
          <p:cNvSpPr txBox="1"/>
          <p:nvPr/>
        </p:nvSpPr>
        <p:spPr>
          <a:xfrm>
            <a:off x="1196340" y="5697220"/>
            <a:ext cx="10381615" cy="461665"/>
          </a:xfrm>
          <a:prstGeom prst="rect">
            <a:avLst/>
          </a:prstGeom>
          <a:noFill/>
        </p:spPr>
        <p:txBody>
          <a:bodyPr wrap="square" rtlCol="0" anchor="t">
            <a:spAutoFit/>
          </a:bodyPr>
          <a:lstStyle/>
          <a:p>
            <a:r>
              <a:rPr lang="en-US" sz="2400" b="1">
                <a:latin typeface="UTM Avo" panose="02040603050506020204"/>
              </a:rPr>
              <a:t>2.</a:t>
            </a:r>
            <a:r>
              <a:rPr lang="en-US" sz="2400">
                <a:latin typeface="UTM Avo" panose="02040603050506020204"/>
              </a:rPr>
              <a:t>Nếu thiếu ống kính hoặc ứng dụng chụp thì máy còn chụp được không? Tại sao?</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diamond(in)">
                                      <p:cBhvr>
                                        <p:cTn id="31" dur="2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amond(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amond(in)">
                                      <p:cBhvr>
                                        <p:cTn id="41" dur="2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amond(in)">
                                      <p:cBhvr>
                                        <p:cTn id="46"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0" grpId="0" bldLvl="0" animBg="1"/>
      <p:bldP spid="23" grpId="0"/>
      <p:bldP spid="24"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3427" y="566317"/>
            <a:ext cx="9751340" cy="2251065"/>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    ỐỐng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a:t>
            </a:r>
            <a:r>
              <a:rPr lang="vi-VN" sz="2400">
                <a:latin typeface="UTM Avo" panose="02040603050506020204" pitchFamily="18" charset="0"/>
                <a:cs typeface="Times New Roman" panose="02020603050405020304" pitchFamily="18" charset="0"/>
              </a:rPr>
              <a:t> </a:t>
            </a:r>
          </a:p>
        </p:txBody>
      </p:sp>
      <p:sp>
        <p:nvSpPr>
          <p:cNvPr id="36" name="Rectangle 35"/>
          <p:cNvSpPr/>
          <p:nvPr/>
        </p:nvSpPr>
        <p:spPr>
          <a:xfrm>
            <a:off x="1374775" y="3809672"/>
            <a:ext cx="10358120" cy="1753235"/>
          </a:xfrm>
          <a:prstGeom prst="rect">
            <a:avLst/>
          </a:prstGeom>
        </p:spPr>
        <p:txBody>
          <a:bodyPr wrap="square">
            <a:spAutoFit/>
          </a:bodyPr>
          <a:lstStyle/>
          <a:p>
            <a:pPr defTabSz="342900">
              <a:lnSpc>
                <a:spcPct val="150000"/>
              </a:lnSpc>
            </a:pPr>
            <a:r>
              <a:rPr lang="en-US" altLang="vi-VN" sz="2400">
                <a:latin typeface="UTM Avo" panose="02040603050506020204" pitchFamily="18" charset="0"/>
                <a:cs typeface="Times New Roman" panose="02020603050405020304" pitchFamily="18" charset="0"/>
              </a:rPr>
              <a:t>Điện thoại hay máy tính không hoạt động được nếu không có phần mềm. Phần mềm được lưu trữ trong phần cứng để diều khiển phần cứng hoạt động.</a:t>
            </a:r>
          </a:p>
        </p:txBody>
      </p:sp>
      <p:pic>
        <p:nvPicPr>
          <p:cNvPr id="12" name="Picture 11"/>
          <p:cNvPicPr>
            <a:picLocks noChangeAspect="1"/>
          </p:cNvPicPr>
          <p:nvPr/>
        </p:nvPicPr>
        <p:blipFill>
          <a:blip r:embed="rId2"/>
          <a:stretch>
            <a:fillRect/>
          </a:stretch>
        </p:blipFill>
        <p:spPr>
          <a:xfrm>
            <a:off x="858520" y="264795"/>
            <a:ext cx="1032510" cy="979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25500" y="281940"/>
            <a:ext cx="10353675" cy="2630170"/>
            <a:chOff x="3206525" y="469579"/>
            <a:chExt cx="8018202" cy="1392692"/>
          </a:xfrm>
        </p:grpSpPr>
        <p:grpSp>
          <p:nvGrpSpPr>
            <p:cNvPr id="12" name="Group 11"/>
            <p:cNvGrpSpPr/>
            <p:nvPr/>
          </p:nvGrpSpPr>
          <p:grpSpPr>
            <a:xfrm>
              <a:off x="3206525" y="469579"/>
              <a:ext cx="8018202" cy="1392692"/>
              <a:chOff x="3206525" y="469579"/>
              <a:chExt cx="8018202" cy="1392692"/>
            </a:xfrm>
          </p:grpSpPr>
          <p:grpSp>
            <p:nvGrpSpPr>
              <p:cNvPr id="14" name="Group 13"/>
              <p:cNvGrpSpPr/>
              <p:nvPr/>
            </p:nvGrpSpPr>
            <p:grpSpPr>
              <a:xfrm>
                <a:off x="3657601" y="911578"/>
                <a:ext cx="7567126" cy="950693"/>
                <a:chOff x="4131425" y="934090"/>
                <a:chExt cx="6807716" cy="1402534"/>
              </a:xfrm>
            </p:grpSpPr>
            <p:sp>
              <p:nvSpPr>
                <p:cNvPr id="16" name="Rectangle: Rounded Corners 15"/>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06525" y="469579"/>
                <a:ext cx="998307" cy="883997"/>
              </a:xfrm>
              <a:prstGeom prst="rect">
                <a:avLst/>
              </a:prstGeom>
            </p:spPr>
          </p:pic>
        </p:grpSp>
        <p:sp>
          <p:nvSpPr>
            <p:cNvPr id="13" name="Rectangle 12"/>
            <p:cNvSpPr/>
            <p:nvPr/>
          </p:nvSpPr>
          <p:spPr>
            <a:xfrm>
              <a:off x="3742184" y="911615"/>
              <a:ext cx="7301692" cy="928349"/>
            </a:xfrm>
            <a:prstGeom prst="rect">
              <a:avLst/>
            </a:prstGeom>
          </p:spPr>
          <p:txBody>
            <a:bodyPr wrap="square">
              <a:spAutoFit/>
            </a:bodyPr>
            <a:lstStyle/>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Phần mềm được lưu trữ trong phần cứng và điều khiển phần cứng hoạt động.</a:t>
              </a:r>
            </a:p>
            <a:p>
              <a:pPr marL="342900" indent="-342900" algn="just" defTabSz="342900">
                <a:lnSpc>
                  <a:spcPct val="150000"/>
                </a:lnSpc>
                <a:buFont typeface="Arial" panose="020B0604020202020204" pitchFamily="34" charset="0"/>
                <a:buChar char="•"/>
              </a:pPr>
              <a:r>
                <a:rPr lang="en-US" altLang="vi-VN" sz="2400" b="1">
                  <a:solidFill>
                    <a:srgbClr val="F03C69"/>
                  </a:solidFill>
                  <a:latin typeface="Times New Roman" panose="02020603050405020304" pitchFamily="18" charset="0"/>
                  <a:cs typeface="Times New Roman" panose="02020603050405020304" pitchFamily="18" charset="0"/>
                </a:rPr>
                <a:t>Máy tính cần có cả phần cứng và phần mềm để hoạt động.</a:t>
              </a:r>
            </a:p>
          </p:txBody>
        </p:sp>
      </p:grpSp>
      <p:sp>
        <p:nvSpPr>
          <p:cNvPr id="18" name="Text Box 17"/>
          <p:cNvSpPr txBox="1"/>
          <p:nvPr/>
        </p:nvSpPr>
        <p:spPr>
          <a:xfrm>
            <a:off x="1339850" y="3722370"/>
            <a:ext cx="9202420" cy="521970"/>
          </a:xfrm>
          <a:prstGeom prst="rect">
            <a:avLst/>
          </a:prstGeom>
          <a:noFill/>
        </p:spPr>
        <p:txBody>
          <a:bodyPr wrap="square" rtlCol="0">
            <a:spAutoFit/>
          </a:bodyPr>
          <a:lstStyle/>
          <a:p>
            <a:r>
              <a:rPr lang="en-US" sz="2800">
                <a:latin typeface="UTM Avo" panose="02040603050506020204"/>
              </a:rPr>
              <a:t>Phát biểu nào sau đây là đúng ?</a:t>
            </a:r>
          </a:p>
        </p:txBody>
      </p:sp>
      <p:sp>
        <p:nvSpPr>
          <p:cNvPr id="19" name="Rectangle 4"/>
          <p:cNvSpPr/>
          <p:nvPr/>
        </p:nvSpPr>
        <p:spPr>
          <a:xfrm>
            <a:off x="828040" y="4551680"/>
            <a:ext cx="1024191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Phần cứng có thể làm việc độc lập, không cần đến phần mềm.</a:t>
            </a:r>
          </a:p>
        </p:txBody>
      </p:sp>
      <p:sp>
        <p:nvSpPr>
          <p:cNvPr id="22" name="Rectangle 4"/>
          <p:cNvSpPr/>
          <p:nvPr/>
        </p:nvSpPr>
        <p:spPr>
          <a:xfrm>
            <a:off x="828040" y="5208270"/>
            <a:ext cx="10226675"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a:t>
            </a:r>
            <a:r>
              <a:rPr lang="en-US" sz="2400">
                <a:latin typeface="UTM Avo" panose="02040603050506020204" pitchFamily="18" charset="0"/>
                <a:cs typeface="Times New Roman" panose="02020603050405020304" pitchFamily="18" charset="0"/>
              </a:rPr>
              <a:t> Phần mềm có thể tự làm mọi việc, không cần đến phần cứng.</a:t>
            </a:r>
            <a:endParaRPr lang="vi-VN" sz="2400">
              <a:latin typeface="UTM Avo" panose="02040603050506020204" pitchFamily="18" charset="0"/>
              <a:cs typeface="Times New Roman" panose="02020603050405020304" pitchFamily="18" charset="0"/>
            </a:endParaRPr>
          </a:p>
        </p:txBody>
      </p:sp>
      <p:sp>
        <p:nvSpPr>
          <p:cNvPr id="23" name="Rectangle 4"/>
          <p:cNvSpPr/>
          <p:nvPr/>
        </p:nvSpPr>
        <p:spPr>
          <a:xfrm>
            <a:off x="828040" y="5864860"/>
            <a:ext cx="11182350" cy="64516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a:t>
            </a:r>
            <a:r>
              <a:rPr lang="en-US" sz="2400">
                <a:latin typeface="UTM Avo" panose="02040603050506020204" pitchFamily="18" charset="0"/>
                <a:cs typeface="Times New Roman" panose="02020603050405020304" pitchFamily="18" charset="0"/>
              </a:rPr>
              <a:t> Cả phần cứng và phần mềm đều cần thiết để máy tính hoạt động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424657" y="3276534"/>
            <a:ext cx="983065" cy="967824"/>
          </a:xfrm>
          <a:prstGeom prst="rect">
            <a:avLst/>
          </a:prstGeom>
        </p:spPr>
      </p:pic>
      <p:sp>
        <p:nvSpPr>
          <p:cNvPr id="25" name="Oval 24"/>
          <p:cNvSpPr/>
          <p:nvPr/>
        </p:nvSpPr>
        <p:spPr>
          <a:xfrm>
            <a:off x="769620" y="6009005"/>
            <a:ext cx="584200" cy="583565"/>
          </a:xfrm>
          <a:prstGeom prst="ellipse">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amond(in)">
                                      <p:cBhvr>
                                        <p:cTn id="14" dur="2000"/>
                                        <p:tgtEl>
                                          <p:spTgt spid="18"/>
                                        </p:tgtEl>
                                      </p:cBhvr>
                                    </p:animEffect>
                                  </p:childTnLst>
                                </p:cTn>
                              </p:par>
                              <p:par>
                                <p:cTn id="15" presetID="8"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heckerboard(across)">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26" y="292955"/>
            <a:ext cx="8211146" cy="737235"/>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a:t>
            </a:r>
            <a:r>
              <a:rPr lang="en-US" altLang="vi-VN" sz="2800" b="1">
                <a:solidFill>
                  <a:srgbClr val="F03C69"/>
                </a:solidFill>
                <a:latin typeface="SVN-SAF" panose="02040603050506020204" pitchFamily="18" charset="0"/>
                <a:cs typeface="Times New Roman" panose="02020603050405020304" pitchFamily="18" charset="0"/>
              </a:rPr>
              <a:t>Sử dụng máy tinh đúng cách</a:t>
            </a:r>
          </a:p>
        </p:txBody>
      </p:sp>
      <p:grpSp>
        <p:nvGrpSpPr>
          <p:cNvPr id="3" name="Group 2"/>
          <p:cNvGrpSpPr/>
          <p:nvPr/>
        </p:nvGrpSpPr>
        <p:grpSpPr>
          <a:xfrm>
            <a:off x="592936" y="968721"/>
            <a:ext cx="10962640" cy="5353685"/>
            <a:chOff x="501022" y="900102"/>
            <a:chExt cx="10962640" cy="5353685"/>
          </a:xfrm>
        </p:grpSpPr>
        <p:sp>
          <p:nvSpPr>
            <p:cNvPr id="4" name="Rectangle 3"/>
            <p:cNvSpPr/>
            <p:nvPr/>
          </p:nvSpPr>
          <p:spPr>
            <a:xfrm>
              <a:off x="3379791" y="1086631"/>
              <a:ext cx="7173355" cy="73723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toan cho máy tính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p:cNvSpPr/>
            <p:nvPr/>
          </p:nvSpPr>
          <p:spPr>
            <a:xfrm>
              <a:off x="501022" y="1086157"/>
              <a:ext cx="10962640" cy="51676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1852" y="1829107"/>
              <a:ext cx="10074910" cy="645160"/>
            </a:xfrm>
            <a:prstGeom prst="rect">
              <a:avLst/>
            </a:prstGeom>
          </p:spPr>
          <p:txBody>
            <a:bodyPr wrap="square">
              <a:spAutoFit/>
            </a:bodyPr>
            <a:lstStyle/>
            <a:p>
              <a:pPr algn="just" defTabSz="342900">
                <a:lnSpc>
                  <a:spcPct val="150000"/>
                </a:lnSpc>
              </a:pPr>
              <a:r>
                <a:rPr lang="en-US" altLang="vi-VN" sz="2400">
                  <a:latin typeface="UTM Avo" panose="02040603050506020204" pitchFamily="18" charset="0"/>
                  <a:cs typeface="Times New Roman" panose="02020603050405020304" pitchFamily="18" charset="0"/>
                </a:rPr>
                <a:t>1. Chuyện gì xảy ra với máy tính của Minh và máy tính của An?</a:t>
              </a:r>
            </a:p>
          </p:txBody>
        </p:sp>
        <p:grpSp>
          <p:nvGrpSpPr>
            <p:cNvPr id="7" name="Group 6"/>
            <p:cNvGrpSpPr/>
            <p:nvPr/>
          </p:nvGrpSpPr>
          <p:grpSpPr>
            <a:xfrm>
              <a:off x="522612" y="900102"/>
              <a:ext cx="2898644" cy="880803"/>
              <a:chOff x="522612" y="900102"/>
              <a:chExt cx="2898644" cy="880803"/>
            </a:xfrm>
          </p:grpSpPr>
          <p:grpSp>
            <p:nvGrpSpPr>
              <p:cNvPr id="9" name="Group 8"/>
              <p:cNvGrpSpPr/>
              <p:nvPr/>
            </p:nvGrpSpPr>
            <p:grpSpPr>
              <a:xfrm>
                <a:off x="522612" y="1095583"/>
                <a:ext cx="2372989" cy="661656"/>
                <a:chOff x="5906375" y="1404722"/>
                <a:chExt cx="2372989" cy="661656"/>
              </a:xfrm>
            </p:grpSpPr>
            <p:sp>
              <p:nvSpPr>
                <p:cNvPr id="14" name="Rectangle: Top Corners Rounded 13"/>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p:cNvGrpSpPr/>
              <p:nvPr/>
            </p:nvGrpSpPr>
            <p:grpSpPr>
              <a:xfrm rot="20419193">
                <a:off x="2468303" y="900102"/>
                <a:ext cx="952953" cy="880803"/>
                <a:chOff x="8974078" y="279854"/>
                <a:chExt cx="3397172" cy="3224225"/>
              </a:xfrm>
            </p:grpSpPr>
            <p:pic>
              <p:nvPicPr>
                <p:cNvPr id="12"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3"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2" name="Picture 21" descr="new"/>
          <p:cNvPicPr>
            <a:picLocks noChangeAspect="1"/>
          </p:cNvPicPr>
          <p:nvPr/>
        </p:nvPicPr>
        <p:blipFill>
          <a:blip r:embed="rId6"/>
          <a:stretch>
            <a:fillRect/>
          </a:stretch>
        </p:blipFill>
        <p:spPr>
          <a:xfrm>
            <a:off x="1503680" y="2413635"/>
            <a:ext cx="9140825" cy="2198370"/>
          </a:xfrm>
          <a:prstGeom prst="rect">
            <a:avLst/>
          </a:prstGeom>
        </p:spPr>
      </p:pic>
      <p:sp>
        <p:nvSpPr>
          <p:cNvPr id="24" name="Text Box 23"/>
          <p:cNvSpPr txBox="1"/>
          <p:nvPr/>
        </p:nvSpPr>
        <p:spPr>
          <a:xfrm>
            <a:off x="3036693" y="4676812"/>
            <a:ext cx="7124065" cy="398780"/>
          </a:xfrm>
          <a:prstGeom prst="rect">
            <a:avLst/>
          </a:prstGeom>
          <a:noFill/>
        </p:spPr>
        <p:txBody>
          <a:bodyPr wrap="square" rtlCol="0">
            <a:spAutoFit/>
          </a:bodyPr>
          <a:lstStyle/>
          <a:p>
            <a:r>
              <a:rPr lang="en-US" sz="2000" b="1">
                <a:latin typeface="UTM Avo" panose="02040603050506020204"/>
              </a:rPr>
              <a:t>Hình 2:</a:t>
            </a:r>
            <a:r>
              <a:rPr lang="en-US" sz="2000">
                <a:latin typeface="UTM Avo" panose="02040603050506020204"/>
              </a:rPr>
              <a:t> Hành động gây mất an toàn cho máy tính</a:t>
            </a:r>
          </a:p>
        </p:txBody>
      </p:sp>
      <p:sp>
        <p:nvSpPr>
          <p:cNvPr id="25" name="Text Box 24"/>
          <p:cNvSpPr txBox="1"/>
          <p:nvPr/>
        </p:nvSpPr>
        <p:spPr>
          <a:xfrm>
            <a:off x="761365" y="5040630"/>
            <a:ext cx="10626090" cy="829945"/>
          </a:xfrm>
          <a:prstGeom prst="rect">
            <a:avLst/>
          </a:prstGeom>
          <a:noFill/>
        </p:spPr>
        <p:txBody>
          <a:bodyPr wrap="square" rtlCol="0">
            <a:spAutoFit/>
          </a:bodyPr>
          <a:lstStyle/>
          <a:p>
            <a:r>
              <a:rPr lang="en-US" sz="2400">
                <a:latin typeface="UTM Avo" panose="02040603050506020204"/>
              </a:rPr>
              <a:t>2. Em hãy nhắc lại những điều đã học ở lớp 3 về việc nên và không nên làm khi sử dụng máy tính để đảm bảo an toàn về điện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amond(in)">
                                      <p:cBhvr>
                                        <p:cTn id="23" dur="2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amond(in)">
                                      <p:cBhvr>
                                        <p:cTn id="28" dur="20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amond(in)">
                                      <p:cBhvr>
                                        <p:cTn id="3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1204</Words>
  <Application>Microsoft Office PowerPoint</Application>
  <PresentationFormat>Widescreen</PresentationFormat>
  <Paragraphs>79</Paragraphs>
  <Slides>13</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等线</vt:lpstr>
      <vt:lpstr>Arial</vt:lpstr>
      <vt:lpstr>Calibri</vt:lpstr>
      <vt:lpstr>SVN-Adam Gorry</vt:lpstr>
      <vt:lpstr>SVN-Androgyne</vt:lpstr>
      <vt:lpstr>SVN-Avo</vt:lpstr>
      <vt:lpstr>SVN-SAF</vt:lpstr>
      <vt:lpstr>Times New Roman</vt:lpstr>
      <vt:lpstr>UTM Avo</vt:lpstr>
      <vt:lpstr>UTM Bienvenue</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194</cp:revision>
  <dcterms:created xsi:type="dcterms:W3CDTF">2021-11-14T08:33:00Z</dcterms:created>
  <dcterms:modified xsi:type="dcterms:W3CDTF">2025-09-10T10:09:54Z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