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 id="2147483684" r:id="rId3"/>
    <p:sldMasterId id="2147483710" r:id="rId4"/>
    <p:sldMasterId id="2147483724" r:id="rId5"/>
  </p:sldMasterIdLst>
  <p:notesMasterIdLst>
    <p:notesMasterId r:id="rId14"/>
  </p:notesMasterIdLst>
  <p:sldIdLst>
    <p:sldId id="290" r:id="rId6"/>
    <p:sldId id="283" r:id="rId7"/>
    <p:sldId id="284" r:id="rId8"/>
    <p:sldId id="285" r:id="rId9"/>
    <p:sldId id="286" r:id="rId10"/>
    <p:sldId id="287" r:id="rId11"/>
    <p:sldId id="288" r:id="rId12"/>
    <p:sldId id="289"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486" autoAdjust="0"/>
  </p:normalViewPr>
  <p:slideViewPr>
    <p:cSldViewPr snapToGrid="0">
      <p:cViewPr varScale="1">
        <p:scale>
          <a:sx n="69" d="100"/>
          <a:sy n="69" d="100"/>
        </p:scale>
        <p:origin x="73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pPr/>
              <a:t>1</a:t>
            </a:fld>
            <a:endParaRPr lang="en-US"/>
          </a:p>
        </p:txBody>
      </p:sp>
    </p:spTree>
    <p:extLst>
      <p:ext uri="{BB962C8B-B14F-4D97-AF65-F5344CB8AC3E}">
        <p14:creationId xmlns:p14="http://schemas.microsoft.com/office/powerpoint/2010/main" val="97024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pPr/>
              <a:t>3</a:t>
            </a:fld>
            <a:endParaRPr lang="en-US"/>
          </a:p>
        </p:txBody>
      </p:sp>
    </p:spTree>
    <p:extLst>
      <p:ext uri="{BB962C8B-B14F-4D97-AF65-F5344CB8AC3E}">
        <p14:creationId xmlns:p14="http://schemas.microsoft.com/office/powerpoint/2010/main" val="425779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pPr/>
              <a:t>4</a:t>
            </a:fld>
            <a:endParaRPr lang="en-US"/>
          </a:p>
        </p:txBody>
      </p:sp>
    </p:spTree>
    <p:extLst>
      <p:ext uri="{BB962C8B-B14F-4D97-AF65-F5344CB8AC3E}">
        <p14:creationId xmlns:p14="http://schemas.microsoft.com/office/powerpoint/2010/main" val="3188340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pPr/>
              <a:t>5</a:t>
            </a:fld>
            <a:endParaRPr lang="en-US"/>
          </a:p>
        </p:txBody>
      </p:sp>
    </p:spTree>
    <p:extLst>
      <p:ext uri="{BB962C8B-B14F-4D97-AF65-F5344CB8AC3E}">
        <p14:creationId xmlns:p14="http://schemas.microsoft.com/office/powerpoint/2010/main" val="118770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pPr/>
              <a:t>6</a:t>
            </a:fld>
            <a:endParaRPr lang="en-US"/>
          </a:p>
        </p:txBody>
      </p:sp>
    </p:spTree>
    <p:extLst>
      <p:ext uri="{BB962C8B-B14F-4D97-AF65-F5344CB8AC3E}">
        <p14:creationId xmlns:p14="http://schemas.microsoft.com/office/powerpoint/2010/main" val="2258087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pPr/>
              <a:t>7</a:t>
            </a:fld>
            <a:endParaRPr lang="en-US"/>
          </a:p>
        </p:txBody>
      </p:sp>
    </p:spTree>
    <p:extLst>
      <p:ext uri="{BB962C8B-B14F-4D97-AF65-F5344CB8AC3E}">
        <p14:creationId xmlns:p14="http://schemas.microsoft.com/office/powerpoint/2010/main" val="1770890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pPr/>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pPr/>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pPr/>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pPr/>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pPr/>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pPr/>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5.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pPr/>
              <a:t>11/11/2025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pPr/>
              <a:t>11/11/2025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pPr/>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11/11/2025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4.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6.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5.xml"/><Relationship Id="rId5" Type="http://schemas.openxmlformats.org/officeDocument/2006/relationships/image" Target="../media/image10.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17"/>
          <p:cNvSpPr/>
          <p:nvPr/>
        </p:nvSpPr>
        <p:spPr>
          <a:xfrm>
            <a:off x="-43199" y="10758"/>
            <a:ext cx="12235199"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989567" y="263830"/>
            <a:ext cx="9753600" cy="11976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 VIỆT</a:t>
            </a:r>
          </a:p>
        </p:txBody>
      </p:sp>
      <p:grpSp>
        <p:nvGrpSpPr>
          <p:cNvPr id="11" name="Group 10"/>
          <p:cNvGrpSpPr/>
          <p:nvPr/>
        </p:nvGrpSpPr>
        <p:grpSpPr>
          <a:xfrm>
            <a:off x="3505200" y="2966085"/>
            <a:ext cx="7910830" cy="1295400"/>
            <a:chOff x="9566064" y="964372"/>
            <a:chExt cx="5446164" cy="698253"/>
          </a:xfrm>
        </p:grpSpPr>
        <p:sp>
          <p:nvSpPr>
            <p:cNvPr id="12"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Rectangle 17"/>
          <p:cNvSpPr/>
          <p:nvPr/>
        </p:nvSpPr>
        <p:spPr>
          <a:xfrm>
            <a:off x="1873593" y="3158147"/>
            <a:ext cx="1750345" cy="1205899"/>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6"/>
          <p:cNvSpPr/>
          <p:nvPr/>
        </p:nvSpPr>
        <p:spPr>
          <a:xfrm>
            <a:off x="2193050" y="3261097"/>
            <a:ext cx="1258009" cy="999997"/>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p:cNvGrpSpPr/>
          <p:nvPr/>
        </p:nvGrpSpPr>
        <p:grpSpPr>
          <a:xfrm>
            <a:off x="2815797" y="2822865"/>
            <a:ext cx="1378806" cy="1412343"/>
            <a:chOff x="1149549" y="1066515"/>
            <a:chExt cx="992332" cy="992332"/>
          </a:xfrm>
          <a:solidFill>
            <a:schemeClr val="accent6">
              <a:lumMod val="75000"/>
            </a:schemeClr>
          </a:solidFill>
        </p:grpSpPr>
        <p:sp>
          <p:nvSpPr>
            <p:cNvPr id="18" name="Oval 17"/>
            <p:cNvSpPr/>
            <p:nvPr/>
          </p:nvSpPr>
          <p:spPr>
            <a:xfrm>
              <a:off x="1149549" y="1066515"/>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1188515" y="1081392"/>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p:cNvSpPr txBox="1"/>
          <p:nvPr/>
        </p:nvSpPr>
        <p:spPr>
          <a:xfrm>
            <a:off x="2655570" y="2872105"/>
            <a:ext cx="1539240" cy="14135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Rounded MT Bold" panose="020F0704030504030204" charset="0"/>
                <a:ea typeface="Arial-Rounded" panose="020B0500000000000000" pitchFamily="34" charset="0"/>
                <a:cs typeface="Times New Roman" panose="02020603050405020304" pitchFamily="18" charset="0"/>
              </a:rPr>
              <a:t>17</a:t>
            </a:r>
          </a:p>
        </p:txBody>
      </p:sp>
      <p:sp>
        <p:nvSpPr>
          <p:cNvPr id="22" name="TextBox 21"/>
          <p:cNvSpPr txBox="1"/>
          <p:nvPr/>
        </p:nvSpPr>
        <p:spPr>
          <a:xfrm>
            <a:off x="3826510" y="3089910"/>
            <a:ext cx="7176770" cy="101346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Gọi bạn</a:t>
            </a:r>
          </a:p>
        </p:txBody>
      </p:sp>
    </p:spTree>
    <p:custDataLst>
      <p:tags r:id="rId1"/>
    </p:custDataLst>
    <p:extLst>
      <p:ext uri="{BB962C8B-B14F-4D97-AF65-F5344CB8AC3E}">
        <p14:creationId xmlns:p14="http://schemas.microsoft.com/office/powerpoint/2010/main" val="1542914050"/>
      </p:ext>
    </p:extLst>
  </p:cSld>
  <p:clrMapOvr>
    <a:masterClrMapping/>
  </p:clrMapOvr>
  <p:transition advClick="0">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Tiết 4</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4"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5"/>
            <a:stretch>
              <a:fillRect/>
            </a:stretch>
          </p:blipFill>
          <p:spPr>
            <a:xfrm>
              <a:off x="5936016" y="2190760"/>
              <a:ext cx="3208926" cy="2720031"/>
            </a:xfrm>
            <a:prstGeom prst="rect">
              <a:avLst/>
            </a:prstGeom>
          </p:spPr>
        </p:pic>
        <p:pic>
          <p:nvPicPr>
            <p:cNvPr id="17" name="16"/>
            <p:cNvPicPr>
              <a:picLocks noChangeAspect="1"/>
            </p:cNvPicPr>
            <p:nvPr/>
          </p:nvPicPr>
          <p:blipFill>
            <a:blip r:embed="rId4" cstate="screen"/>
            <a:stretch>
              <a:fillRect/>
            </a:stretch>
          </p:blipFill>
          <p:spPr>
            <a:xfrm>
              <a:off x="-53293" y="3185627"/>
              <a:ext cx="4910252" cy="1956197"/>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169824" y="2853207"/>
            <a:ext cx="2728825" cy="582627"/>
          </a:xfrm>
          <a:prstGeom prst="rect">
            <a:avLst/>
          </a:prstGeom>
          <a:noFill/>
        </p:spPr>
        <p:txBody>
          <a:bodyPr wrap="none" lIns="68580" tIns="34290" rIns="68580" bIns="34290">
            <a:prstTxWarp prst="textArchDown">
              <a:avLst/>
            </a:prstTxWarp>
            <a:spAutoFit/>
          </a:bodyPr>
          <a:lstStyle/>
          <a:p>
            <a:pPr algn="ctr"/>
            <a:r>
              <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Nói và </a:t>
            </a:r>
          </a:p>
          <a:p>
            <a:pPr algn="ctr"/>
            <a:r>
              <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nghe</a:t>
            </a:r>
          </a:p>
        </p:txBody>
      </p:sp>
    </p:spTree>
    <p:custDataLst>
      <p:tags r:id="rId1"/>
    </p:custData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p:cNvPicPr>
            <a:picLocks noGrp="1" noChangeAspect="1"/>
          </p:cNvPicPr>
          <p:nvPr>
            <p:ph idx="1"/>
          </p:nvPr>
        </p:nvPicPr>
        <p:blipFill>
          <a:blip r:embed="rId5"/>
          <a:stretch>
            <a:fillRect/>
          </a:stretch>
        </p:blipFill>
        <p:spPr>
          <a:xfrm>
            <a:off x="2019935" y="-75565"/>
            <a:ext cx="8151495" cy="7008495"/>
          </a:xfrm>
          <a:prstGeom prst="rect">
            <a:avLst/>
          </a:prstGeom>
        </p:spPr>
      </p:pic>
      <p:sp>
        <p:nvSpPr>
          <p:cNvPr id="4" name="Cloud Callout 3"/>
          <p:cNvSpPr/>
          <p:nvPr/>
        </p:nvSpPr>
        <p:spPr>
          <a:xfrm>
            <a:off x="9087485" y="354965"/>
            <a:ext cx="3114040" cy="2069465"/>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Khung cảnh xung quanh như thế nào?</a:t>
            </a:r>
          </a:p>
        </p:txBody>
      </p:sp>
      <p:sp>
        <p:nvSpPr>
          <p:cNvPr id="5" name="Cloud Callout 4"/>
          <p:cNvSpPr/>
          <p:nvPr/>
        </p:nvSpPr>
        <p:spPr>
          <a:xfrm>
            <a:off x="-396240" y="365125"/>
            <a:ext cx="3114040" cy="2069465"/>
          </a:xfrm>
          <a:prstGeom prst="cloudCallout">
            <a:avLst>
              <a:gd name="adj1" fmla="val 26712"/>
              <a:gd name="adj2" fmla="val 7181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Nhân vật trong tranh là ai?</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10515600" cy="1325563"/>
          </a:xfrm>
        </p:spPr>
        <p:txBody>
          <a:bodyPr>
            <a:normAutofit/>
          </a:bodyPr>
          <a:lstStyle/>
          <a:p>
            <a:r>
              <a:rPr lang="en-US">
                <a:latin typeface="Arial-Rounded" panose="020B0500000000000000" pitchFamily="34" charset="0"/>
                <a:cs typeface="Arial-Rounded" panose="020B0500000000000000" pitchFamily="34" charset="0"/>
              </a:rPr>
              <a:t>Chọn kể 1-2 đoạn của câu chuyện theo tranh</a:t>
            </a: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159635" y="2099310"/>
            <a:ext cx="8246110" cy="291084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Từ xa xưa trong rừng thẳm có hai bạn bê vàng và dê trắng chơi rất thân với nhau. Hàng ngày hai bạn cùng nhau chơi đùa, ca hát bên bờ suối.</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10515600" cy="1325563"/>
          </a:xfrm>
        </p:spPr>
        <p:txBody>
          <a:bodyPr>
            <a:normAutofit/>
          </a:bodyPr>
          <a:lstStyle/>
          <a:p>
            <a:r>
              <a:rPr lang="en-US">
                <a:latin typeface="Arial-Rounded" panose="020B0500000000000000" pitchFamily="34" charset="0"/>
                <a:cs typeface="Arial-Rounded" panose="020B0500000000000000" pitchFamily="34" charset="0"/>
              </a:rPr>
              <a:t>Kể tiếp đoạn kết của câu chuyện theo ý của em</a:t>
            </a: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008505" y="2099310"/>
            <a:ext cx="8528050" cy="396557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Đến bây giờ dê trắng vẫn đi khắp nơi tìm bạn. Đi đến đâu dê trắng cũng hỏi mọi người xem có thấy bạn bê vàng không. Cuối cùng bác Voi chỉ cho dê trắng rằng bê vàng đang ăn cỏ cạnh bờ suối bên kia. Dê trắng vội chạy tới, 2 bạn gặp nhau vừng mừng vừa tủi.</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a:stretch>
            <a:fillRect/>
          </a:stretch>
        </p:blipFill>
        <p:spPr>
          <a:xfrm>
            <a:off x="1688465" y="1226185"/>
            <a:ext cx="8509635" cy="1867535"/>
          </a:xfrm>
          <a:prstGeom prst="rect">
            <a:avLst/>
          </a:prstGeom>
        </p:spPr>
      </p:pic>
      <p:sp>
        <p:nvSpPr>
          <p:cNvPr id="5" name="Rounded Rectangle 4"/>
          <p:cNvSpPr/>
          <p:nvPr/>
        </p:nvSpPr>
        <p:spPr>
          <a:xfrm>
            <a:off x="2809240" y="3488690"/>
            <a:ext cx="6712585" cy="208978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Đôi bạn bê vàng và bê trắng có một tình bạn thật đáng quý. Em rất ngưỡng mộ!</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4"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algn="ct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6"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dirty="0"/>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148B098-1172-4B99-A711-E2D8F2AC298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W6{DB2D7602-FAAF-4FDC-88CF-1627762EB6F0}&quot;,&quot;C:\\Users\\Admin\\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10 Nói và nghe  Gọi bạn"/>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FA761059-E084-4A96-8308-CEDC22300D7F}:290"/>
</p:tagLst>
</file>

<file path=ppt/tags/tag3.xml><?xml version="1.0" encoding="utf-8"?>
<p:tagLst xmlns:a="http://schemas.openxmlformats.org/drawingml/2006/main" xmlns:r="http://schemas.openxmlformats.org/officeDocument/2006/relationships" xmlns:p="http://schemas.openxmlformats.org/presentationml/2006/main">
  <p:tag name="GENSWF_SLIDE_UID" val="{F11ECA22-1ED6-41B5-8C1B-263828CDF8AF}:283"/>
</p:tagLst>
</file>

<file path=ppt/tags/tag4.xml><?xml version="1.0" encoding="utf-8"?>
<p:tagLst xmlns:a="http://schemas.openxmlformats.org/drawingml/2006/main" xmlns:r="http://schemas.openxmlformats.org/officeDocument/2006/relationships" xmlns:p="http://schemas.openxmlformats.org/presentationml/2006/main">
  <p:tag name="GENSWF_SLIDE_UID" val="{38A561C0-84A2-4D9B-8E08-FDFFC46A7F12}:284"/>
</p:tagLst>
</file>

<file path=ppt/tags/tag5.xml><?xml version="1.0" encoding="utf-8"?>
<p:tagLst xmlns:a="http://schemas.openxmlformats.org/drawingml/2006/main" xmlns:r="http://schemas.openxmlformats.org/officeDocument/2006/relationships" xmlns:p="http://schemas.openxmlformats.org/presentationml/2006/main">
  <p:tag name="GENSWF_SLIDE_UID" val="{C547EA20-30E0-434B-B070-4896E42783D8}:285"/>
</p:tagLst>
</file>

<file path=ppt/tags/tag6.xml><?xml version="1.0" encoding="utf-8"?>
<p:tagLst xmlns:a="http://schemas.openxmlformats.org/drawingml/2006/main" xmlns:r="http://schemas.openxmlformats.org/officeDocument/2006/relationships" xmlns:p="http://schemas.openxmlformats.org/presentationml/2006/main">
  <p:tag name="GENSWF_SLIDE_UID" val="{8922B5E0-9DE2-45C7-AFC9-C42C11E146A3}:286"/>
</p:tagLst>
</file>

<file path=ppt/tags/tag7.xml><?xml version="1.0" encoding="utf-8"?>
<p:tagLst xmlns:a="http://schemas.openxmlformats.org/drawingml/2006/main" xmlns:r="http://schemas.openxmlformats.org/officeDocument/2006/relationships" xmlns:p="http://schemas.openxmlformats.org/presentationml/2006/main">
  <p:tag name="GENSWF_SLIDE_UID" val="{5052FA4A-81ED-40C6-AAF9-C8353767C5A4}:287"/>
</p:tagLst>
</file>

<file path=ppt/tags/tag8.xml><?xml version="1.0" encoding="utf-8"?>
<p:tagLst xmlns:a="http://schemas.openxmlformats.org/drawingml/2006/main" xmlns:r="http://schemas.openxmlformats.org/officeDocument/2006/relationships" xmlns:p="http://schemas.openxmlformats.org/presentationml/2006/main">
  <p:tag name="GENSWF_SLIDE_UID" val="{92C6628B-C746-4E4B-8D83-664CAE28ACFA}:288"/>
</p:tagLst>
</file>

<file path=ppt/tags/tag9.xml><?xml version="1.0" encoding="utf-8"?>
<p:tagLst xmlns:a="http://schemas.openxmlformats.org/drawingml/2006/main" xmlns:r="http://schemas.openxmlformats.org/officeDocument/2006/relationships" xmlns:p="http://schemas.openxmlformats.org/presentationml/2006/main">
  <p:tag name="GENSWF_SLIDE_UID" val="{183AD70D-24E3-4533-AA3B-32213746F999}:289"/>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177</Words>
  <Application>Microsoft Office PowerPoint</Application>
  <PresentationFormat>Widescreen</PresentationFormat>
  <Paragraphs>23</Paragraphs>
  <Slides>8</Slides>
  <Notes>8</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8</vt:i4>
      </vt:variant>
    </vt:vector>
  </HeadingPairs>
  <TitlesOfParts>
    <vt:vector size="22" baseType="lpstr">
      <vt:lpstr>Microsoft YaHei</vt:lpstr>
      <vt:lpstr>宋体</vt:lpstr>
      <vt:lpstr>宋体</vt:lpstr>
      <vt:lpstr>Arial</vt:lpstr>
      <vt:lpstr>Arial Rounded MT Bold</vt:lpstr>
      <vt:lpstr>Arial-Rounded</vt:lpstr>
      <vt:lpstr>Calibri</vt:lpstr>
      <vt:lpstr>Calibri Light</vt:lpstr>
      <vt:lpstr>Times New Roman</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Chọn kể 1-2 đoạn của câu chuyện theo tranh</vt:lpstr>
      <vt:lpstr>Kể tiếp đoạn kết của câu chuyện theo ý của 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10 Nói và nghe  Gọi bạn</dc:title>
  <dc:creator/>
  <cp:lastModifiedBy>Admin</cp:lastModifiedBy>
  <cp:revision>18</cp:revision>
  <dcterms:created xsi:type="dcterms:W3CDTF">2021-05-26T04:27:49Z</dcterms:created>
  <dcterms:modified xsi:type="dcterms:W3CDTF">2025-11-11T13:59:36Z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