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3" r:id="rId3"/>
    <p:sldId id="266" r:id="rId4"/>
    <p:sldId id="288" r:id="rId5"/>
    <p:sldId id="289" r:id="rId6"/>
    <p:sldId id="290" r:id="rId7"/>
    <p:sldId id="291" r:id="rId8"/>
    <p:sldId id="267" r:id="rId9"/>
    <p:sldId id="292" r:id="rId10"/>
    <p:sldId id="293" r:id="rId11"/>
    <p:sldId id="294" r:id="rId12"/>
    <p:sldId id="295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24CE2-EC61-4AF8-93D7-D072E621EC4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18A69-DB76-4F1B-A3FA-2B03AE066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3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3583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4399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957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772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6989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84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1951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807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133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4366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5382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71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A9DD3-FA55-424D-AC59-7C5493C88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76ADB-3200-43FB-BFAF-DD50D6468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DC397-A2A5-4A5D-8151-87BB9086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A89-AF68-4D5D-963A-9C4E5B5643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C5C1F-E7D7-448A-90C2-0FAC9CE7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15559-F3E1-4507-B0A1-C2339588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F92F-305E-4C2D-AB74-2055B110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7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E504D-485D-40B7-8B0F-2409B8A2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459C6-E4BF-401F-9B10-27496040C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AB965-25CD-43A6-B9D7-C7398551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A89-AF68-4D5D-963A-9C4E5B5643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51424-5E20-4D11-B631-EE2EA98B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DF28-5E29-4CB5-8413-B9A9B9D7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F92F-305E-4C2D-AB74-2055B110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1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6925DF-D77E-4CB6-848D-37EE9DCB9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CFDC7-87EE-4004-8FA5-0D73ED6CF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3A57-0468-4A9E-B7F6-EE2F4A6A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A89-AF68-4D5D-963A-9C4E5B5643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542FE-888C-4241-93B4-FDACBB32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3F9BD-C9C9-49C2-8EC2-8222B17C9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F92F-305E-4C2D-AB74-2055B110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1F14-DA11-4E43-87F3-BE07CCE515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8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1EC3-C481-4537-B5C4-1D11AB42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0C6C-0D40-486D-AB76-6F024EF3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57DE0-5ABD-4B99-8D5B-62637A92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A89-AF68-4D5D-963A-9C4E5B5643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AB95D-BD00-4665-94CC-93DEB215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5C1D6-E22B-448D-9479-DBD2C08D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F92F-305E-4C2D-AB74-2055B110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9D04-0247-4F18-B78D-604A0CAFB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59F55-7C1F-4CAA-B27C-A1E0289FE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7C28B-4D4E-4427-A390-7721EF39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A89-AF68-4D5D-963A-9C4E5B5643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83EC1-7E81-40E8-B175-847A345B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A9940-8DDC-4C34-A655-293F847F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F92F-305E-4C2D-AB74-2055B110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1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A66F-B4E2-48B4-AC94-ADF717A7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CA7B3-E646-4531-B086-DCE9A10BC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C658B-EB17-4807-AE73-EAB713EFD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9BB7B-9C1C-4BFF-9CED-200F55D1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A89-AF68-4D5D-963A-9C4E5B5643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E95C8-0E3A-4556-844B-DDEA1FCB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810AB-021E-41FD-A2D3-5ED70893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F92F-305E-4C2D-AB74-2055B110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6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6E9C0-A3A2-44CE-BCBA-1733773E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06966-B74C-4BD7-A82D-589E1240E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DE737-89B4-4D10-80C4-BBA304226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B86BCA-0CFE-4576-BC5E-7475C917A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A7ED60-7DA9-43BF-8F8E-C09A775EA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63985-654F-40F8-9C30-15291889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A89-AF68-4D5D-963A-9C4E5B5643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30F76D-FEFE-42B3-AD51-F1ABDDB9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0C290A-BEA3-4293-B259-691BDBE58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F92F-305E-4C2D-AB74-2055B110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1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6866-3E45-4E43-8B14-B10F44F69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005C77-9D67-4D03-8AA1-9E5502C6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A89-AF68-4D5D-963A-9C4E5B5643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5B6DC-DC0D-460A-B8E0-E3C70128A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5AE26-8054-4D2D-89DF-675D7DAD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F92F-305E-4C2D-AB74-2055B110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2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5AB3A-1ED6-423B-888D-BA891263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A89-AF68-4D5D-963A-9C4E5B5643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5D882-F7F1-4FE1-A296-CF4BD794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9EFE2-A467-4C95-A950-2F9431B1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F92F-305E-4C2D-AB74-2055B110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9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DAF54-D57D-4802-9F2E-A7AB2C67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C7652-4916-4548-8341-AF5965A4C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5ABBD-A885-42CA-A20C-76FBED0A2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A0793-1295-4769-B604-D5F9ECC5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A89-AF68-4D5D-963A-9C4E5B5643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B2100-5FD0-45C6-A6E1-DA0FC0AE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AA8A3-8DBC-4DBE-8C22-A515BD89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F92F-305E-4C2D-AB74-2055B110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69F4-E323-4CA7-BC78-6A33E11D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1E094F-9C8B-4779-AC98-77FA32915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08619-3A12-4557-82BC-C4CC83F67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61A29-50ED-4488-B6B7-51CD3522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A89-AF68-4D5D-963A-9C4E5B5643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26CB6-D04D-4C13-BF79-E48F9355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51554-F4DC-4D7B-B91B-6D474F37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F92F-305E-4C2D-AB74-2055B110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5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CAE80A-28F7-4532-B0B8-ABA73A67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FC336-A6C2-4755-BB44-08919ACE4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B02E3-346E-49EA-925E-EA27050BD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C1A89-AF68-4D5D-963A-9C4E5B5643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0A4E7-0B22-454D-B2EA-2889CE549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AD016-F2AC-4362-85A5-4F2450125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FF92F-305E-4C2D-AB74-2055B110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png"/><Relationship Id="rId18" Type="http://schemas.openxmlformats.org/officeDocument/2006/relationships/image" Target="../media/image28.emf"/><Relationship Id="rId3" Type="http://schemas.openxmlformats.org/officeDocument/2006/relationships/tags" Target="../tags/tag3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tags" Target="../tags/tag2.xml"/><Relationship Id="rId16" Type="http://schemas.openxmlformats.org/officeDocument/2006/relationships/image" Target="../media/image26.png"/><Relationship Id="rId20" Type="http://schemas.microsoft.com/office/2007/relationships/hdphoto" Target="../media/hdphoto1.wdp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1.emf"/><Relationship Id="rId5" Type="http://schemas.openxmlformats.org/officeDocument/2006/relationships/tags" Target="../tags/tag5.xml"/><Relationship Id="rId15" Type="http://schemas.openxmlformats.org/officeDocument/2006/relationships/image" Target="../media/image25.png"/><Relationship Id="rId10" Type="http://schemas.openxmlformats.org/officeDocument/2006/relationships/image" Target="../media/image20.emf"/><Relationship Id="rId19" Type="http://schemas.openxmlformats.org/officeDocument/2006/relationships/image" Target="../media/image29.png"/><Relationship Id="rId4" Type="http://schemas.openxmlformats.org/officeDocument/2006/relationships/tags" Target="../tags/tag4.xml"/><Relationship Id="rId9" Type="http://schemas.openxmlformats.org/officeDocument/2006/relationships/image" Target="../media/image19.emf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37" y="4926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899" y="4512152"/>
            <a:ext cx="5302467" cy="297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251" y="5233892"/>
            <a:ext cx="2200147" cy="162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0" y="-517401"/>
            <a:ext cx="2497073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1"/>
          <p:cNvSpPr txBox="1"/>
          <p:nvPr/>
        </p:nvSpPr>
        <p:spPr>
          <a:xfrm>
            <a:off x="6092826" y="3095201"/>
            <a:ext cx="6350" cy="7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404388"/>
              </a:lnSpc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B825B6-E99B-2DEB-9739-93BB659CCD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1819" y="1338388"/>
            <a:ext cx="5834378" cy="2139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F099E2-6470-2FB9-7E21-3A99ACCAB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7092" y="2538907"/>
            <a:ext cx="840101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0"/>
          <p:cNvSpPr/>
          <p:nvPr/>
        </p:nvSpPr>
        <p:spPr>
          <a:xfrm>
            <a:off x="1016000" y="318637"/>
            <a:ext cx="2641600" cy="615527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3.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Sắp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xếp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ý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6038C-4AA8-1055-D0C6-96166846BF42}"/>
              </a:ext>
            </a:extLst>
          </p:cNvPr>
          <p:cNvSpPr txBox="1"/>
          <p:nvPr/>
        </p:nvSpPr>
        <p:spPr>
          <a:xfrm>
            <a:off x="923924" y="1200150"/>
            <a:ext cx="712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40D06-95CC-265D-BEAA-F035BAC51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28887"/>
            <a:ext cx="4904118" cy="1804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13A4C8-AA0C-F295-9412-A7498D42D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562" y="2519362"/>
            <a:ext cx="4443927" cy="1814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53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0"/>
          <p:cNvSpPr/>
          <p:nvPr/>
        </p:nvSpPr>
        <p:spPr>
          <a:xfrm>
            <a:off x="1015999" y="318637"/>
            <a:ext cx="4117975" cy="615527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4.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Trao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đổi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,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góp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ý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C9AECAE2-4730-569C-63BE-4CFF75BFA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767"/>
            <a:ext cx="4872789" cy="3681190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1251AB6-C3E5-1B34-E5EF-37AF22CA8CED}"/>
              </a:ext>
            </a:extLst>
          </p:cNvPr>
          <p:cNvSpPr/>
          <p:nvPr/>
        </p:nvSpPr>
        <p:spPr>
          <a:xfrm>
            <a:off x="2676525" y="1339333"/>
            <a:ext cx="8949417" cy="1318142"/>
          </a:xfrm>
          <a:prstGeom prst="roundRect">
            <a:avLst/>
          </a:prstGeom>
          <a:solidFill>
            <a:srgbClr val="EAC84A"/>
          </a:solidFill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Ghi chép được các đặc điểm ngoại hình, hoạt động, thói quen của con vật.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0F2EBD7D-8C52-9B89-6A42-191EE866BE9D}"/>
              </a:ext>
            </a:extLst>
          </p:cNvPr>
          <p:cNvSpPr/>
          <p:nvPr/>
        </p:nvSpPr>
        <p:spPr>
          <a:xfrm>
            <a:off x="4337887" y="3206867"/>
            <a:ext cx="7196888" cy="1088908"/>
          </a:xfrm>
          <a:prstGeom prst="roundRect">
            <a:avLst/>
          </a:prstGeom>
          <a:solidFill>
            <a:srgbClr val="EAC84A"/>
          </a:solidFill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Ghi chép được đặc điểm nổi bật của con vật.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4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-347852"/>
            <a:ext cx="11153341" cy="8100115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7"/>
          <p:cNvSpPr txBox="1"/>
          <p:nvPr/>
        </p:nvSpPr>
        <p:spPr>
          <a:xfrm>
            <a:off x="4425950" y="3609975"/>
            <a:ext cx="6056241" cy="177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74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Sigmar One"/>
                <a:cs typeface="Calibri" panose="020F0502020204030204" pitchFamily="34" charset="0"/>
                <a:sym typeface="Sigmar One"/>
              </a:rPr>
              <a:t>Vận</a:t>
            </a:r>
            <a:r>
              <a:rPr kumimoji="0" lang="en-US" sz="6600" b="1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Sigmar One"/>
                <a:cs typeface="Calibri" panose="020F0502020204030204" pitchFamily="34" charset="0"/>
                <a:sym typeface="Sigmar One"/>
              </a:rPr>
              <a:t> </a:t>
            </a:r>
            <a:r>
              <a:rPr kumimoji="0" lang="en-US" sz="6600" b="1" i="0" u="none" strike="noStrike" kern="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Sigmar One"/>
                <a:cs typeface="Calibri" panose="020F0502020204030204" pitchFamily="34" charset="0"/>
                <a:sym typeface="Sigmar One"/>
              </a:rPr>
              <a:t>dụng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Sigmar One"/>
              <a:cs typeface="Calibri" panose="020F0502020204030204" pitchFamily="34" charset="0"/>
              <a:sym typeface="Sigmar One"/>
            </a:endParaRPr>
          </a:p>
        </p:txBody>
      </p:sp>
    </p:spTree>
    <p:extLst>
      <p:ext uri="{BB962C8B-B14F-4D97-AF65-F5344CB8AC3E}">
        <p14:creationId xmlns:p14="http://schemas.microsoft.com/office/powerpoint/2010/main" val="4296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A89924C9-F4C6-44B4-8E57-DA63809544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1663405">
            <a:off x="9055967" y="440590"/>
            <a:ext cx="2258558" cy="3192836"/>
          </a:xfrm>
          <a:prstGeom prst="rect">
            <a:avLst/>
          </a:prstGeom>
        </p:spPr>
      </p:pic>
      <p:pic>
        <p:nvPicPr>
          <p:cNvPr id="4" name="29">
            <a:extLst>
              <a:ext uri="{FF2B5EF4-FFF2-40B4-BE49-F238E27FC236}">
                <a16:creationId xmlns:a16="http://schemas.microsoft.com/office/drawing/2014/main" id="{30EADD90-0E32-4639-B7F3-FE6EE81E54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lum contrast="20000"/>
          </a:blip>
          <a:stretch>
            <a:fillRect/>
          </a:stretch>
        </p:blipFill>
        <p:spPr>
          <a:xfrm rot="20166082">
            <a:off x="2619733" y="172345"/>
            <a:ext cx="1563609" cy="23893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429209" y="779115"/>
            <a:ext cx="10630678" cy="5913666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6" name="PA_5">
            <a:extLst>
              <a:ext uri="{FF2B5EF4-FFF2-40B4-BE49-F238E27FC236}">
                <a16:creationId xmlns:a16="http://schemas.microsoft.com/office/drawing/2014/main" id="{C51EFB2B-6B52-4514-B809-AE5171A0AA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lum contrast="20000"/>
          </a:blip>
          <a:stretch>
            <a:fillRect/>
          </a:stretch>
        </p:blipFill>
        <p:spPr>
          <a:xfrm>
            <a:off x="1705379" y="4746238"/>
            <a:ext cx="9630278" cy="1857253"/>
          </a:xfrm>
          <a:prstGeom prst="rect">
            <a:avLst/>
          </a:prstGeom>
        </p:spPr>
      </p:pic>
      <p:pic>
        <p:nvPicPr>
          <p:cNvPr id="11" name="PA_ 23">
            <a:extLst>
              <a:ext uri="{FF2B5EF4-FFF2-40B4-BE49-F238E27FC236}">
                <a16:creationId xmlns:a16="http://schemas.microsoft.com/office/drawing/2014/main" id="{75227382-B92C-4AC0-8EDA-76CD46799ED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lum contrast="20000"/>
          </a:blip>
          <a:stretch>
            <a:fillRect/>
          </a:stretch>
        </p:blipFill>
        <p:spPr>
          <a:xfrm>
            <a:off x="9757688" y="3787847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lum contrast="20000"/>
          </a:blip>
          <a:stretch>
            <a:fillRect/>
          </a:stretch>
        </p:blipFill>
        <p:spPr>
          <a:xfrm>
            <a:off x="8786657" y="5810242"/>
            <a:ext cx="3208762" cy="1058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959099" y="-196596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grpSp>
        <p:nvGrpSpPr>
          <p:cNvPr id="17" name="组合 5">
            <a:extLst>
              <a:ext uri="{FF2B5EF4-FFF2-40B4-BE49-F238E27FC236}">
                <a16:creationId xmlns:a16="http://schemas.microsoft.com/office/drawing/2014/main" id="{1FA02398-16E0-4799-B35B-8D432C91AAC7}"/>
              </a:ext>
            </a:extLst>
          </p:cNvPr>
          <p:cNvGrpSpPr/>
          <p:nvPr/>
        </p:nvGrpSpPr>
        <p:grpSpPr>
          <a:xfrm>
            <a:off x="1107750" y="336867"/>
            <a:ext cx="619450" cy="726240"/>
            <a:chOff x="2951064" y="3044493"/>
            <a:chExt cx="1293780" cy="1516822"/>
          </a:xfrm>
        </p:grpSpPr>
        <p:pic>
          <p:nvPicPr>
            <p:cNvPr id="18" name="图片 3">
              <a:extLst>
                <a:ext uri="{FF2B5EF4-FFF2-40B4-BE49-F238E27FC236}">
                  <a16:creationId xmlns:a16="http://schemas.microsoft.com/office/drawing/2014/main" id="{5809A891-B9DE-4ABF-B0F2-2AF80F3EC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68" t="62108" r="41096"/>
            <a:stretch/>
          </p:blipFill>
          <p:spPr>
            <a:xfrm>
              <a:off x="3681543" y="3633296"/>
              <a:ext cx="563301" cy="900264"/>
            </a:xfrm>
            <a:prstGeom prst="rect">
              <a:avLst/>
            </a:prstGeom>
          </p:spPr>
        </p:pic>
        <p:pic>
          <p:nvPicPr>
            <p:cNvPr id="19" name="图片 4">
              <a:extLst>
                <a:ext uri="{FF2B5EF4-FFF2-40B4-BE49-F238E27FC236}">
                  <a16:creationId xmlns:a16="http://schemas.microsoft.com/office/drawing/2014/main" id="{C7B63D9B-7CDD-47D0-84E4-07F4DAE1E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68" t="62108" r="41096"/>
            <a:stretch/>
          </p:blipFill>
          <p:spPr>
            <a:xfrm>
              <a:off x="2951064" y="3044493"/>
              <a:ext cx="949085" cy="1516822"/>
            </a:xfrm>
            <a:prstGeom prst="rect">
              <a:avLst/>
            </a:prstGeom>
          </p:spPr>
        </p:pic>
      </p:grpSp>
      <p:pic>
        <p:nvPicPr>
          <p:cNvPr id="27" name="图片 32">
            <a:extLst>
              <a:ext uri="{FF2B5EF4-FFF2-40B4-BE49-F238E27FC236}">
                <a16:creationId xmlns:a16="http://schemas.microsoft.com/office/drawing/2014/main" id="{E59DE620-DDE6-4F22-A2EA-529A214D839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8" t="62108" r="41096"/>
          <a:stretch>
            <a:fillRect/>
          </a:stretch>
        </p:blipFill>
        <p:spPr>
          <a:xfrm>
            <a:off x="9588620" y="4989190"/>
            <a:ext cx="563301" cy="900264"/>
          </a:xfrm>
          <a:prstGeom prst="rect">
            <a:avLst/>
          </a:prstGeom>
        </p:spPr>
      </p:pic>
      <p:pic>
        <p:nvPicPr>
          <p:cNvPr id="28" name="图片 37">
            <a:extLst>
              <a:ext uri="{FF2B5EF4-FFF2-40B4-BE49-F238E27FC236}">
                <a16:creationId xmlns:a16="http://schemas.microsoft.com/office/drawing/2014/main" id="{DA9A471B-7D05-4F56-BDB0-C30C65DF645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8" t="62108" r="41096"/>
          <a:stretch>
            <a:fillRect/>
          </a:stretch>
        </p:blipFill>
        <p:spPr>
          <a:xfrm>
            <a:off x="8852091" y="4369676"/>
            <a:ext cx="949085" cy="1516822"/>
          </a:xfrm>
          <a:prstGeom prst="rect">
            <a:avLst/>
          </a:prstGeom>
        </p:spPr>
      </p:pic>
      <p:pic>
        <p:nvPicPr>
          <p:cNvPr id="29" name="图片 38" descr="图片包含 物体&#10;&#10;已生成高可信度的说明">
            <a:extLst>
              <a:ext uri="{FF2B5EF4-FFF2-40B4-BE49-F238E27FC236}">
                <a16:creationId xmlns:a16="http://schemas.microsoft.com/office/drawing/2014/main" id="{7EE7291A-E614-40EB-903C-7A3978F870F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>
            <a:fillRect/>
          </a:stretch>
        </p:blipFill>
        <p:spPr>
          <a:xfrm>
            <a:off x="8970281" y="971502"/>
            <a:ext cx="516739" cy="5527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E2B47E1-0B43-4A96-BA01-479FF239DF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009" y="2774041"/>
            <a:ext cx="585267" cy="1450974"/>
          </a:xfrm>
          <a:prstGeom prst="rect">
            <a:avLst/>
          </a:prstGeom>
        </p:spPr>
      </p:pic>
      <p:grpSp>
        <p:nvGrpSpPr>
          <p:cNvPr id="16" name="25">
            <a:extLst>
              <a:ext uri="{FF2B5EF4-FFF2-40B4-BE49-F238E27FC236}">
                <a16:creationId xmlns:a16="http://schemas.microsoft.com/office/drawing/2014/main" id="{5D987095-FE8B-48FD-AA46-19D6FFC7D4CA}"/>
              </a:ext>
            </a:extLst>
          </p:cNvPr>
          <p:cNvGrpSpPr/>
          <p:nvPr/>
        </p:nvGrpSpPr>
        <p:grpSpPr>
          <a:xfrm>
            <a:off x="33847" y="1014838"/>
            <a:ext cx="2620085" cy="3221917"/>
            <a:chOff x="344182" y="1662106"/>
            <a:chExt cx="4020601" cy="4944130"/>
          </a:xfrm>
        </p:grpSpPr>
        <p:pic>
          <p:nvPicPr>
            <p:cNvPr id="9" name="21">
              <a:extLst>
                <a:ext uri="{FF2B5EF4-FFF2-40B4-BE49-F238E27FC236}">
                  <a16:creationId xmlns:a16="http://schemas.microsoft.com/office/drawing/2014/main" id="{6FF16DE3-9325-4C0D-934B-308A2034D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rot="20698724">
              <a:off x="449783" y="5076236"/>
              <a:ext cx="3915000" cy="153000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9C28243-605A-40D1-8936-11AAC46E0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6315" b="90580" l="5116" r="94419">
                          <a14:foregroundMark x1="13488" y1="24224" x2="28837" y2="24224"/>
                          <a14:foregroundMark x1="41512" y1="12215" x2="55465" y2="24327"/>
                          <a14:foregroundMark x1="55465" y1="24327" x2="55930" y2="24534"/>
                          <a14:foregroundMark x1="60465" y1="7453" x2="77326" y2="37992"/>
                          <a14:foregroundMark x1="82093" y1="21532" x2="88721" y2="24845"/>
                          <a14:foregroundMark x1="94419" y1="24327" x2="93837" y2="28054"/>
                          <a14:foregroundMark x1="58256" y1="45756" x2="56977" y2="71636"/>
                          <a14:foregroundMark x1="56977" y1="71636" x2="58256" y2="77847"/>
                          <a14:foregroundMark x1="33427" y1="85921" x2="33372" y2="86128"/>
                          <a14:foregroundMark x1="42674" y1="50828" x2="33427" y2="85921"/>
                          <a14:foregroundMark x1="44767" y1="46687" x2="31163" y2="72774"/>
                          <a14:foregroundMark x1="63372" y1="44306" x2="67326" y2="77536"/>
                          <a14:foregroundMark x1="38372" y1="87267" x2="39651" y2="90373"/>
                          <a14:foregroundMark x1="36977" y1="82091" x2="34884" y2="89545"/>
                          <a14:foregroundMark x1="29651" y1="79193" x2="27558" y2="81573"/>
                          <a14:foregroundMark x1="27907" y1="76812" x2="26395" y2="80021"/>
                          <a14:foregroundMark x1="30581" y1="81056" x2="30581" y2="81056"/>
                          <a14:foregroundMark x1="31435" y1="85401" x2="31512" y2="85921"/>
                          <a14:foregroundMark x1="30581" y1="79607" x2="31284" y2="84377"/>
                          <a14:foregroundMark x1="37558" y1="83747" x2="41163" y2="90062"/>
                          <a14:foregroundMark x1="41163" y1="90062" x2="41163" y2="90373"/>
                          <a14:foregroundMark x1="42326" y1="89337" x2="43605" y2="90683"/>
                          <a14:foregroundMark x1="44535" y1="84990" x2="44186" y2="86646"/>
                          <a14:foregroundMark x1="49535" y1="60870" x2="56744" y2="74120"/>
                          <a14:foregroundMark x1="48372" y1="20186" x2="55116" y2="44203"/>
                          <a14:foregroundMark x1="55116" y1="44203" x2="56279" y2="46687"/>
                          <a14:foregroundMark x1="36395" y1="20497" x2="50116" y2="48551"/>
                          <a14:foregroundMark x1="56512" y1="23706" x2="67907" y2="44617"/>
                          <a14:foregroundMark x1="55000" y1="20497" x2="53953" y2="31884"/>
                          <a14:foregroundMark x1="53953" y1="31884" x2="49884" y2="40994"/>
                          <a14:foregroundMark x1="49884" y1="40994" x2="49070" y2="41408"/>
                          <a14:foregroundMark x1="58837" y1="32505" x2="48023" y2="36646"/>
                          <a14:foregroundMark x1="56279" y1="17805" x2="29419" y2="13043"/>
                          <a14:foregroundMark x1="52558" y1="10559" x2="36069" y2="6867"/>
                          <a14:foregroundMark x1="6860" y1="23395" x2="6279" y2="23810"/>
                          <a14:foregroundMark x1="5116" y1="27433" x2="5116" y2="27433"/>
                          <a14:foregroundMark x1="60698" y1="36025" x2="60698" y2="36025"/>
                          <a14:foregroundMark x1="64302" y1="85611" x2="64302" y2="85611"/>
                          <a14:foregroundMark x1="58372" y1="89545" x2="58372" y2="89545"/>
                          <a14:foregroundMark x1="70349" y1="75880" x2="73721" y2="80538"/>
                          <a14:foregroundMark x1="69070" y1="78882" x2="69070" y2="82609"/>
                          <a14:foregroundMark x1="60116" y1="84472" x2="57674" y2="90062"/>
                          <a14:foregroundMark x1="61977" y1="82919" x2="63488" y2="88820"/>
                          <a14:foregroundMark x1="59302" y1="85093" x2="64070" y2="86957"/>
                          <a14:foregroundMark x1="66395" y1="83644" x2="66977" y2="87681"/>
                          <a14:foregroundMark x1="56744" y1="85818" x2="55349" y2="89545"/>
                          <a14:foregroundMark x1="28023" y1="77536" x2="24535" y2="80021"/>
                          <a14:backgroundMark x1="34884" y1="8282" x2="34884" y2="8282"/>
                          <a14:backgroundMark x1="34302" y1="6108" x2="34302" y2="6108"/>
                          <a14:backgroundMark x1="34302" y1="7453" x2="34302" y2="7453"/>
                          <a14:backgroundMark x1="34186" y1="6315" x2="33721" y2="6832"/>
                          <a14:backgroundMark x1="35116" y1="6832" x2="34767" y2="6936"/>
                          <a14:backgroundMark x1="36047" y1="5590" x2="34535" y2="6315"/>
                          <a14:backgroundMark x1="36047" y1="6832" x2="34535" y2="6625"/>
                          <a14:backgroundMark x1="31628" y1="85921" x2="31628" y2="85921"/>
                          <a14:backgroundMark x1="32093" y1="85507" x2="31512" y2="85507"/>
                          <a14:backgroundMark x1="31163" y1="85611" x2="30930" y2="85818"/>
                          <a14:backgroundMark x1="40233" y1="93685" x2="39070" y2="93685"/>
                          <a14:backgroundMark x1="40581" y1="93582" x2="39651" y2="93582"/>
                          <a14:backgroundMark x1="60698" y1="93685" x2="60698" y2="93271"/>
                          <a14:backgroundMark x1="40581" y1="93375" x2="39884" y2="9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2923">
              <a:off x="344182" y="1662106"/>
              <a:ext cx="3831658" cy="430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矩形 11">
            <a:extLst>
              <a:ext uri="{FF2B5EF4-FFF2-40B4-BE49-F238E27FC236}">
                <a16:creationId xmlns:a16="http://schemas.microsoft.com/office/drawing/2014/main" id="{ABA92BD3-2C1A-466B-A165-C7159C9297FE}"/>
              </a:ext>
            </a:extLst>
          </p:cNvPr>
          <p:cNvSpPr/>
          <p:nvPr/>
        </p:nvSpPr>
        <p:spPr>
          <a:xfrm>
            <a:off x="2057400" y="2792751"/>
            <a:ext cx="71335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UVN Bai Sau Nang" panose="04030905020802020C03" charset="0"/>
                <a:sym typeface="+mn-lt"/>
              </a:rPr>
              <a:t>Thi</a:t>
            </a:r>
            <a:r>
              <a:rPr kumimoji="0" lang="en-US" altLang="zh-CN" sz="80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UVN Bai Sau Nang" panose="04030905020802020C03" charset="0"/>
                <a:sym typeface="+mn-lt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UVN Bai Sau Nang" panose="04030905020802020C03" charset="0"/>
                <a:sym typeface="+mn-lt"/>
              </a:rPr>
              <a:t>kể</a:t>
            </a:r>
            <a:r>
              <a:rPr kumimoji="0" lang="en-US" altLang="zh-CN" sz="8000" b="1" i="0" u="none" strike="noStrike" kern="1200" cap="none" spc="0" normalizeH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UVN Bai Sau Nang" panose="04030905020802020C03" charset="0"/>
                <a:sym typeface="+mn-lt"/>
              </a:rPr>
              <a:t> </a:t>
            </a:r>
            <a:r>
              <a:rPr kumimoji="0" lang="en-US" altLang="zh-CN" sz="8000" b="1" i="0" u="none" strike="noStrike" kern="1200" cap="none" spc="0" normalizeH="0" noProof="0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UVN Bai Sau Nang" panose="04030905020802020C03" charset="0"/>
                <a:sym typeface="+mn-lt"/>
              </a:rPr>
              <a:t>tên</a:t>
            </a:r>
            <a:r>
              <a:rPr kumimoji="0" lang="en-US" altLang="zh-CN" sz="8000" b="1" i="0" u="none" strike="noStrike" kern="1200" cap="none" spc="0" normalizeH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UVN Bai Sau Nang" panose="04030905020802020C03" charset="0"/>
                <a:sym typeface="+mn-lt"/>
              </a:rPr>
              <a:t> </a:t>
            </a:r>
            <a:r>
              <a:rPr kumimoji="0" lang="en-US" altLang="zh-CN" sz="8000" b="1" i="0" u="none" strike="noStrike" kern="1200" cap="none" spc="0" normalizeH="0" noProof="0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UVN Bai Sau Nang" panose="04030905020802020C03" charset="0"/>
                <a:sym typeface="+mn-lt"/>
              </a:rPr>
              <a:t>các</a:t>
            </a:r>
            <a:r>
              <a:rPr kumimoji="0" lang="en-US" altLang="zh-CN" sz="8000" b="1" i="0" u="none" strike="noStrike" kern="1200" cap="none" spc="0" normalizeH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UVN Bai Sau Nang" panose="04030905020802020C03" charset="0"/>
                <a:sym typeface="+mn-lt"/>
              </a:rPr>
              <a:t> con </a:t>
            </a:r>
            <a:r>
              <a:rPr kumimoji="0" lang="en-US" altLang="zh-CN" sz="8000" b="1" i="0" u="none" strike="noStrike" kern="1200" cap="none" spc="0" normalizeH="0" noProof="0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UVN Bai Sau Nang" panose="04030905020802020C03" charset="0"/>
                <a:sym typeface="+mn-lt"/>
              </a:rPr>
              <a:t>vật</a:t>
            </a:r>
            <a:endParaRPr kumimoji="0" lang="en-US" altLang="zh-CN" sz="8000" b="1" i="0" u="none" strike="noStrike" kern="120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UVN Bai Sau Nang" panose="04030905020802020C03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59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3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-347852"/>
            <a:ext cx="11153341" cy="8100115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7"/>
          <p:cNvSpPr txBox="1"/>
          <p:nvPr/>
        </p:nvSpPr>
        <p:spPr>
          <a:xfrm>
            <a:off x="4425950" y="3609975"/>
            <a:ext cx="6056241" cy="177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174986"/>
              </a:lnSpc>
              <a:buClr>
                <a:srgbClr val="000000"/>
              </a:buClr>
            </a:pPr>
            <a:r>
              <a:rPr lang="en-US" sz="6600" b="1" kern="0" dirty="0" err="1">
                <a:solidFill>
                  <a:srgbClr val="00B050"/>
                </a:solidFill>
                <a:latin typeface="Calibri" panose="020F0502020204030204" pitchFamily="34" charset="0"/>
                <a:ea typeface="Sigmar One"/>
                <a:cs typeface="Calibri" panose="020F0502020204030204" pitchFamily="34" charset="0"/>
                <a:sym typeface="Sigmar One"/>
              </a:rPr>
              <a:t>Hoạt</a:t>
            </a:r>
            <a:r>
              <a:rPr lang="en-US" sz="6600" b="1" kern="0" dirty="0">
                <a:solidFill>
                  <a:srgbClr val="00B050"/>
                </a:solidFill>
                <a:latin typeface="Calibri" panose="020F0502020204030204" pitchFamily="34" charset="0"/>
                <a:ea typeface="Sigmar One"/>
                <a:cs typeface="Calibri" panose="020F0502020204030204" pitchFamily="34" charset="0"/>
                <a:sym typeface="Sigmar One"/>
              </a:rPr>
              <a:t> </a:t>
            </a:r>
            <a:r>
              <a:rPr lang="en-US" sz="6600" b="1" kern="0" dirty="0" err="1">
                <a:solidFill>
                  <a:srgbClr val="00B050"/>
                </a:solidFill>
                <a:latin typeface="Calibri" panose="020F0502020204030204" pitchFamily="34" charset="0"/>
                <a:ea typeface="Sigmar One"/>
                <a:cs typeface="Calibri" panose="020F0502020204030204" pitchFamily="34" charset="0"/>
                <a:sym typeface="Sigmar One"/>
              </a:rPr>
              <a:t>động</a:t>
            </a:r>
            <a:endParaRPr sz="6600" b="1" kern="0" dirty="0">
              <a:solidFill>
                <a:srgbClr val="00B050"/>
              </a:solidFill>
              <a:latin typeface="Calibri" panose="020F0502020204030204" pitchFamily="34" charset="0"/>
              <a:ea typeface="Sigmar One"/>
              <a:cs typeface="Calibri" panose="020F0502020204030204" pitchFamily="34" charset="0"/>
              <a:sym typeface="Sigmar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  <a:buSzPts val="1800"/>
            </a:pPr>
            <a:endParaRPr sz="1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0"/>
          <p:cNvSpPr/>
          <p:nvPr/>
        </p:nvSpPr>
        <p:spPr>
          <a:xfrm>
            <a:off x="1016000" y="318637"/>
            <a:ext cx="2641600" cy="553972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defTabSz="609630">
              <a:buClr>
                <a:srgbClr val="000000"/>
              </a:buClr>
            </a:pP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1.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Chuẩn</a:t>
            </a: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bị</a:t>
            </a:r>
            <a:endParaRPr sz="3200" kern="0" dirty="0">
              <a:solidFill>
                <a:srgbClr val="0C0C0C"/>
              </a:solidFill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CB19949A-6D10-6E08-DFC9-B63C27F1E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767"/>
            <a:ext cx="4872789" cy="3681190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37B4BA7-53F6-BA21-1114-D8BB050F0177}"/>
              </a:ext>
            </a:extLst>
          </p:cNvPr>
          <p:cNvSpPr/>
          <p:nvPr/>
        </p:nvSpPr>
        <p:spPr>
          <a:xfrm>
            <a:off x="3430218" y="996433"/>
            <a:ext cx="8167149" cy="1318142"/>
          </a:xfrm>
          <a:prstGeom prst="roundRect">
            <a:avLst/>
          </a:prstGeom>
          <a:solidFill>
            <a:srgbClr val="EAC84A"/>
          </a:solidFill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có thể lựa chọn quan sát những con vật như thế nào?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478B06AC-D8E3-8AE3-6F3F-0C8F470E6E91}"/>
              </a:ext>
            </a:extLst>
          </p:cNvPr>
          <p:cNvSpPr/>
          <p:nvPr/>
        </p:nvSpPr>
        <p:spPr>
          <a:xfrm>
            <a:off x="4347412" y="2768717"/>
            <a:ext cx="7196888" cy="1088908"/>
          </a:xfrm>
          <a:prstGeom prst="roundRect">
            <a:avLst/>
          </a:prstGeom>
          <a:solidFill>
            <a:srgbClr val="EAC84A"/>
          </a:solidFill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hình thức quan sát nào?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9D77C512-719C-F248-D526-65124ED30A63}"/>
              </a:ext>
            </a:extLst>
          </p:cNvPr>
          <p:cNvSpPr/>
          <p:nvPr/>
        </p:nvSpPr>
        <p:spPr>
          <a:xfrm>
            <a:off x="5025189" y="4357304"/>
            <a:ext cx="6524156" cy="1414846"/>
          </a:xfrm>
          <a:prstGeom prst="roundRect">
            <a:avLst/>
          </a:prstGeom>
          <a:solidFill>
            <a:srgbClr val="EAC84A"/>
          </a:solidFill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thể quan sát bằng những giác quan nào ?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37B4BA7-53F6-BA21-1114-D8BB050F0177}"/>
              </a:ext>
            </a:extLst>
          </p:cNvPr>
          <p:cNvSpPr/>
          <p:nvPr/>
        </p:nvSpPr>
        <p:spPr>
          <a:xfrm>
            <a:off x="2801568" y="520183"/>
            <a:ext cx="6790107" cy="899042"/>
          </a:xfrm>
          <a:prstGeom prst="roundRect">
            <a:avLst/>
          </a:prstGeom>
          <a:solidFill>
            <a:srgbClr val="EAC84A"/>
          </a:solidFill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Lựa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Google Shape;967;p16">
            <a:extLst>
              <a:ext uri="{FF2B5EF4-FFF2-40B4-BE49-F238E27FC236}">
                <a16:creationId xmlns:a16="http://schemas.microsoft.com/office/drawing/2014/main" id="{179A64FC-CCD0-7EC0-578A-EC69DA9A4748}"/>
              </a:ext>
            </a:extLst>
          </p:cNvPr>
          <p:cNvSpPr/>
          <p:nvPr/>
        </p:nvSpPr>
        <p:spPr>
          <a:xfrm rot="-1200343" flipH="1">
            <a:off x="4694258" y="1604316"/>
            <a:ext cx="1330796" cy="77071"/>
          </a:xfrm>
          <a:prstGeom prst="rightArrow">
            <a:avLst>
              <a:gd name="adj1" fmla="val 50000"/>
              <a:gd name="adj2" fmla="val 53636"/>
            </a:avLst>
          </a:prstGeom>
          <a:solidFill>
            <a:schemeClr val="lt1"/>
          </a:solidFill>
          <a:ln w="57150" cap="flat" cmpd="sng">
            <a:solidFill>
              <a:srgbClr val="5F497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sz="1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oogle Shape;970;p16">
            <a:extLst>
              <a:ext uri="{FF2B5EF4-FFF2-40B4-BE49-F238E27FC236}">
                <a16:creationId xmlns:a16="http://schemas.microsoft.com/office/drawing/2014/main" id="{A3DB4AAC-B18E-AC09-DB76-9E7318365201}"/>
              </a:ext>
            </a:extLst>
          </p:cNvPr>
          <p:cNvGrpSpPr/>
          <p:nvPr/>
        </p:nvGrpSpPr>
        <p:grpSpPr>
          <a:xfrm>
            <a:off x="1647826" y="1881626"/>
            <a:ext cx="3188648" cy="1223523"/>
            <a:chOff x="6019800" y="2256123"/>
            <a:chExt cx="2819400" cy="1066800"/>
          </a:xfrm>
        </p:grpSpPr>
        <p:sp>
          <p:nvSpPr>
            <p:cNvPr id="10" name="Google Shape;971;p16">
              <a:extLst>
                <a:ext uri="{FF2B5EF4-FFF2-40B4-BE49-F238E27FC236}">
                  <a16:creationId xmlns:a16="http://schemas.microsoft.com/office/drawing/2014/main" id="{AC649CEC-C55B-7131-00F8-DC6EAC67A79C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ker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72;p16">
              <a:extLst>
                <a:ext uri="{FF2B5EF4-FFF2-40B4-BE49-F238E27FC236}">
                  <a16:creationId xmlns:a16="http://schemas.microsoft.com/office/drawing/2014/main" id="{ED803C8A-0702-E233-3F5E-96C3AB183774}"/>
                </a:ext>
              </a:extLst>
            </p:cNvPr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97480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Vật</a:t>
              </a:r>
              <a:r>
                <a:rPr lang="en-US" sz="3200" b="1" kern="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200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nuôi</a:t>
              </a:r>
              <a:r>
                <a:rPr lang="en-US" sz="3200" b="1" kern="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200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trong</a:t>
              </a:r>
              <a:r>
                <a:rPr lang="en-US" sz="3200" b="1" kern="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200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nhà</a:t>
              </a:r>
              <a:endParaRPr sz="105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" name="Google Shape;967;p16">
            <a:extLst>
              <a:ext uri="{FF2B5EF4-FFF2-40B4-BE49-F238E27FC236}">
                <a16:creationId xmlns:a16="http://schemas.microsoft.com/office/drawing/2014/main" id="{121FB392-AFFB-C40C-8F29-DE6379FE2955}"/>
              </a:ext>
            </a:extLst>
          </p:cNvPr>
          <p:cNvSpPr/>
          <p:nvPr/>
        </p:nvSpPr>
        <p:spPr>
          <a:xfrm rot="12463419" flipH="1">
            <a:off x="7789884" y="1680515"/>
            <a:ext cx="1330796" cy="77071"/>
          </a:xfrm>
          <a:prstGeom prst="rightArrow">
            <a:avLst>
              <a:gd name="adj1" fmla="val 50000"/>
              <a:gd name="adj2" fmla="val 53636"/>
            </a:avLst>
          </a:prstGeom>
          <a:solidFill>
            <a:schemeClr val="lt1"/>
          </a:solidFill>
          <a:ln w="57150" cap="flat" cmpd="sng">
            <a:solidFill>
              <a:srgbClr val="5F497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sz="1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970;p16">
            <a:extLst>
              <a:ext uri="{FF2B5EF4-FFF2-40B4-BE49-F238E27FC236}">
                <a16:creationId xmlns:a16="http://schemas.microsoft.com/office/drawing/2014/main" id="{A13181CC-C892-C739-9FC3-208339A61686}"/>
              </a:ext>
            </a:extLst>
          </p:cNvPr>
          <p:cNvGrpSpPr/>
          <p:nvPr/>
        </p:nvGrpSpPr>
        <p:grpSpPr>
          <a:xfrm>
            <a:off x="6972301" y="2024501"/>
            <a:ext cx="3188648" cy="1223523"/>
            <a:chOff x="6019800" y="2256123"/>
            <a:chExt cx="2819400" cy="1066800"/>
          </a:xfrm>
        </p:grpSpPr>
        <p:sp>
          <p:nvSpPr>
            <p:cNvPr id="14" name="Google Shape;971;p16">
              <a:extLst>
                <a:ext uri="{FF2B5EF4-FFF2-40B4-BE49-F238E27FC236}">
                  <a16:creationId xmlns:a16="http://schemas.microsoft.com/office/drawing/2014/main" id="{AB799DAF-3B07-528B-147D-096756AE67A0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ker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72;p16">
              <a:extLst>
                <a:ext uri="{FF2B5EF4-FFF2-40B4-BE49-F238E27FC236}">
                  <a16:creationId xmlns:a16="http://schemas.microsoft.com/office/drawing/2014/main" id="{433C4F61-1995-122F-0D5A-A730744FAB9D}"/>
                </a:ext>
              </a:extLst>
            </p:cNvPr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97480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Lobster"/>
                </a:rPr>
                <a:t>Động</a:t>
              </a:r>
              <a:r>
                <a:rPr lang="en-US" sz="3200" b="1" kern="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Lobster"/>
                </a:rPr>
                <a:t> </a:t>
              </a:r>
              <a:r>
                <a:rPr lang="en-US" sz="3200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Lobster"/>
                </a:rPr>
                <a:t>vật</a:t>
              </a:r>
              <a:r>
                <a:rPr lang="en-US" sz="3200" b="1" kern="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Lobster"/>
                </a:rPr>
                <a:t> </a:t>
              </a:r>
              <a:r>
                <a:rPr lang="en-US" sz="3200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Lobster"/>
                </a:rPr>
                <a:t>hoang</a:t>
              </a:r>
              <a:r>
                <a:rPr lang="en-US" sz="3200" b="1" kern="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Lobster"/>
                </a:rPr>
                <a:t> </a:t>
              </a:r>
              <a:r>
                <a:rPr lang="en-US" sz="3200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Lobster"/>
                </a:rPr>
                <a:t>dã</a:t>
              </a:r>
              <a:endParaRPr sz="105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026" name="Picture 2" descr="Top 10 Bài văn thuyết minh về một con vật nuôi mà em thích hay nhất -  toplist.vn">
            <a:extLst>
              <a:ext uri="{FF2B5EF4-FFF2-40B4-BE49-F238E27FC236}">
                <a16:creationId xmlns:a16="http://schemas.microsoft.com/office/drawing/2014/main" id="{B4E90FBC-E50C-61E0-348B-8B1329A6E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4" y="3380141"/>
            <a:ext cx="3782019" cy="264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ần 70% quần thể động vật hoang dã bị suy giảm trong vòng chưa đầy một thế  kỷ">
            <a:extLst>
              <a:ext uri="{FF2B5EF4-FFF2-40B4-BE49-F238E27FC236}">
                <a16:creationId xmlns:a16="http://schemas.microsoft.com/office/drawing/2014/main" id="{E2763E68-F211-D1A0-FEF1-6EE67EB77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9" y="3638798"/>
            <a:ext cx="4462583" cy="23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07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37B4BA7-53F6-BA21-1114-D8BB050F0177}"/>
              </a:ext>
            </a:extLst>
          </p:cNvPr>
          <p:cNvSpPr/>
          <p:nvPr/>
        </p:nvSpPr>
        <p:spPr>
          <a:xfrm>
            <a:off x="4314825" y="520183"/>
            <a:ext cx="5276850" cy="899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Google Shape;967;p16">
            <a:extLst>
              <a:ext uri="{FF2B5EF4-FFF2-40B4-BE49-F238E27FC236}">
                <a16:creationId xmlns:a16="http://schemas.microsoft.com/office/drawing/2014/main" id="{179A64FC-CCD0-7EC0-578A-EC69DA9A4748}"/>
              </a:ext>
            </a:extLst>
          </p:cNvPr>
          <p:cNvSpPr/>
          <p:nvPr/>
        </p:nvSpPr>
        <p:spPr>
          <a:xfrm rot="-1200343" flipH="1">
            <a:off x="4694258" y="1604316"/>
            <a:ext cx="1330796" cy="77071"/>
          </a:xfrm>
          <a:prstGeom prst="rightArrow">
            <a:avLst>
              <a:gd name="adj1" fmla="val 50000"/>
              <a:gd name="adj2" fmla="val 53636"/>
            </a:avLst>
          </a:prstGeom>
          <a:solidFill>
            <a:schemeClr val="lt1"/>
          </a:solidFill>
          <a:ln w="57150" cap="flat" cmpd="sng">
            <a:solidFill>
              <a:srgbClr val="5F497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oogle Shape;970;p16">
            <a:extLst>
              <a:ext uri="{FF2B5EF4-FFF2-40B4-BE49-F238E27FC236}">
                <a16:creationId xmlns:a16="http://schemas.microsoft.com/office/drawing/2014/main" id="{A3DB4AAC-B18E-AC09-DB76-9E7318365201}"/>
              </a:ext>
            </a:extLst>
          </p:cNvPr>
          <p:cNvGrpSpPr/>
          <p:nvPr/>
        </p:nvGrpSpPr>
        <p:grpSpPr>
          <a:xfrm>
            <a:off x="1647826" y="1881626"/>
            <a:ext cx="3188648" cy="1223523"/>
            <a:chOff x="6019800" y="2256123"/>
            <a:chExt cx="2819400" cy="1066800"/>
          </a:xfrm>
        </p:grpSpPr>
        <p:sp>
          <p:nvSpPr>
            <p:cNvPr id="10" name="Google Shape;971;p16">
              <a:extLst>
                <a:ext uri="{FF2B5EF4-FFF2-40B4-BE49-F238E27FC236}">
                  <a16:creationId xmlns:a16="http://schemas.microsoft.com/office/drawing/2014/main" id="{AC649CEC-C55B-7131-00F8-DC6EAC67A79C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72;p16">
              <a:extLst>
                <a:ext uri="{FF2B5EF4-FFF2-40B4-BE49-F238E27FC236}">
                  <a16:creationId xmlns:a16="http://schemas.microsoft.com/office/drawing/2014/main" id="{ED803C8A-0702-E233-3F5E-96C3AB183774}"/>
                </a:ext>
              </a:extLst>
            </p:cNvPr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97480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Quan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sát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trực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tiếp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" name="Google Shape;967;p16">
            <a:extLst>
              <a:ext uri="{FF2B5EF4-FFF2-40B4-BE49-F238E27FC236}">
                <a16:creationId xmlns:a16="http://schemas.microsoft.com/office/drawing/2014/main" id="{121FB392-AFFB-C40C-8F29-DE6379FE2955}"/>
              </a:ext>
            </a:extLst>
          </p:cNvPr>
          <p:cNvSpPr/>
          <p:nvPr/>
        </p:nvSpPr>
        <p:spPr>
          <a:xfrm rot="12463419" flipH="1">
            <a:off x="7837509" y="1680515"/>
            <a:ext cx="1330796" cy="77071"/>
          </a:xfrm>
          <a:prstGeom prst="rightArrow">
            <a:avLst>
              <a:gd name="adj1" fmla="val 50000"/>
              <a:gd name="adj2" fmla="val 53636"/>
            </a:avLst>
          </a:prstGeom>
          <a:solidFill>
            <a:schemeClr val="lt1"/>
          </a:solidFill>
          <a:ln w="57150" cap="flat" cmpd="sng">
            <a:solidFill>
              <a:srgbClr val="5F497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970;p16">
            <a:extLst>
              <a:ext uri="{FF2B5EF4-FFF2-40B4-BE49-F238E27FC236}">
                <a16:creationId xmlns:a16="http://schemas.microsoft.com/office/drawing/2014/main" id="{A13181CC-C892-C739-9FC3-208339A61686}"/>
              </a:ext>
            </a:extLst>
          </p:cNvPr>
          <p:cNvGrpSpPr/>
          <p:nvPr/>
        </p:nvGrpSpPr>
        <p:grpSpPr>
          <a:xfrm>
            <a:off x="6400800" y="2091176"/>
            <a:ext cx="4762500" cy="1223523"/>
            <a:chOff x="6019800" y="2256123"/>
            <a:chExt cx="2819400" cy="1066800"/>
          </a:xfrm>
        </p:grpSpPr>
        <p:sp>
          <p:nvSpPr>
            <p:cNvPr id="14" name="Google Shape;971;p16">
              <a:extLst>
                <a:ext uri="{FF2B5EF4-FFF2-40B4-BE49-F238E27FC236}">
                  <a16:creationId xmlns:a16="http://schemas.microsoft.com/office/drawing/2014/main" id="{AB799DAF-3B07-528B-147D-096756AE67A0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72;p16">
              <a:extLst>
                <a:ext uri="{FF2B5EF4-FFF2-40B4-BE49-F238E27FC236}">
                  <a16:creationId xmlns:a16="http://schemas.microsoft.com/office/drawing/2014/main" id="{433C4F61-1995-122F-0D5A-A730744FAB9D}"/>
                </a:ext>
              </a:extLst>
            </p:cNvPr>
            <p:cNvSpPr/>
            <p:nvPr/>
          </p:nvSpPr>
          <p:spPr>
            <a:xfrm>
              <a:off x="6104382" y="2384467"/>
              <a:ext cx="2734818" cy="93845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97480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 sát qua tivi, sách báo, tranh,…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2050" name="Picture 2" descr="Bé cùng tìm hiểu dự án: &quot;Con thỏ&quot; của lớp mẫu giáo Bé 5">
            <a:extLst>
              <a:ext uri="{FF2B5EF4-FFF2-40B4-BE49-F238E27FC236}">
                <a16:creationId xmlns:a16="http://schemas.microsoft.com/office/drawing/2014/main" id="{3E7F8A85-2F43-00BC-23A2-EEB18438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3486149"/>
            <a:ext cx="265772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ột số điều nên lưu ý khi cho trẻ em xem tivi bố mẹ nên biết">
            <a:extLst>
              <a:ext uri="{FF2B5EF4-FFF2-40B4-BE49-F238E27FC236}">
                <a16:creationId xmlns:a16="http://schemas.microsoft.com/office/drawing/2014/main" id="{E26218E6-26CE-7BC7-713F-A2C547D15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514725"/>
            <a:ext cx="3409949" cy="22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5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37B4BA7-53F6-BA21-1114-D8BB050F0177}"/>
              </a:ext>
            </a:extLst>
          </p:cNvPr>
          <p:cNvSpPr/>
          <p:nvPr/>
        </p:nvSpPr>
        <p:spPr>
          <a:xfrm>
            <a:off x="3390900" y="600075"/>
            <a:ext cx="5276850" cy="12477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Google Shape;970;p16">
            <a:extLst>
              <a:ext uri="{FF2B5EF4-FFF2-40B4-BE49-F238E27FC236}">
                <a16:creationId xmlns:a16="http://schemas.microsoft.com/office/drawing/2014/main" id="{99535B1D-C710-4716-8D8C-71DA528E7E6C}"/>
              </a:ext>
            </a:extLst>
          </p:cNvPr>
          <p:cNvGrpSpPr/>
          <p:nvPr/>
        </p:nvGrpSpPr>
        <p:grpSpPr>
          <a:xfrm>
            <a:off x="1919910" y="2738877"/>
            <a:ext cx="2032965" cy="711200"/>
            <a:chOff x="6019800" y="2256123"/>
            <a:chExt cx="2819400" cy="1066800"/>
          </a:xfrm>
        </p:grpSpPr>
        <p:sp>
          <p:nvSpPr>
            <p:cNvPr id="9" name="Google Shape;971;p16">
              <a:extLst>
                <a:ext uri="{FF2B5EF4-FFF2-40B4-BE49-F238E27FC236}">
                  <a16:creationId xmlns:a16="http://schemas.microsoft.com/office/drawing/2014/main" id="{0C83A8D0-80CC-A1DB-8B72-6E188E7D976D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ker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72;p16">
              <a:extLst>
                <a:ext uri="{FF2B5EF4-FFF2-40B4-BE49-F238E27FC236}">
                  <a16:creationId xmlns:a16="http://schemas.microsoft.com/office/drawing/2014/main" id="{DE3721A3-F6F3-D834-28E6-45E8044D31AF}"/>
                </a:ext>
              </a:extLst>
            </p:cNvPr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97480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Mắt</a:t>
              </a:r>
              <a:endParaRPr sz="933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2478DFB-8D98-703D-9A5E-964768C76198}"/>
              </a:ext>
            </a:extLst>
          </p:cNvPr>
          <p:cNvCxnSpPr>
            <a:cxnSpLocks/>
          </p:cNvCxnSpPr>
          <p:nvPr/>
        </p:nvCxnSpPr>
        <p:spPr>
          <a:xfrm flipH="1">
            <a:off x="3324225" y="1885950"/>
            <a:ext cx="2486025" cy="89535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oogle Shape;970;p16">
            <a:extLst>
              <a:ext uri="{FF2B5EF4-FFF2-40B4-BE49-F238E27FC236}">
                <a16:creationId xmlns:a16="http://schemas.microsoft.com/office/drawing/2014/main" id="{2A1E77D6-EE3D-B4A4-9394-8CC9D7130238}"/>
              </a:ext>
            </a:extLst>
          </p:cNvPr>
          <p:cNvGrpSpPr/>
          <p:nvPr/>
        </p:nvGrpSpPr>
        <p:grpSpPr>
          <a:xfrm>
            <a:off x="4939335" y="2729352"/>
            <a:ext cx="1823415" cy="711200"/>
            <a:chOff x="6019800" y="2256123"/>
            <a:chExt cx="2819400" cy="1066800"/>
          </a:xfrm>
        </p:grpSpPr>
        <p:sp>
          <p:nvSpPr>
            <p:cNvPr id="29" name="Google Shape;971;p16">
              <a:extLst>
                <a:ext uri="{FF2B5EF4-FFF2-40B4-BE49-F238E27FC236}">
                  <a16:creationId xmlns:a16="http://schemas.microsoft.com/office/drawing/2014/main" id="{622AE5D6-1BAA-7197-A21D-8C811D6A3691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ker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972;p16">
              <a:extLst>
                <a:ext uri="{FF2B5EF4-FFF2-40B4-BE49-F238E27FC236}">
                  <a16:creationId xmlns:a16="http://schemas.microsoft.com/office/drawing/2014/main" id="{DEBEA5A4-F578-F378-6201-9BBF84437D39}"/>
                </a:ext>
              </a:extLst>
            </p:cNvPr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97480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Mũi</a:t>
              </a:r>
              <a:endParaRPr sz="933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D9367CC-261A-58B3-84A9-D6FA612B0062}"/>
              </a:ext>
            </a:extLst>
          </p:cNvPr>
          <p:cNvCxnSpPr>
            <a:cxnSpLocks/>
          </p:cNvCxnSpPr>
          <p:nvPr/>
        </p:nvCxnSpPr>
        <p:spPr>
          <a:xfrm flipH="1">
            <a:off x="5829300" y="1866900"/>
            <a:ext cx="190500" cy="84772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7" name="Google Shape;970;p16">
            <a:extLst>
              <a:ext uri="{FF2B5EF4-FFF2-40B4-BE49-F238E27FC236}">
                <a16:creationId xmlns:a16="http://schemas.microsoft.com/office/drawing/2014/main" id="{1506E480-1265-B3D1-85F2-A1D7A98EBFFE}"/>
              </a:ext>
            </a:extLst>
          </p:cNvPr>
          <p:cNvGrpSpPr/>
          <p:nvPr/>
        </p:nvGrpSpPr>
        <p:grpSpPr>
          <a:xfrm>
            <a:off x="7225335" y="2719827"/>
            <a:ext cx="1823415" cy="711200"/>
            <a:chOff x="6019800" y="2256123"/>
            <a:chExt cx="2819400" cy="1066800"/>
          </a:xfrm>
        </p:grpSpPr>
        <p:sp>
          <p:nvSpPr>
            <p:cNvPr id="2058" name="Google Shape;971;p16">
              <a:extLst>
                <a:ext uri="{FF2B5EF4-FFF2-40B4-BE49-F238E27FC236}">
                  <a16:creationId xmlns:a16="http://schemas.microsoft.com/office/drawing/2014/main" id="{2F351FDF-8335-8140-A533-544453B909F7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ker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972;p16">
              <a:extLst>
                <a:ext uri="{FF2B5EF4-FFF2-40B4-BE49-F238E27FC236}">
                  <a16:creationId xmlns:a16="http://schemas.microsoft.com/office/drawing/2014/main" id="{7FA38546-062F-3F97-F53B-B2F16ED7418C}"/>
                </a:ext>
              </a:extLst>
            </p:cNvPr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97480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667" b="1" kern="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Tai</a:t>
              </a:r>
              <a:endParaRPr sz="933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cxnSp>
        <p:nvCxnSpPr>
          <p:cNvPr id="2060" name="Straight Arrow Connector 2059">
            <a:extLst>
              <a:ext uri="{FF2B5EF4-FFF2-40B4-BE49-F238E27FC236}">
                <a16:creationId xmlns:a16="http://schemas.microsoft.com/office/drawing/2014/main" id="{418BCA6E-1E8D-59B4-CC46-CE21E76E2C41}"/>
              </a:ext>
            </a:extLst>
          </p:cNvPr>
          <p:cNvCxnSpPr>
            <a:cxnSpLocks/>
          </p:cNvCxnSpPr>
          <p:nvPr/>
        </p:nvCxnSpPr>
        <p:spPr>
          <a:xfrm>
            <a:off x="6543675" y="1857375"/>
            <a:ext cx="1571625" cy="84772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2" name="Google Shape;970;p16">
            <a:extLst>
              <a:ext uri="{FF2B5EF4-FFF2-40B4-BE49-F238E27FC236}">
                <a16:creationId xmlns:a16="http://schemas.microsoft.com/office/drawing/2014/main" id="{19266670-482B-AD5F-D70F-C068F9632CB5}"/>
              </a:ext>
            </a:extLst>
          </p:cNvPr>
          <p:cNvGrpSpPr/>
          <p:nvPr/>
        </p:nvGrpSpPr>
        <p:grpSpPr>
          <a:xfrm>
            <a:off x="9425610" y="2700777"/>
            <a:ext cx="1823415" cy="711200"/>
            <a:chOff x="6019800" y="2256123"/>
            <a:chExt cx="2819400" cy="1066800"/>
          </a:xfrm>
        </p:grpSpPr>
        <p:sp>
          <p:nvSpPr>
            <p:cNvPr id="2063" name="Google Shape;971;p16">
              <a:extLst>
                <a:ext uri="{FF2B5EF4-FFF2-40B4-BE49-F238E27FC236}">
                  <a16:creationId xmlns:a16="http://schemas.microsoft.com/office/drawing/2014/main" id="{5924DFDE-0589-CACA-450A-95A382597795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ker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972;p16">
              <a:extLst>
                <a:ext uri="{FF2B5EF4-FFF2-40B4-BE49-F238E27FC236}">
                  <a16:creationId xmlns:a16="http://schemas.microsoft.com/office/drawing/2014/main" id="{CF698BA2-6A79-BFEE-C132-E03C49B0F415}"/>
                </a:ext>
              </a:extLst>
            </p:cNvPr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97480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667" b="1" kern="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Tay</a:t>
              </a:r>
              <a:endParaRPr sz="933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cxnSp>
        <p:nvCxnSpPr>
          <p:cNvPr id="2065" name="Straight Arrow Connector 2064">
            <a:extLst>
              <a:ext uri="{FF2B5EF4-FFF2-40B4-BE49-F238E27FC236}">
                <a16:creationId xmlns:a16="http://schemas.microsoft.com/office/drawing/2014/main" id="{8F89890F-11D4-2C34-7BAC-8DF229B6503E}"/>
              </a:ext>
            </a:extLst>
          </p:cNvPr>
          <p:cNvCxnSpPr>
            <a:cxnSpLocks/>
          </p:cNvCxnSpPr>
          <p:nvPr/>
        </p:nvCxnSpPr>
        <p:spPr>
          <a:xfrm>
            <a:off x="7400925" y="1838325"/>
            <a:ext cx="2914650" cy="84772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5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0"/>
          <p:cNvSpPr/>
          <p:nvPr/>
        </p:nvSpPr>
        <p:spPr>
          <a:xfrm>
            <a:off x="2286000" y="271012"/>
            <a:ext cx="8648699" cy="553972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lvl="0" defTabSz="609630">
              <a:buClr>
                <a:srgbClr val="000000"/>
              </a:buClr>
            </a:pP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2. Quan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sát</a:t>
            </a: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và</a:t>
            </a: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ghi</a:t>
            </a: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chép</a:t>
            </a: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kết</a:t>
            </a: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quả</a:t>
            </a: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quan</a:t>
            </a: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sát</a:t>
            </a: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7BDC6-E154-59B4-ED2F-28923CF48525}"/>
              </a:ext>
            </a:extLst>
          </p:cNvPr>
          <p:cNvSpPr txBox="1"/>
          <p:nvPr/>
        </p:nvSpPr>
        <p:spPr>
          <a:xfrm>
            <a:off x="762000" y="895350"/>
            <a:ext cx="466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32C47-3EBE-FE24-DC92-25C647B4F536}"/>
              </a:ext>
            </a:extLst>
          </p:cNvPr>
          <p:cNvSpPr txBox="1"/>
          <p:nvPr/>
        </p:nvSpPr>
        <p:spPr>
          <a:xfrm>
            <a:off x="723900" y="1476375"/>
            <a:ext cx="466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D541837-88A0-5402-8ACD-AC7FCCB557DA}"/>
              </a:ext>
            </a:extLst>
          </p:cNvPr>
          <p:cNvGraphicFramePr>
            <a:graphicFrameLocks noGrp="1"/>
          </p:cNvGraphicFramePr>
          <p:nvPr/>
        </p:nvGraphicFramePr>
        <p:xfrm>
          <a:off x="2724151" y="1581150"/>
          <a:ext cx="7038975" cy="230505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46325">
                  <a:extLst>
                    <a:ext uri="{9D8B030D-6E8A-4147-A177-3AD203B41FA5}">
                      <a16:colId xmlns:a16="http://schemas.microsoft.com/office/drawing/2014/main" val="633531922"/>
                    </a:ext>
                  </a:extLst>
                </a:gridCol>
                <a:gridCol w="2346325">
                  <a:extLst>
                    <a:ext uri="{9D8B030D-6E8A-4147-A177-3AD203B41FA5}">
                      <a16:colId xmlns:a16="http://schemas.microsoft.com/office/drawing/2014/main" val="459974232"/>
                    </a:ext>
                  </a:extLst>
                </a:gridCol>
                <a:gridCol w="2346325">
                  <a:extLst>
                    <a:ext uri="{9D8B030D-6E8A-4147-A177-3AD203B41FA5}">
                      <a16:colId xmlns:a16="http://schemas.microsoft.com/office/drawing/2014/main" val="519648245"/>
                    </a:ext>
                  </a:extLst>
                </a:gridCol>
              </a:tblGrid>
              <a:tr h="44382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 điểm bao quát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195440"/>
                  </a:ext>
                </a:extLst>
              </a:tr>
              <a:tr h="930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dáng, kích thước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 sắc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 lông (da)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770490"/>
                  </a:ext>
                </a:extLst>
              </a:tr>
              <a:tr h="930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Bé nhỏ,...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Trắng muốt,...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Mềm mại,...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62836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FB3A5C5-5EFE-1821-A2E4-46DB88800CB2}"/>
              </a:ext>
            </a:extLst>
          </p:cNvPr>
          <p:cNvGraphicFramePr>
            <a:graphicFrameLocks noGrp="1"/>
          </p:cNvGraphicFramePr>
          <p:nvPr/>
        </p:nvGraphicFramePr>
        <p:xfrm>
          <a:off x="2305050" y="4133850"/>
          <a:ext cx="8001000" cy="235138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63353192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45997423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519648245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935312813"/>
                    </a:ext>
                  </a:extLst>
                </a:gridCol>
              </a:tblGrid>
              <a:tr h="44382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 điểm của từng bộ phận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195440"/>
                  </a:ext>
                </a:extLst>
              </a:tr>
              <a:tr h="930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Mũi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770490"/>
                  </a:ext>
                </a:extLst>
              </a:tr>
              <a:tr h="930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xoe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nhỏ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xíu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2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1"/>
          <p:cNvSpPr/>
          <p:nvPr/>
        </p:nvSpPr>
        <p:spPr>
          <a:xfrm>
            <a:off x="487626" y="177800"/>
            <a:ext cx="11313583" cy="5333999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  <a:buSzPts val="1800"/>
            </a:pPr>
            <a:endParaRPr sz="1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9" name="Google Shape;899;p11"/>
          <p:cNvGrpSpPr/>
          <p:nvPr/>
        </p:nvGrpSpPr>
        <p:grpSpPr>
          <a:xfrm>
            <a:off x="619413" y="1212850"/>
            <a:ext cx="11005127" cy="2463800"/>
            <a:chOff x="900544" y="2705100"/>
            <a:chExt cx="16507691" cy="3695701"/>
          </a:xfrm>
        </p:grpSpPr>
        <p:sp>
          <p:nvSpPr>
            <p:cNvPr id="900" name="Google Shape;900;p11"/>
            <p:cNvSpPr/>
            <p:nvPr/>
          </p:nvSpPr>
          <p:spPr>
            <a:xfrm>
              <a:off x="900544" y="2705100"/>
              <a:ext cx="16507691" cy="3695701"/>
            </a:xfrm>
            <a:prstGeom prst="roundRect">
              <a:avLst>
                <a:gd name="adj" fmla="val 16667"/>
              </a:avLst>
            </a:prstGeom>
            <a:solidFill>
              <a:srgbClr val="93CDDD">
                <a:alpha val="74901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1"/>
            <p:cNvSpPr/>
            <p:nvPr/>
          </p:nvSpPr>
          <p:spPr>
            <a:xfrm>
              <a:off x="921327" y="2826696"/>
              <a:ext cx="16191888" cy="3083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Lưu ý: Quan sát kĩ đặc điểm nổi bật của con vật khiến em thấy thú vị (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 dụ: sừng trâu cong vút, đuôi mèo dài, mỏ vẹt khoằm,...).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05" name="Google Shape;90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91" y="4353445"/>
            <a:ext cx="2516909" cy="247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3600" y="4164932"/>
            <a:ext cx="5454073" cy="306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0"/>
          <p:cNvSpPr/>
          <p:nvPr/>
        </p:nvSpPr>
        <p:spPr>
          <a:xfrm>
            <a:off x="2286000" y="271012"/>
            <a:ext cx="8648699" cy="553972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2. Quan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sát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ghi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chép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kết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quả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quan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sát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7BDC6-E154-59B4-ED2F-28923CF48525}"/>
              </a:ext>
            </a:extLst>
          </p:cNvPr>
          <p:cNvSpPr txBox="1"/>
          <p:nvPr/>
        </p:nvSpPr>
        <p:spPr>
          <a:xfrm>
            <a:off x="771525" y="962025"/>
            <a:ext cx="466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thói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1FFEC9-DF25-5AAC-98E8-B65F083F654D}"/>
              </a:ext>
            </a:extLst>
          </p:cNvPr>
          <p:cNvGraphicFramePr>
            <a:graphicFrameLocks noGrp="1"/>
          </p:cNvGraphicFramePr>
          <p:nvPr/>
        </p:nvGraphicFramePr>
        <p:xfrm>
          <a:off x="1571625" y="1790700"/>
          <a:ext cx="8696324" cy="240873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25017">
                  <a:extLst>
                    <a:ext uri="{9D8B030D-6E8A-4147-A177-3AD203B41FA5}">
                      <a16:colId xmlns:a16="http://schemas.microsoft.com/office/drawing/2014/main" val="3263803861"/>
                    </a:ext>
                  </a:extLst>
                </a:gridCol>
                <a:gridCol w="1849251">
                  <a:extLst>
                    <a:ext uri="{9D8B030D-6E8A-4147-A177-3AD203B41FA5}">
                      <a16:colId xmlns:a16="http://schemas.microsoft.com/office/drawing/2014/main" val="3286106071"/>
                    </a:ext>
                  </a:extLst>
                </a:gridCol>
                <a:gridCol w="2378672">
                  <a:extLst>
                    <a:ext uri="{9D8B030D-6E8A-4147-A177-3AD203B41FA5}">
                      <a16:colId xmlns:a16="http://schemas.microsoft.com/office/drawing/2014/main" val="1810851344"/>
                    </a:ext>
                  </a:extLst>
                </a:gridCol>
                <a:gridCol w="2643384">
                  <a:extLst>
                    <a:ext uri="{9D8B030D-6E8A-4147-A177-3AD203B41FA5}">
                      <a16:colId xmlns:a16="http://schemas.microsoft.com/office/drawing/2014/main" val="2338744536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Nằm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Chạy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Trèo cây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 động khác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094393"/>
                  </a:ext>
                </a:extLst>
              </a:tr>
              <a:tr h="1389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Cuộn tròn,...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Êm ru,...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Nhanh thoăn thoắt,...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.........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628877"/>
                  </a:ext>
                </a:extLst>
              </a:tr>
            </a:tbl>
          </a:graphicData>
        </a:graphic>
      </p:graphicFrame>
      <p:grpSp>
        <p:nvGrpSpPr>
          <p:cNvPr id="3" name="Google Shape;899;p11">
            <a:extLst>
              <a:ext uri="{FF2B5EF4-FFF2-40B4-BE49-F238E27FC236}">
                <a16:creationId xmlns:a16="http://schemas.microsoft.com/office/drawing/2014/main" id="{283F418D-1DE7-290A-9B08-90EB4C115780}"/>
              </a:ext>
            </a:extLst>
          </p:cNvPr>
          <p:cNvGrpSpPr/>
          <p:nvPr/>
        </p:nvGrpSpPr>
        <p:grpSpPr>
          <a:xfrm>
            <a:off x="657513" y="4429124"/>
            <a:ext cx="11005127" cy="1933575"/>
            <a:chOff x="900544" y="2705100"/>
            <a:chExt cx="16507691" cy="3695701"/>
          </a:xfrm>
        </p:grpSpPr>
        <p:sp>
          <p:nvSpPr>
            <p:cNvPr id="4" name="Google Shape;900;p11">
              <a:extLst>
                <a:ext uri="{FF2B5EF4-FFF2-40B4-BE49-F238E27FC236}">
                  <a16:creationId xmlns:a16="http://schemas.microsoft.com/office/drawing/2014/main" id="{1AEC81D8-AE29-2763-7193-E6C2649C1D64}"/>
                </a:ext>
              </a:extLst>
            </p:cNvPr>
            <p:cNvSpPr/>
            <p:nvPr/>
          </p:nvSpPr>
          <p:spPr>
            <a:xfrm>
              <a:off x="900544" y="2705100"/>
              <a:ext cx="16507691" cy="3695701"/>
            </a:xfrm>
            <a:prstGeom prst="roundRect">
              <a:avLst>
                <a:gd name="adj" fmla="val 16667"/>
              </a:avLst>
            </a:prstGeom>
            <a:solidFill>
              <a:srgbClr val="93CDDD">
                <a:alpha val="74901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901;p11">
              <a:extLst>
                <a:ext uri="{FF2B5EF4-FFF2-40B4-BE49-F238E27FC236}">
                  <a16:creationId xmlns:a16="http://schemas.microsoft.com/office/drawing/2014/main" id="{E0B4F36A-A936-D4C6-333F-A95680269411}"/>
                </a:ext>
              </a:extLst>
            </p:cNvPr>
            <p:cNvSpPr/>
            <p:nvPr/>
          </p:nvSpPr>
          <p:spPr>
            <a:xfrm>
              <a:off x="921327" y="2826697"/>
              <a:ext cx="16191888" cy="3505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Lưu ý: Quan sát kĩ hoạt động nổi bật của con vật khiến em thấy thú vị (</a:t>
              </a: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 dụ: mèo chạy nhảy êm như ru, rùa đi rất chậm, ngựa chạy rất nhanh, tắc kè có thể đổi màu,...).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0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Widescreen</PresentationFormat>
  <Paragraphs>54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A3.BoosterNextFYBlackRegular-San</vt:lpstr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TRANG</cp:lastModifiedBy>
  <cp:revision>3</cp:revision>
  <dcterms:created xsi:type="dcterms:W3CDTF">2025-12-08T15:12:38Z</dcterms:created>
  <dcterms:modified xsi:type="dcterms:W3CDTF">2025-12-08T15:21:11Z</dcterms:modified>
</cp:coreProperties>
</file>