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7C7CB-0AC6-4FE4-AC4D-35811CCAAA23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2163-2D66-4915-9E21-7FF62CFE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46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1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1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2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67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5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70f70ec4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70f70ec4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97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2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6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937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960000" y="2194133"/>
            <a:ext cx="56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960000" y="3266933"/>
            <a:ext cx="48568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72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2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4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8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7B953-F414-4154-A92F-60C0391E7AB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AE52-DFDB-4168-894E-AAE03C424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29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29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1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r="17928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192841" y="5411450"/>
            <a:ext cx="343395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88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Đá</a:t>
            </a:r>
            <a:r>
              <a:rPr lang="en-US" altLang="en-US" sz="88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88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vôi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815" y="610979"/>
            <a:ext cx="5842807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xây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633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9;p36">
            <a:extLst>
              <a:ext uri="{FF2B5EF4-FFF2-40B4-BE49-F238E27FC236}">
                <a16:creationId xmlns:a16="http://schemas.microsoft.com/office/drawing/2014/main" id="{7678C19C-0C04-1101-253A-F4A41AE1E58A}"/>
              </a:ext>
            </a:extLst>
          </p:cNvPr>
          <p:cNvSpPr/>
          <p:nvPr/>
        </p:nvSpPr>
        <p:spPr>
          <a:xfrm>
            <a:off x="11132104" y="1866795"/>
            <a:ext cx="1007875" cy="40648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10;p36">
            <a:extLst>
              <a:ext uri="{FF2B5EF4-FFF2-40B4-BE49-F238E27FC236}">
                <a16:creationId xmlns:a16="http://schemas.microsoft.com/office/drawing/2014/main" id="{AF4E5191-E086-DFA9-8E2A-079ACB43A877}"/>
              </a:ext>
            </a:extLst>
          </p:cNvPr>
          <p:cNvSpPr/>
          <p:nvPr/>
        </p:nvSpPr>
        <p:spPr>
          <a:xfrm>
            <a:off x="6348167" y="516084"/>
            <a:ext cx="1106669" cy="40651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6CD8014-0C20-0E36-566A-DF38A8BD4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147914"/>
            <a:ext cx="5097081" cy="1566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vi-VN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Khoáng sản được khai thác ở các mỏ</a:t>
            </a:r>
          </a:p>
        </p:txBody>
      </p:sp>
      <p:pic>
        <p:nvPicPr>
          <p:cNvPr id="7" name="Picture 2" descr="Không khuyến khích khai thác khoáng sản phá vỡ cảnh quan, môi trường">
            <a:extLst>
              <a:ext uri="{FF2B5EF4-FFF2-40B4-BE49-F238E27FC236}">
                <a16:creationId xmlns:a16="http://schemas.microsoft.com/office/drawing/2014/main" id="{A97AFA1E-FDCA-6AE3-71AA-AFF6353B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14417"/>
            <a:ext cx="4724400" cy="27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>
            <a:extLst>
              <a:ext uri="{FF2B5EF4-FFF2-40B4-BE49-F238E27FC236}">
                <a16:creationId xmlns:a16="http://schemas.microsoft.com/office/drawing/2014/main" id="{7FBC88CE-EE4D-C67B-0C9B-E8F2B3CB40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49717" y="3045042"/>
            <a:ext cx="1055620" cy="6266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0"/>
              </a:spcBef>
              <a:buClr>
                <a:srgbClr val="000000"/>
              </a:buClr>
              <a:buNone/>
            </a:pPr>
            <a:endParaRPr lang="en-US" altLang="en-US" sz="1867" kern="0">
              <a:solidFill>
                <a:srgbClr val="355C2E"/>
              </a:solidFill>
              <a:cs typeface="Arial"/>
              <a:sym typeface="Arial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CC2C2DC-48CF-3CF4-A6D7-7C1BE480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195914"/>
            <a:ext cx="5097081" cy="1566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</a:t>
            </a:r>
            <a:r>
              <a:rPr lang="vi-VN" altLang="en-US" sz="4000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ận chuyển đến nhà máy để chế biến.</a:t>
            </a:r>
          </a:p>
        </p:txBody>
      </p:sp>
      <p:pic>
        <p:nvPicPr>
          <p:cNvPr id="3074" name="Picture 2" descr="Hành trình vận chuyển thiết bị siêu trường, siêu trọng đến nhà máy điện gió  lớn nhất Việt Nam">
            <a:extLst>
              <a:ext uri="{FF2B5EF4-FFF2-40B4-BE49-F238E27FC236}">
                <a16:creationId xmlns:a16="http://schemas.microsoft.com/office/drawing/2014/main" id="{CC0E9D6C-5958-3317-EF0D-0F4C85FF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452812"/>
            <a:ext cx="4581525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67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E996C7-38A5-9C62-5E21-9AB53ED5D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880" y="2261501"/>
            <a:ext cx="4145639" cy="2639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137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0C9C5A-C1A3-9C93-A2F3-5B5C53E61B9F}"/>
              </a:ext>
            </a:extLst>
          </p:cNvPr>
          <p:cNvSpPr txBox="1">
            <a:spLocks noChangeArrowheads="1"/>
          </p:cNvSpPr>
          <p:nvPr/>
        </p:nvSpPr>
        <p:spPr>
          <a:xfrm>
            <a:off x="1492988" y="1603147"/>
            <a:ext cx="9686925" cy="1919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Vẽ sơ đồ tư duy thể hiện một số cách thức khai thác tự nhiên ở vùng Trung du và miền núi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phía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Bắc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(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vai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trò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015A6-C08B-2ACE-7458-871058532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751" y="3615071"/>
            <a:ext cx="2580085" cy="2757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729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D15D195-456B-740D-511C-E0A16BDAE35A}"/>
              </a:ext>
            </a:extLst>
          </p:cNvPr>
          <p:cNvSpPr/>
          <p:nvPr/>
        </p:nvSpPr>
        <p:spPr>
          <a:xfrm>
            <a:off x="3035300" y="0"/>
            <a:ext cx="5080000" cy="1927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Trung du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88920E-D870-471B-FDF5-321C495C1EA5}"/>
              </a:ext>
            </a:extLst>
          </p:cNvPr>
          <p:cNvCxnSpPr>
            <a:cxnSpLocks/>
          </p:cNvCxnSpPr>
          <p:nvPr/>
        </p:nvCxnSpPr>
        <p:spPr>
          <a:xfrm flipH="1">
            <a:off x="2501900" y="1952625"/>
            <a:ext cx="2838450" cy="549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B2425-396F-F64C-8D90-4C2FA2FC5DF2}"/>
              </a:ext>
            </a:extLst>
          </p:cNvPr>
          <p:cNvSpPr/>
          <p:nvPr/>
        </p:nvSpPr>
        <p:spPr>
          <a:xfrm>
            <a:off x="546100" y="2565400"/>
            <a:ext cx="2628900" cy="10541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ruộng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bậc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thang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FF9D5-659F-940B-184D-1036D7BA2B1B}"/>
              </a:ext>
            </a:extLst>
          </p:cNvPr>
          <p:cNvGrpSpPr/>
          <p:nvPr/>
        </p:nvGrpSpPr>
        <p:grpSpPr>
          <a:xfrm>
            <a:off x="1231900" y="3708400"/>
            <a:ext cx="317500" cy="2006600"/>
            <a:chOff x="2540000" y="3987800"/>
            <a:chExt cx="317500" cy="2006600"/>
          </a:xfrm>
        </p:grpSpPr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0D4F1750-3A0B-CE38-812A-4ED51465DBD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4C98D8-52CA-7493-29D2-46B94F452A18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A99C74-221A-60A6-4D4B-F6AEFFA7FF0E}"/>
              </a:ext>
            </a:extLst>
          </p:cNvPr>
          <p:cNvSpPr/>
          <p:nvPr/>
        </p:nvSpPr>
        <p:spPr>
          <a:xfrm>
            <a:off x="1460500" y="3822700"/>
            <a:ext cx="2489200" cy="1244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đẩy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B8F61E-8D0D-F161-52E6-DE7348969A17}"/>
              </a:ext>
            </a:extLst>
          </p:cNvPr>
          <p:cNvSpPr/>
          <p:nvPr/>
        </p:nvSpPr>
        <p:spPr>
          <a:xfrm>
            <a:off x="1485900" y="5245100"/>
            <a:ext cx="2501900" cy="1346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Hoàng Su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lang="en-US" sz="2000" noProof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</a:t>
            </a:r>
            <a:r>
              <a:rPr lang="en-US" sz="2000" noProof="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noProof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 Pa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C71D99-D391-1F36-4CDE-54C599538DB4}"/>
              </a:ext>
            </a:extLst>
          </p:cNvPr>
          <p:cNvCxnSpPr>
            <a:cxnSpLocks/>
          </p:cNvCxnSpPr>
          <p:nvPr/>
        </p:nvCxnSpPr>
        <p:spPr>
          <a:xfrm>
            <a:off x="5613400" y="1917700"/>
            <a:ext cx="0" cy="673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A35571-05B6-93BB-A23A-93C21DC4B20C}"/>
              </a:ext>
            </a:extLst>
          </p:cNvPr>
          <p:cNvSpPr/>
          <p:nvPr/>
        </p:nvSpPr>
        <p:spPr>
          <a:xfrm>
            <a:off x="8051801" y="2444750"/>
            <a:ext cx="3806555" cy="10541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dựng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thủy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E63B66-9E3E-8E2A-DA25-19AABCFB6A8C}"/>
              </a:ext>
            </a:extLst>
          </p:cNvPr>
          <p:cNvGrpSpPr/>
          <p:nvPr/>
        </p:nvGrpSpPr>
        <p:grpSpPr>
          <a:xfrm>
            <a:off x="5346700" y="3632200"/>
            <a:ext cx="317500" cy="2006600"/>
            <a:chOff x="2540000" y="3987800"/>
            <a:chExt cx="317500" cy="2006600"/>
          </a:xfrm>
        </p:grpSpPr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2E090504-DD9A-478C-CA34-D1AEDC7C4B8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17A7AA-45CA-F166-AA63-89FF7B38A522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D632A6-93E0-FC0C-000C-72FBF1E516D0}"/>
              </a:ext>
            </a:extLst>
          </p:cNvPr>
          <p:cNvSpPr/>
          <p:nvPr/>
        </p:nvSpPr>
        <p:spPr>
          <a:xfrm>
            <a:off x="5575300" y="3746500"/>
            <a:ext cx="25400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nghiệp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AC74D3D-302C-87AC-EE31-D56D1B9D9F34}"/>
              </a:ext>
            </a:extLst>
          </p:cNvPr>
          <p:cNvSpPr/>
          <p:nvPr/>
        </p:nvSpPr>
        <p:spPr>
          <a:xfrm>
            <a:off x="5600700" y="5168900"/>
            <a:ext cx="2514600" cy="124460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a-pa-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Cai),…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2EB7A3-3E29-6BF6-4D31-D4ED6F7395ED}"/>
              </a:ext>
            </a:extLst>
          </p:cNvPr>
          <p:cNvCxnSpPr>
            <a:cxnSpLocks/>
          </p:cNvCxnSpPr>
          <p:nvPr/>
        </p:nvCxnSpPr>
        <p:spPr>
          <a:xfrm>
            <a:off x="5829300" y="1917700"/>
            <a:ext cx="2959100" cy="469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DA3A0E9-B099-DF0C-6CB4-B12A75CD0993}"/>
              </a:ext>
            </a:extLst>
          </p:cNvPr>
          <p:cNvSpPr/>
          <p:nvPr/>
        </p:nvSpPr>
        <p:spPr>
          <a:xfrm>
            <a:off x="4514850" y="2578099"/>
            <a:ext cx="2628900" cy="10541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18FCF9-B226-CAA6-6E40-93484BC0FE6E}"/>
              </a:ext>
            </a:extLst>
          </p:cNvPr>
          <p:cNvGrpSpPr/>
          <p:nvPr/>
        </p:nvGrpSpPr>
        <p:grpSpPr>
          <a:xfrm>
            <a:off x="9220200" y="3530600"/>
            <a:ext cx="317500" cy="2006600"/>
            <a:chOff x="2540000" y="3987800"/>
            <a:chExt cx="317500" cy="2006600"/>
          </a:xfrm>
        </p:grpSpPr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CA349E6E-E818-9F3D-26F3-5CC7F7805C6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695450" y="4832350"/>
              <a:ext cx="2006600" cy="3175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1468387-1BCE-4A42-9A06-3D9C071DD389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0" y="4978400"/>
              <a:ext cx="2794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C7A07D0-B509-61C1-2F1E-9065DA2E5D07}"/>
              </a:ext>
            </a:extLst>
          </p:cNvPr>
          <p:cNvSpPr/>
          <p:nvPr/>
        </p:nvSpPr>
        <p:spPr>
          <a:xfrm>
            <a:off x="9448800" y="3644900"/>
            <a:ext cx="24765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1D7740E-2FF4-A184-A1C9-A9D56B2055BC}"/>
              </a:ext>
            </a:extLst>
          </p:cNvPr>
          <p:cNvSpPr/>
          <p:nvPr/>
        </p:nvSpPr>
        <p:spPr>
          <a:xfrm>
            <a:off x="9474200" y="5067300"/>
            <a:ext cx="2463800" cy="12446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Thọ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La),…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965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1" grpId="0" animBg="1"/>
      <p:bldP spid="22" grpId="0" animBg="1"/>
      <p:bldP spid="26" grpId="0" animBg="1"/>
      <p:bldP spid="30" grpId="0" animBg="1"/>
      <p:bldP spid="31" grpId="0" animBg="1"/>
      <p:bldP spid="35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50B27-9008-E912-1AC9-0D70B0B10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541" y="2337701"/>
            <a:ext cx="3657917" cy="2639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134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F0C9C5A-C1A3-9C93-A2F3-5B5C53E61B9F}"/>
              </a:ext>
            </a:extLst>
          </p:cNvPr>
          <p:cNvSpPr txBox="1">
            <a:spLocks noChangeArrowheads="1"/>
          </p:cNvSpPr>
          <p:nvPr/>
        </p:nvSpPr>
        <p:spPr>
          <a:xfrm>
            <a:off x="1546152" y="1722179"/>
            <a:ext cx="9686925" cy="2098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vi-V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Sưu tầm hình ảnh về một số dân tộc ở vùng Trung du và miền núi </a:t>
            </a:r>
            <a:r>
              <a:rPr lang="en-US" altLang="en-US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</a:t>
            </a:r>
            <a:r>
              <a:rPr lang="en-US" altLang="en-US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vi-VN" altLang="en-US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chia sẻ với các bạn.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1DCD60-8E54-1C4B-112C-79C1F532D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160" y="4008475"/>
            <a:ext cx="2580085" cy="2757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14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ữ gìn và phát huy nét đẹp văn hóa truyền thống của đồng bào dân tộc Mông  ở Tuyên Quang">
            <a:extLst>
              <a:ext uri="{FF2B5EF4-FFF2-40B4-BE49-F238E27FC236}">
                <a16:creationId xmlns:a16="http://schemas.microsoft.com/office/drawing/2014/main" id="{3F5B49CE-2C32-5577-6E96-8B0C5C09E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r="-2" b="25486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ân tộc Dao">
            <a:extLst>
              <a:ext uri="{FF2B5EF4-FFF2-40B4-BE49-F238E27FC236}">
                <a16:creationId xmlns:a16="http://schemas.microsoft.com/office/drawing/2014/main" id="{5C2422EA-4FA3-C6CA-72E4-45AF7D36B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754"/>
          <a:stretch/>
        </p:blipFill>
        <p:spPr bwMode="auto">
          <a:xfrm>
            <a:off x="20" y="10"/>
            <a:ext cx="5992218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group of women in traditional clothing&#10;&#10;Description automatically generated">
            <a:extLst>
              <a:ext uri="{FF2B5EF4-FFF2-40B4-BE49-F238E27FC236}">
                <a16:creationId xmlns:a16="http://schemas.microsoft.com/office/drawing/2014/main" id="{5B634B0C-BD9C-3E05-23B9-29252A703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158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ân tộc Tày | Topas Ecolodge">
            <a:extLst>
              <a:ext uri="{FF2B5EF4-FFF2-40B4-BE49-F238E27FC236}">
                <a16:creationId xmlns:a16="http://schemas.microsoft.com/office/drawing/2014/main" id="{CB89B085-A8A8-6FDF-67BA-0A318311E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r="-2" b="2591"/>
          <a:stretch/>
        </p:blipFill>
        <p:spPr bwMode="auto">
          <a:xfrm>
            <a:off x="20" y="3511295"/>
            <a:ext cx="7825542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3020B6-4394-C5BA-3B41-3D94EE58F96E}"/>
              </a:ext>
            </a:extLst>
          </p:cNvPr>
          <p:cNvSpPr/>
          <p:nvPr/>
        </p:nvSpPr>
        <p:spPr>
          <a:xfrm>
            <a:off x="1679944" y="2828261"/>
            <a:ext cx="1839432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D80C1C-34D7-19C7-8554-5C503D4A9379}"/>
              </a:ext>
            </a:extLst>
          </p:cNvPr>
          <p:cNvSpPr/>
          <p:nvPr/>
        </p:nvSpPr>
        <p:spPr>
          <a:xfrm>
            <a:off x="7825562" y="2817628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F175CA-C192-7AE1-C165-17905FBE88E0}"/>
              </a:ext>
            </a:extLst>
          </p:cNvPr>
          <p:cNvSpPr/>
          <p:nvPr/>
        </p:nvSpPr>
        <p:spPr>
          <a:xfrm>
            <a:off x="2594343" y="6241312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Tày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A78954-35A6-5167-0701-7A5F305B982B}"/>
              </a:ext>
            </a:extLst>
          </p:cNvPr>
          <p:cNvSpPr/>
          <p:nvPr/>
        </p:nvSpPr>
        <p:spPr>
          <a:xfrm>
            <a:off x="8569841" y="6315740"/>
            <a:ext cx="2190307" cy="54226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Thái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11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FD6B7-8D7C-F0E4-0138-F19511E50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686" y="-107493"/>
            <a:ext cx="4840644" cy="1371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80B16-2196-DEAE-0A30-02BF18750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5779" y="-361950"/>
            <a:ext cx="2675130" cy="18896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058BD-A301-CE96-9B6E-240178221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929" y="4302192"/>
            <a:ext cx="2737341" cy="1377815"/>
          </a:xfrm>
          <a:prstGeom prst="rect">
            <a:avLst/>
          </a:prstGeom>
        </p:spPr>
      </p:pic>
      <p:pic>
        <p:nvPicPr>
          <p:cNvPr id="4098" name="Picture 2" descr="Đã tạo hình ảnh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221" r="7204" b="42930"/>
          <a:stretch/>
        </p:blipFill>
        <p:spPr bwMode="auto">
          <a:xfrm>
            <a:off x="1782147" y="1264226"/>
            <a:ext cx="8658808" cy="266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3621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35" y="2121121"/>
            <a:ext cx="5637917" cy="299167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0627" y="1950720"/>
            <a:ext cx="6012733" cy="3332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87DFF-E641-9373-5099-B6D39F3BC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041" y="2274455"/>
            <a:ext cx="3657917" cy="2651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440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8" y="0"/>
            <a:ext cx="741377" cy="7413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1314083">
            <a:off x="10230745" y="6371551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76200">
                  <a:noFill/>
                </a:ln>
                <a:solidFill>
                  <a:prstClr val="white"/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SVN-Cookie" panose="020B0606040200020203" pitchFamily="34" charset="0"/>
                <a:ea typeface="+mn-ea"/>
                <a:cs typeface="+mn-cs"/>
              </a:rPr>
              <a:t>Linh</a:t>
            </a:r>
            <a:endParaRPr kumimoji="0" lang="en-US" sz="2800" b="0" i="0" u="none" strike="noStrike" kern="1200" cap="none" spc="0" normalizeH="0" baseline="0" noProof="0" dirty="0">
              <a:ln w="76200">
                <a:noFill/>
              </a:ln>
              <a:solidFill>
                <a:prstClr val="white"/>
              </a:solidFill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latin typeface="SVN-Cookie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CF1B90-1CE3-D1C5-F728-10D562EA6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758" y="1226278"/>
            <a:ext cx="7754784" cy="3700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1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02081666-4E1A-92A9-B89A-0E53B537B693}"/>
              </a:ext>
            </a:extLst>
          </p:cNvPr>
          <p:cNvGrpSpPr/>
          <p:nvPr/>
        </p:nvGrpSpPr>
        <p:grpSpPr>
          <a:xfrm>
            <a:off x="180753" y="1227068"/>
            <a:ext cx="4295997" cy="4630808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8905013D-E60F-3666-8C34-FE7593B34A5A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矩形 16">
              <a:extLst>
                <a:ext uri="{FF2B5EF4-FFF2-40B4-BE49-F238E27FC236}">
                  <a16:creationId xmlns:a16="http://schemas.microsoft.com/office/drawing/2014/main" id="{1D81152A-55D8-12EA-68FF-C7F58119614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Rectangle 70">
            <a:extLst>
              <a:ext uri="{FF2B5EF4-FFF2-40B4-BE49-F238E27FC236}">
                <a16:creationId xmlns:a16="http://schemas.microsoft.com/office/drawing/2014/main" id="{7E9FAE78-189B-F78D-E2F7-2DC60744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1867506"/>
            <a:ext cx="41338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Đọc thông tin và quan sát hình 6, em hãy: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Xác định trên lược đồ một số mỏ khoáng sản ở vùng Trung du và miền núi </a:t>
            </a:r>
            <a:r>
              <a:rPr lang="en-US" altLang="zh-CN" sz="2400" b="1" noProof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phía Bắc</a:t>
            </a:r>
            <a:r>
              <a:rPr lang="vi-VN" altLang="zh-CN" sz="2400" b="1" noProof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.</a:t>
            </a:r>
            <a:endParaRPr lang="vi-VN" altLang="zh-CN" sz="2400" b="1" noProof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</a:pPr>
            <a:r>
              <a:rPr lang="vi-VN" altLang="zh-CN" sz="24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Kể tên một số sản phẩm có nguồn gốc từ khoáng sản của vùng Trung du và miền </a:t>
            </a:r>
            <a:r>
              <a:rPr lang="vi-VN" altLang="zh-CN" sz="2400" b="1" noProof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núi</a:t>
            </a:r>
            <a:r>
              <a:rPr lang="en-US" altLang="zh-CN" sz="2400" b="1" noProof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phía Bắc</a:t>
            </a:r>
            <a:r>
              <a:rPr lang="vi-VN" altLang="zh-CN" sz="2400" b="1" noProof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.</a:t>
            </a:r>
            <a:endParaRPr lang="en-US" altLang="zh-CN" sz="2400" b="1" noProof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66" y="398835"/>
            <a:ext cx="7197436" cy="6011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3186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36"/>
          <p:cNvSpPr/>
          <p:nvPr/>
        </p:nvSpPr>
        <p:spPr>
          <a:xfrm>
            <a:off x="11132104" y="1866795"/>
            <a:ext cx="1007875" cy="40648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6348167" y="516084"/>
            <a:ext cx="1106669" cy="40651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Rectangle 9">
            <a:extLst>
              <a:ext uri="{FF2B5EF4-FFF2-40B4-BE49-F238E27FC236}">
                <a16:creationId xmlns:a16="http://schemas.microsoft.com/office/drawing/2014/main" id="{248706B7-F496-4C95-A162-22559555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052664"/>
            <a:ext cx="5097081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Khai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thác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sản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hoạt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động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kinh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tế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quan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trọng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vùng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Trung du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miền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b="1" i="0" u="none" strike="noStrike" kern="0" cap="none" spc="0" normalizeH="0" noProof="0" dirty="0" err="1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núi</a:t>
            </a:r>
            <a:r>
              <a:rPr kumimoji="0" lang="en-US" altLang="en-US" b="1" i="0" u="none" strike="noStrike" kern="0" cap="none" spc="0" normalizeH="0" noProof="0" dirty="0">
                <a:ln>
                  <a:noFill/>
                </a:ln>
                <a:solidFill>
                  <a:srgbClr val="F4A79C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 smtClean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phía</a:t>
            </a:r>
            <a:r>
              <a:rPr lang="en-US" altLang="en-US" b="1" kern="0" dirty="0" smtClean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 smtClean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Bắc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E259F69A-888C-597B-EE5F-4307DD9A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6" y="3824439"/>
            <a:ext cx="5381624" cy="232871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>
              <a:spcBef>
                <a:spcPct val="0"/>
              </a:spcBef>
              <a:buClr>
                <a:srgbClr val="000000"/>
              </a:buClr>
              <a:buNone/>
            </a:pPr>
            <a:r>
              <a:rPr lang="vi-VN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Khoáng sản khai thác được dùng làm nguyên liệu và nhiên liệu cho nhiều ngành công nghiệ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018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r="23711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8582145" y="5596163"/>
            <a:ext cx="28648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8800" b="1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Than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538" y="610979"/>
            <a:ext cx="5937813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956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r="26290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358955" y="5411450"/>
            <a:ext cx="45111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8800" b="1" kern="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Kim </a:t>
            </a:r>
            <a:r>
              <a:rPr lang="en-US" altLang="en-US" sz="8800" b="1" kern="0" dirty="0" err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loại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438" y="1072532"/>
            <a:ext cx="5937813" cy="346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58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06DD6-4F37-31F8-D1E8-1C8F7A79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" b="3280"/>
          <a:stretch/>
        </p:blipFill>
        <p:spPr bwMode="auto">
          <a:xfrm>
            <a:off x="6643868" y="0"/>
            <a:ext cx="5768052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BCBA2DC2-0841-0503-A9C0-057809702C7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841782" y="5411450"/>
            <a:ext cx="41360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A-pa-</a:t>
            </a:r>
            <a:r>
              <a:rPr kumimoji="0" lang="en-US" altLang="en-US" sz="8800" b="1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tít</a:t>
            </a:r>
            <a:endParaRPr kumimoji="0" lang="en-US" altLang="en-US" sz="8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9A13FC63-2A3B-CB19-74E3-B3BA9528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067" y="610979"/>
            <a:ext cx="5864304" cy="389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ular Callout 12">
            <a:extLst>
              <a:ext uri="{FF2B5EF4-FFF2-40B4-BE49-F238E27FC236}">
                <a16:creationId xmlns:a16="http://schemas.microsoft.com/office/drawing/2014/main" id="{4BB150C6-4C47-9F7A-30CC-C3F0F4569175}"/>
              </a:ext>
            </a:extLst>
          </p:cNvPr>
          <p:cNvSpPr/>
          <p:nvPr/>
        </p:nvSpPr>
        <p:spPr>
          <a:xfrm>
            <a:off x="1359542" y="4762570"/>
            <a:ext cx="4348223" cy="1626101"/>
          </a:xfrm>
          <a:prstGeom prst="wedgeRoundRectCallout">
            <a:avLst>
              <a:gd name="adj1" fmla="val 88632"/>
              <a:gd name="adj2" fmla="val 37978"/>
              <a:gd name="adj3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lân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267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785DA5-D87B-455A-9FCC-BCB5D073EAE1}: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683FAD-0345-48E5-99F2-C1BB7CF50BE4}: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559AED-B5F5-4917-A3A2-B95F1F327B56}: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C1E899-288D-4061-BF53-1A702264BEF3}:2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6E91BE-8FD1-4B13-8430-C2E5ACE8FB04}:29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A6A2A3-2D11-473F-97AA-FD6E949B51C8}:2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C550F2-695B-432E-8929-F2E0314292F9}:2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E8D80C-BD31-4AA2-B19C-DF3F9D99B4A4}: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AEEAE0-371E-4DAD-8A71-EFB83E532596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54FEBE-3483-45D6-B58D-17E8575D16C2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0C3388-B70C-4C65-B542-DD48C788AD70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FC5BDF-E538-4224-A521-BE86D3007464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6776C3-9746-4BBA-AEF3-6C96242F2C73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3AF9E1-25F0-4C2C-9D89-6BAFB5D6906A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7A8822-5B96-4260-86D2-7C0D1138984A}:2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8E438F-6DFA-4482-ABA8-938AB6B48E2E}: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Office PowerPoint</Application>
  <PresentationFormat>Widescreen</PresentationFormat>
  <Paragraphs>48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等线</vt:lpstr>
      <vt:lpstr>SVN-Cookie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2025-10-23T01:51:36Z</dcterms:created>
  <dcterms:modified xsi:type="dcterms:W3CDTF">2025-10-23T01:52:37Z</dcterms:modified>
</cp:coreProperties>
</file>