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  <p:sldMasterId id="2147483681" r:id="rId2"/>
    <p:sldMasterId id="2147483687" r:id="rId3"/>
  </p:sldMasterIdLst>
  <p:notesMasterIdLst>
    <p:notesMasterId r:id="rId16"/>
  </p:notesMasterIdLst>
  <p:sldIdLst>
    <p:sldId id="257" r:id="rId4"/>
    <p:sldId id="263" r:id="rId5"/>
    <p:sldId id="264" r:id="rId6"/>
    <p:sldId id="326" r:id="rId7"/>
    <p:sldId id="268" r:id="rId8"/>
    <p:sldId id="325" r:id="rId9"/>
    <p:sldId id="320" r:id="rId10"/>
    <p:sldId id="322" r:id="rId11"/>
    <p:sldId id="269" r:id="rId12"/>
    <p:sldId id="275" r:id="rId13"/>
    <p:sldId id="260" r:id="rId14"/>
    <p:sldId id="276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F9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792" autoAdjust="0"/>
  </p:normalViewPr>
  <p:slideViewPr>
    <p:cSldViewPr snapToGrid="0">
      <p:cViewPr varScale="1">
        <p:scale>
          <a:sx n="67" d="100"/>
          <a:sy n="67" d="100"/>
        </p:scale>
        <p:origin x="864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B3A981-F1F1-4C56-8D67-64017E0CC8E5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71E63C-1ED5-47B0-B458-635C6757D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844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9641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8202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71E63C-1ED5-47B0-B458-635C6757DD8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5072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933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026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452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936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4592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04214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4525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4525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326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22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35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8" rIns="121896" bIns="60948"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82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892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94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58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40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27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23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70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30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88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60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085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578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265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8014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47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459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362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9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31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9" rIns="91427" bIns="45719" rtlCol="0" anchor="ctr"/>
          <a:lstStyle/>
          <a:p>
            <a:pPr algn="ctr" defTabSz="914218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40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904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985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493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4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5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3309600" y="-2565400"/>
            <a:ext cx="1168557" cy="12057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336800" y="-1998642"/>
            <a:ext cx="1168557" cy="120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349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121890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20" indent="-304720" algn="l" defTabSz="1218900" rtl="0" eaLnBrk="1" latinLnBrk="0" hangingPunct="1">
        <a:lnSpc>
          <a:spcPct val="90000"/>
        </a:lnSpc>
        <a:spcBef>
          <a:spcPts val="1333"/>
        </a:spcBef>
        <a:buFont typeface="Arial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17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621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067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18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9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41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8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06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4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0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46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98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24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68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13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81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1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3309600" y="-2565400"/>
            <a:ext cx="1168557" cy="12057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336800" y="-1998642"/>
            <a:ext cx="1168557" cy="1205707"/>
          </a:xfrm>
          <a:prstGeom prst="rect">
            <a:avLst/>
          </a:prstGeom>
        </p:spPr>
      </p:pic>
      <p:pic>
        <p:nvPicPr>
          <p:cNvPr id="5" name="Picture 4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7E66D565-992A-98A8-534D-C5F44958E1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1197" y="312173"/>
            <a:ext cx="1900085" cy="190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263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3309600" y="-2565400"/>
            <a:ext cx="1168557" cy="12057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336800" y="-1998642"/>
            <a:ext cx="1168557" cy="120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33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1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3.xm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6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7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8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9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0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D731CB7-5627-403A-83F6-3C39A5A086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"/>
            <a:ext cx="12192000" cy="6857999"/>
          </a:xfrm>
          <a:prstGeom prst="rect">
            <a:avLst/>
          </a:prstGeom>
          <a:ln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F0C4A66-50D3-48A4-A22F-79727AB893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6165276" y="1388003"/>
            <a:ext cx="4572000" cy="4777275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375F0091-8A0A-17C4-B922-DE863FAC6C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37613" y="844145"/>
            <a:ext cx="1264065" cy="12640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42BC12-F43F-C736-7CE3-B7BF4FF496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65506" y="960034"/>
            <a:ext cx="3785944" cy="50174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3F9FDF-0466-AD36-F9A0-7A65EE4DDA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69183" y="1377836"/>
            <a:ext cx="2302000" cy="18731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520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727200" y="-1793796"/>
            <a:ext cx="11469603" cy="78198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415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498799" y="2771740"/>
            <a:ext cx="3759200" cy="4064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783347" y="889001"/>
            <a:ext cx="9531927" cy="3438090"/>
            <a:chOff x="2265932" y="2832186"/>
            <a:chExt cx="9548469" cy="4040785"/>
          </a:xfrm>
        </p:grpSpPr>
        <p:grpSp>
          <p:nvGrpSpPr>
            <p:cNvPr id="5" name="Group 4"/>
            <p:cNvGrpSpPr/>
            <p:nvPr/>
          </p:nvGrpSpPr>
          <p:grpSpPr>
            <a:xfrm>
              <a:off x="2938668" y="2832186"/>
              <a:ext cx="8419895" cy="3821134"/>
              <a:chOff x="3260330" y="2736116"/>
              <a:chExt cx="8159953" cy="3630910"/>
            </a:xfrm>
          </p:grpSpPr>
          <p:sp>
            <p:nvSpPr>
              <p:cNvPr id="7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8" name="Cloud 3"/>
              <p:cNvSpPr/>
              <p:nvPr/>
            </p:nvSpPr>
            <p:spPr>
              <a:xfrm>
                <a:off x="3260330" y="2736116"/>
                <a:ext cx="7949753" cy="3544858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6" name="Rectangle 10"/>
            <p:cNvSpPr/>
            <p:nvPr/>
          </p:nvSpPr>
          <p:spPr>
            <a:xfrm>
              <a:off x="2265932" y="3058019"/>
              <a:ext cx="9548469" cy="3814952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algn="ctr" defTabSz="1218900"/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4800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609585" indent="-609585" algn="ctr" defTabSz="1218900">
                <a:buFontTx/>
                <a:buChar char="-"/>
              </a:pPr>
              <a:endParaRPr lang="vi-VN" sz="4800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6462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6459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498799" y="2771740"/>
            <a:ext cx="3759200" cy="406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838671-5E3C-C9C8-0D30-DA42123C3F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588" y="1680679"/>
            <a:ext cx="11760203" cy="14143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358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727200" y="-1883212"/>
            <a:ext cx="11445216" cy="79986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295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5225" y="585029"/>
            <a:ext cx="9685356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00"/>
            <a:r>
              <a:rPr lang="en-US" sz="3733" b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Đặt tính rồi tính và thử lại (theo mẫu)</a:t>
            </a:r>
            <a:endParaRPr lang="en-US" sz="3733" b="1" dirty="0">
              <a:solidFill>
                <a:prstClr val="black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1: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FA296D-F2A0-92C9-1E61-A16E422A21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548" y="1582393"/>
            <a:ext cx="6911542" cy="35064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4835F3-B644-2359-B2BB-B91CB4B97933}"/>
              </a:ext>
            </a:extLst>
          </p:cNvPr>
          <p:cNvSpPr txBox="1"/>
          <p:nvPr/>
        </p:nvSpPr>
        <p:spPr>
          <a:xfrm>
            <a:off x="7772399" y="1630017"/>
            <a:ext cx="4075043" cy="2171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8 413 × 7</a:t>
            </a:r>
          </a:p>
          <a:p>
            <a:pPr>
              <a:lnSpc>
                <a:spcPct val="150000"/>
              </a:lnSpc>
            </a:pPr>
            <a:r>
              <a:rPr lang="pt-BR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56 732 : 8</a:t>
            </a:r>
            <a:endParaRPr lang="en-US" sz="4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516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ED43E8-3979-EF21-6E74-10BEE31265BB}"/>
              </a:ext>
            </a:extLst>
          </p:cNvPr>
          <p:cNvSpPr/>
          <p:nvPr/>
        </p:nvSpPr>
        <p:spPr>
          <a:xfrm>
            <a:off x="824948" y="1451113"/>
            <a:ext cx="4422913" cy="4611757"/>
          </a:xfrm>
          <a:prstGeom prst="rect">
            <a:avLst/>
          </a:prstGeom>
          <a:solidFill>
            <a:srgbClr val="B4F9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E49877-FE0D-3ADE-9025-848C1E6E4158}"/>
              </a:ext>
            </a:extLst>
          </p:cNvPr>
          <p:cNvSpPr txBox="1"/>
          <p:nvPr/>
        </p:nvSpPr>
        <p:spPr>
          <a:xfrm>
            <a:off x="954155" y="318052"/>
            <a:ext cx="4075043" cy="1063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8 413 × 7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09A8349-2C06-84CB-B0C7-E406A21B6443}"/>
              </a:ext>
            </a:extLst>
          </p:cNvPr>
          <p:cNvGrpSpPr/>
          <p:nvPr/>
        </p:nvGrpSpPr>
        <p:grpSpPr>
          <a:xfrm>
            <a:off x="1361661" y="1560443"/>
            <a:ext cx="3279913" cy="1754326"/>
            <a:chOff x="1361661" y="1560443"/>
            <a:chExt cx="3279913" cy="175432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F1714C9-437A-5901-FE5A-3875115B4B89}"/>
                </a:ext>
              </a:extLst>
            </p:cNvPr>
            <p:cNvSpPr txBox="1"/>
            <p:nvPr/>
          </p:nvSpPr>
          <p:spPr>
            <a:xfrm>
              <a:off x="1699592" y="1560443"/>
              <a:ext cx="294198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8 413</a:t>
              </a:r>
            </a:p>
            <a:p>
              <a:pPr algn="ctr"/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7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E62C0E5-8BDF-CC73-49EA-E8FE51390B16}"/>
                </a:ext>
              </a:extLst>
            </p:cNvPr>
            <p:cNvSpPr txBox="1"/>
            <p:nvPr/>
          </p:nvSpPr>
          <p:spPr>
            <a:xfrm>
              <a:off x="1361661" y="2305878"/>
              <a:ext cx="71561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x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729CEC1-92EC-266A-9EBD-7B2825F2A75C}"/>
                </a:ext>
              </a:extLst>
            </p:cNvPr>
            <p:cNvCxnSpPr>
              <a:cxnSpLocks/>
            </p:cNvCxnSpPr>
            <p:nvPr/>
          </p:nvCxnSpPr>
          <p:spPr>
            <a:xfrm>
              <a:off x="1520687" y="3260035"/>
              <a:ext cx="2305878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856C045-12CD-BFBF-196A-F651E6D0FF4B}"/>
              </a:ext>
            </a:extLst>
          </p:cNvPr>
          <p:cNvSpPr txBox="1"/>
          <p:nvPr/>
        </p:nvSpPr>
        <p:spPr>
          <a:xfrm>
            <a:off x="1292087" y="3041374"/>
            <a:ext cx="2623931" cy="1184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58 891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42EDA9-FFD6-2174-8BA0-702FC8F3AE93}"/>
              </a:ext>
            </a:extLst>
          </p:cNvPr>
          <p:cNvSpPr/>
          <p:nvPr/>
        </p:nvSpPr>
        <p:spPr>
          <a:xfrm>
            <a:off x="6589644" y="1520687"/>
            <a:ext cx="4422913" cy="4611757"/>
          </a:xfrm>
          <a:prstGeom prst="rect">
            <a:avLst/>
          </a:prstGeom>
          <a:solidFill>
            <a:srgbClr val="B4F9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7EC626-067F-CACD-7E25-0DF0C1876394}"/>
              </a:ext>
            </a:extLst>
          </p:cNvPr>
          <p:cNvSpPr txBox="1"/>
          <p:nvPr/>
        </p:nvSpPr>
        <p:spPr>
          <a:xfrm>
            <a:off x="6718851" y="387626"/>
            <a:ext cx="4075043" cy="1063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56 732 : 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EEC787-21FF-4E42-298E-1830D45CBF40}"/>
              </a:ext>
            </a:extLst>
          </p:cNvPr>
          <p:cNvSpPr txBox="1"/>
          <p:nvPr/>
        </p:nvSpPr>
        <p:spPr>
          <a:xfrm>
            <a:off x="7070574" y="2958133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1964C5-0E5E-4C49-8DFD-71D87933728F}"/>
              </a:ext>
            </a:extLst>
          </p:cNvPr>
          <p:cNvSpPr txBox="1"/>
          <p:nvPr/>
        </p:nvSpPr>
        <p:spPr>
          <a:xfrm>
            <a:off x="9688581" y="2436514"/>
            <a:ext cx="43336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1CD395D-19C2-8624-4F2C-C11FD01E5167}"/>
              </a:ext>
            </a:extLst>
          </p:cNvPr>
          <p:cNvSpPr txBox="1"/>
          <p:nvPr/>
        </p:nvSpPr>
        <p:spPr>
          <a:xfrm>
            <a:off x="8744984" y="2430561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8A3C95B-DBD5-0046-6969-6F77080D7DDC}"/>
              </a:ext>
            </a:extLst>
          </p:cNvPr>
          <p:cNvSpPr txBox="1"/>
          <p:nvPr/>
        </p:nvSpPr>
        <p:spPr>
          <a:xfrm>
            <a:off x="6568552" y="1876480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56 732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A4A3B88-DD37-030F-81DB-5FFA33597A0A}"/>
              </a:ext>
            </a:extLst>
          </p:cNvPr>
          <p:cNvSpPr txBox="1"/>
          <p:nvPr/>
        </p:nvSpPr>
        <p:spPr>
          <a:xfrm>
            <a:off x="8658196" y="187648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8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1009277-69F3-A930-3872-728BCD581D42}"/>
              </a:ext>
            </a:extLst>
          </p:cNvPr>
          <p:cNvCxnSpPr>
            <a:cxnSpLocks/>
          </p:cNvCxnSpPr>
          <p:nvPr/>
        </p:nvCxnSpPr>
        <p:spPr>
          <a:xfrm>
            <a:off x="9126687" y="2465864"/>
            <a:ext cx="1409619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AB424A6-8820-AD7E-ADB7-562A5D16098D}"/>
              </a:ext>
            </a:extLst>
          </p:cNvPr>
          <p:cNvCxnSpPr>
            <a:cxnSpLocks/>
          </p:cNvCxnSpPr>
          <p:nvPr/>
        </p:nvCxnSpPr>
        <p:spPr>
          <a:xfrm flipV="1">
            <a:off x="9126687" y="1980609"/>
            <a:ext cx="0" cy="2158198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B44D5BEB-7FC4-189B-3931-B84CA2B3B78B}"/>
              </a:ext>
            </a:extLst>
          </p:cNvPr>
          <p:cNvSpPr txBox="1"/>
          <p:nvPr/>
        </p:nvSpPr>
        <p:spPr>
          <a:xfrm>
            <a:off x="8432345" y="2433647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1BBDF7-C38C-1540-DEAE-ABFA2B91E61B}"/>
              </a:ext>
            </a:extLst>
          </p:cNvPr>
          <p:cNvSpPr txBox="1"/>
          <p:nvPr/>
        </p:nvSpPr>
        <p:spPr>
          <a:xfrm>
            <a:off x="7410865" y="2406667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7120EDA-C7DF-1214-6CFE-97CCFCF69B1B}"/>
              </a:ext>
            </a:extLst>
          </p:cNvPr>
          <p:cNvSpPr txBox="1"/>
          <p:nvPr/>
        </p:nvSpPr>
        <p:spPr>
          <a:xfrm>
            <a:off x="7460718" y="3480072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A8D89AA-D62E-04BD-3BEC-E6554CCF64FA}"/>
              </a:ext>
            </a:extLst>
          </p:cNvPr>
          <p:cNvSpPr txBox="1"/>
          <p:nvPr/>
        </p:nvSpPr>
        <p:spPr>
          <a:xfrm>
            <a:off x="7750898" y="2397142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6D537FC-5FBE-9637-FDA6-4254F95B3438}"/>
              </a:ext>
            </a:extLst>
          </p:cNvPr>
          <p:cNvSpPr txBox="1"/>
          <p:nvPr/>
        </p:nvSpPr>
        <p:spPr>
          <a:xfrm>
            <a:off x="8064593" y="2912008"/>
            <a:ext cx="5157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  <a:endParaRPr lang="vi-VN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B06FCFA-D5FA-FFA5-48CC-A8876BD6FE26}"/>
              </a:ext>
            </a:extLst>
          </p:cNvPr>
          <p:cNvSpPr txBox="1"/>
          <p:nvPr/>
        </p:nvSpPr>
        <p:spPr>
          <a:xfrm>
            <a:off x="8436698" y="3482992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0FFB09B-A241-9989-6574-F49C1F7D00C5}"/>
              </a:ext>
            </a:extLst>
          </p:cNvPr>
          <p:cNvSpPr txBox="1"/>
          <p:nvPr/>
        </p:nvSpPr>
        <p:spPr>
          <a:xfrm>
            <a:off x="9964806" y="2446039"/>
            <a:ext cx="43336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AB59981-1866-7236-C985-12CF9468FB9B}"/>
              </a:ext>
            </a:extLst>
          </p:cNvPr>
          <p:cNvSpPr txBox="1"/>
          <p:nvPr/>
        </p:nvSpPr>
        <p:spPr>
          <a:xfrm>
            <a:off x="7775043" y="3975372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143CDF0-E6C5-0CE8-DE3E-6170BD6A6349}"/>
              </a:ext>
            </a:extLst>
          </p:cNvPr>
          <p:cNvSpPr txBox="1"/>
          <p:nvPr/>
        </p:nvSpPr>
        <p:spPr>
          <a:xfrm>
            <a:off x="1093304" y="4412974"/>
            <a:ext cx="40154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Thử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58 891 : 7 = 8 413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3F13457-7001-7845-9105-95C523DF9A1A}"/>
              </a:ext>
            </a:extLst>
          </p:cNvPr>
          <p:cNvSpPr txBox="1"/>
          <p:nvPr/>
        </p:nvSpPr>
        <p:spPr>
          <a:xfrm>
            <a:off x="6967330" y="4671392"/>
            <a:ext cx="42638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Thử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7 091 × 8 + 4 = 56 732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92799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4" grpId="0"/>
      <p:bldP spid="26" grpId="0"/>
      <p:bldP spid="27" grpId="0"/>
      <p:bldP spid="28" grpId="0"/>
      <p:bldP spid="29" grpId="0"/>
      <p:bldP spid="32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60573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5225" y="585029"/>
            <a:ext cx="9685356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00"/>
            <a:r>
              <a:rPr lang="vi-VN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Tính giá trị của biểu thức.</a:t>
            </a: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</a:t>
            </a:r>
            <a:r>
              <a:rPr lang="vi-VN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2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972F7B-39C9-8632-BC1A-5C5AB3E74072}"/>
              </a:ext>
            </a:extLst>
          </p:cNvPr>
          <p:cNvSpPr txBox="1"/>
          <p:nvPr/>
        </p:nvSpPr>
        <p:spPr>
          <a:xfrm>
            <a:off x="1242392" y="1331843"/>
            <a:ext cx="101080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a + b – 135 với a = 539 và b = 243</a:t>
            </a:r>
          </a:p>
          <a:p>
            <a:pPr algn="just"/>
            <a:r>
              <a:rPr lang="pt-BR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c + m × n với c = 2 370, m = 105 và n = 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1D7D1C-A667-BFBC-E96C-1DDC781C394C}"/>
              </a:ext>
            </a:extLst>
          </p:cNvPr>
          <p:cNvSpPr txBox="1"/>
          <p:nvPr/>
        </p:nvSpPr>
        <p:spPr>
          <a:xfrm>
            <a:off x="2083904" y="2683565"/>
            <a:ext cx="101080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Với a = 539 và b = 243, ta có:</a:t>
            </a:r>
          </a:p>
          <a:p>
            <a:pPr algn="just"/>
            <a:r>
              <a:rPr lang="pt-B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+ b – 135 = 539 + 243 – 135</a:t>
            </a:r>
          </a:p>
          <a:p>
            <a:pPr algn="just"/>
            <a:r>
              <a:rPr lang="pt-B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= 782 – 135 = 647</a:t>
            </a:r>
            <a:endParaRPr lang="pt-BR" sz="40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37B64F-D241-16B8-2EC4-672551FE5113}"/>
              </a:ext>
            </a:extLst>
          </p:cNvPr>
          <p:cNvSpPr txBox="1"/>
          <p:nvPr/>
        </p:nvSpPr>
        <p:spPr>
          <a:xfrm>
            <a:off x="1461053" y="4552122"/>
            <a:ext cx="113074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Với với c = 2 370, m = 105 và n = 6, ta có:</a:t>
            </a:r>
          </a:p>
          <a:p>
            <a:pPr algn="just"/>
            <a:r>
              <a:rPr lang="pt-B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+ m × n = 2 370 + 105 × 6</a:t>
            </a:r>
          </a:p>
          <a:p>
            <a:pPr algn="just"/>
            <a:r>
              <a:rPr lang="pt-B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= 2 370 + 630 = 3 000</a:t>
            </a:r>
            <a:endParaRPr lang="pt-BR" sz="40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025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4" grpId="0" build="p"/>
      <p:bldP spid="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55201" y="583251"/>
            <a:ext cx="919077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00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 mua 1 bút mực và 5 quyển vở. Một bút mực giá 8 500 đồng, một quyển vở giá 6 500 đồng. Mai đưa cho cô bán hàng tờ tiền 50 000 đồng. Hỏi cô bán hàng phải trả lại Mai bao nhiêu tiền?</a:t>
            </a:r>
            <a:endParaRPr lang="vi-VN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</a:t>
            </a:r>
            <a:r>
              <a:rPr lang="vi-VN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3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: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498799" y="2771740"/>
            <a:ext cx="3759200" cy="406400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4404835" y="3964269"/>
            <a:ext cx="5892800" cy="2247004"/>
          </a:xfrm>
          <a:prstGeom prst="wedgeEllipseCallout">
            <a:avLst>
              <a:gd name="adj1" fmla="val -91248"/>
              <a:gd name="adj2" fmla="val -61220"/>
            </a:avLst>
          </a:prstGeo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Thảo luận nhóm 4 và nêu bài toán theo tóm tắt trên.</a:t>
            </a:r>
            <a:endParaRPr lang="en-US" sz="3733" b="1" dirty="0">
              <a:solidFill>
                <a:prstClr val="black"/>
              </a:solidFill>
              <a:latin typeface="Cambria" pitchFamily="18" charset="0"/>
              <a:ea typeface="Cambria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9614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5" grpId="0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3: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770137" y="1084111"/>
            <a:ext cx="8581572" cy="4477544"/>
            <a:chOff x="2762098" y="2832186"/>
            <a:chExt cx="8596465" cy="3821134"/>
          </a:xfrm>
        </p:grpSpPr>
        <p:grpSp>
          <p:nvGrpSpPr>
            <p:cNvPr id="10" name="Group 9"/>
            <p:cNvGrpSpPr/>
            <p:nvPr/>
          </p:nvGrpSpPr>
          <p:grpSpPr>
            <a:xfrm>
              <a:off x="2938668" y="2832186"/>
              <a:ext cx="8419895" cy="3821134"/>
              <a:chOff x="3260330" y="2736116"/>
              <a:chExt cx="8159953" cy="3630910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260330" y="2736116"/>
                <a:ext cx="7949753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762098" y="3185911"/>
              <a:ext cx="8379569" cy="2721698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609585" indent="-609585" algn="just" defTabSz="1218900">
                <a:buFontTx/>
                <a:buChar char="-"/>
              </a:pP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bút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vở</a:t>
              </a:r>
              <a:endParaRPr lang="en-US" sz="4533" b="1" i="1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609585" indent="-609585" algn="just" defTabSz="1218900">
                <a:buFontTx/>
                <a:buChar char="-"/>
              </a:pP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bán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Mai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766417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3: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540000" y="1092199"/>
            <a:ext cx="9245600" cy="4622801"/>
            <a:chOff x="2520262" y="2553497"/>
            <a:chExt cx="8711880" cy="409230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1867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0262" y="2553497"/>
              <a:ext cx="8711880" cy="3948893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i="0" u="sng" dirty="0" err="1">
                  <a:solidFill>
                    <a:srgbClr val="008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200" b="1" i="0" u="sng" dirty="0">
                  <a:solidFill>
                    <a:srgbClr val="008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u="sng" dirty="0" err="1">
                  <a:solidFill>
                    <a:srgbClr val="008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3200" b="1" i="0" u="sng" dirty="0">
                  <a:solidFill>
                    <a:srgbClr val="008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en-US" sz="3200" b="0" i="0" u="sng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Mai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quyển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vở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hết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ctr"/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6 500 × 5 = 32 500 (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  <a:p>
              <a:pPr algn="ctr"/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Mai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bút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mực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quyển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vở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hết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ctr"/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8 500 + 32 500 = 41 000 (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  <a:p>
              <a:pPr algn="ctr"/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bán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Mai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ctr"/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50 000 – 41 000 = 9 000 (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  <a:p>
              <a:pPr algn="r"/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Đáp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9 000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endPara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4007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</a:t>
            </a:r>
            <a:r>
              <a:rPr lang="en-US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4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52D93D-F28B-9B7D-FD60-6874A268F360}"/>
              </a:ext>
            </a:extLst>
          </p:cNvPr>
          <p:cNvSpPr/>
          <p:nvPr/>
        </p:nvSpPr>
        <p:spPr>
          <a:xfrm>
            <a:off x="1985225" y="585029"/>
            <a:ext cx="9685356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00"/>
            <a:r>
              <a:rPr lang="vi-VN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Tính giá trị của biểu thức.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E4B5265-22A2-8959-563B-AB6F7084B269}"/>
              </a:ext>
            </a:extLst>
          </p:cNvPr>
          <p:cNvGrpSpPr/>
          <p:nvPr/>
        </p:nvGrpSpPr>
        <p:grpSpPr>
          <a:xfrm>
            <a:off x="566530" y="1567576"/>
            <a:ext cx="5118653" cy="1339714"/>
            <a:chOff x="674228" y="4862098"/>
            <a:chExt cx="5343799" cy="167283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AB17F24-236E-2CB2-D0BC-EEAB874C4D5C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1577948-65EA-CE78-EA7E-346B5491390B}"/>
                </a:ext>
              </a:extLst>
            </p:cNvPr>
            <p:cNvSpPr txBox="1"/>
            <p:nvPr/>
          </p:nvSpPr>
          <p:spPr>
            <a:xfrm>
              <a:off x="743338" y="5036141"/>
              <a:ext cx="5205574" cy="1498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a) ( 13 640 – 5 537) x 8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39DB050-D769-E60A-B658-58C551021750}"/>
              </a:ext>
            </a:extLst>
          </p:cNvPr>
          <p:cNvGrpSpPr/>
          <p:nvPr/>
        </p:nvGrpSpPr>
        <p:grpSpPr>
          <a:xfrm>
            <a:off x="6162261" y="1586626"/>
            <a:ext cx="5774635" cy="1339714"/>
            <a:chOff x="674228" y="4862098"/>
            <a:chExt cx="5343799" cy="1672833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A322DE80-9379-739A-D0FE-E149662C7BF3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4C826D3-D099-13C6-944D-08EE0815F829}"/>
                </a:ext>
              </a:extLst>
            </p:cNvPr>
            <p:cNvSpPr txBox="1"/>
            <p:nvPr/>
          </p:nvSpPr>
          <p:spPr>
            <a:xfrm>
              <a:off x="743338" y="5036141"/>
              <a:ext cx="5205575" cy="1498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b) 27 164 + 8 470 + 1 230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6932170-BE3E-8882-62D7-7B56BFB73FC6}"/>
              </a:ext>
            </a:extLst>
          </p:cNvPr>
          <p:cNvSpPr txBox="1"/>
          <p:nvPr/>
        </p:nvSpPr>
        <p:spPr>
          <a:xfrm>
            <a:off x="1003853" y="2753140"/>
            <a:ext cx="4492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8 103 × 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7E170F-0089-9EEC-04C8-157C7A8EFE91}"/>
              </a:ext>
            </a:extLst>
          </p:cNvPr>
          <p:cNvSpPr txBox="1"/>
          <p:nvPr/>
        </p:nvSpPr>
        <p:spPr>
          <a:xfrm>
            <a:off x="993914" y="3429001"/>
            <a:ext cx="4492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64 824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F28202-D047-85A1-F681-52321D34F70E}"/>
              </a:ext>
            </a:extLst>
          </p:cNvPr>
          <p:cNvSpPr txBox="1"/>
          <p:nvPr/>
        </p:nvSpPr>
        <p:spPr>
          <a:xfrm>
            <a:off x="6639340" y="2703444"/>
            <a:ext cx="4492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35 634 + 1 230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B527D8-E32E-DC05-0A8B-B42E19914F84}"/>
              </a:ext>
            </a:extLst>
          </p:cNvPr>
          <p:cNvSpPr txBox="1"/>
          <p:nvPr/>
        </p:nvSpPr>
        <p:spPr>
          <a:xfrm>
            <a:off x="6629401" y="3379305"/>
            <a:ext cx="4492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36 864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42301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18" grpId="0"/>
      <p:bldP spid="19" grpId="0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D5BDB1FA-450B-4D5F-AF63-14C7AE3C1537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ߚ=\f{B3218601-6892-490A-A2D6-E3749CDE7876}&quot;,&quot;D:\\Toán- Tuần 3\\Tuần 3\\Bài 6. Luyện tập chung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2. Bài 6. Luyện tập chung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0AB3F78-8EEF-45D0-980F-18F8A829AB52}:26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DAEDBD5-C4D4-44F3-9974-EA81E24D00BE}:27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6D19338-CD32-4BA1-9FDB-60DEC4FEB1EF}:26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EDECE9D-0DD6-4289-8CC5-404F208E41BE}:27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73F87D5-5D61-48BE-93F8-3E256927D9EC}:25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838E44E-DE20-4E1E-8497-9605782ED776}:26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92C43E4-252B-42BE-AC56-743EE9357EB5}:26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83BCEF3-9C38-4793-A8E6-5BABF9EAD11F}:32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C62F324-E412-463B-A906-47C7187E7F7C}:26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C5DDD0A-DD2B-45F6-9D8C-D311DC705B1C}:32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74DEB99-5C91-4775-9E3C-9BF8030DDF53}:32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FE62443-5DDD-433B-8122-90A3EA91244B}:322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448</Words>
  <Application>Microsoft Office PowerPoint</Application>
  <PresentationFormat>Widescreen</PresentationFormat>
  <Paragraphs>82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宋体</vt:lpstr>
      <vt:lpstr>Arial</vt:lpstr>
      <vt:lpstr>Calibri</vt:lpstr>
      <vt:lpstr>Cambria</vt:lpstr>
      <vt:lpstr>等线</vt:lpstr>
      <vt:lpstr>SVN-Berkshire Swash</vt:lpstr>
      <vt:lpstr>字魂64号-萌趣软糖体</vt:lpstr>
      <vt:lpstr>思源黑体 CN Normal</vt:lpstr>
      <vt:lpstr>Office 主题</vt:lpstr>
      <vt:lpstr>1_Office 主题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T2. Bài 6. Luyện tập chung</dc:title>
  <dc:creator>Thao Tran</dc:creator>
  <cp:lastModifiedBy>Admin</cp:lastModifiedBy>
  <cp:revision>30</cp:revision>
  <dcterms:created xsi:type="dcterms:W3CDTF">2023-07-09T02:40:32Z</dcterms:created>
  <dcterms:modified xsi:type="dcterms:W3CDTF">2025-09-21T16:18:19Z</dcterms:modified>
</cp:coreProperties>
</file>