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ink/ink2.xml" ContentType="application/inkml+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3T04:18:27.66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0,'10493'0,"-10279"0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3T04:18:33.48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0,'1521'0,"-1490"0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170DB-4DAB-4212-AC76-3A0BD5079012}"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D5538-8C55-4C30-A945-774EFFDD429C}" type="slidenum">
              <a:rPr lang="en-US" smtClean="0"/>
              <a:t>‹#›</a:t>
            </a:fld>
            <a:endParaRPr lang="en-US"/>
          </a:p>
        </p:txBody>
      </p:sp>
    </p:spTree>
    <p:extLst>
      <p:ext uri="{BB962C8B-B14F-4D97-AF65-F5344CB8AC3E}">
        <p14:creationId xmlns:p14="http://schemas.microsoft.com/office/powerpoint/2010/main" val="425280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820D6-6FC0-4C22-956D-B5E7783C09C9}" type="slidenum">
              <a:rPr lang="en-US" smtClean="0"/>
              <a:t>1</a:t>
            </a:fld>
            <a:endParaRPr lang="en-US"/>
          </a:p>
        </p:txBody>
      </p:sp>
    </p:spTree>
    <p:extLst>
      <p:ext uri="{BB962C8B-B14F-4D97-AF65-F5344CB8AC3E}">
        <p14:creationId xmlns:p14="http://schemas.microsoft.com/office/powerpoint/2010/main" val="238352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E3348-445D-4E4A-AF21-B3DBCFD6072B}" type="slidenum">
              <a:rPr lang="en-US" smtClean="0"/>
              <a:t>10</a:t>
            </a:fld>
            <a:endParaRPr lang="en-US"/>
          </a:p>
        </p:txBody>
      </p:sp>
    </p:spTree>
    <p:extLst>
      <p:ext uri="{BB962C8B-B14F-4D97-AF65-F5344CB8AC3E}">
        <p14:creationId xmlns:p14="http://schemas.microsoft.com/office/powerpoint/2010/main" val="239851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E3348-445D-4E4A-AF21-B3DBCFD6072B}" type="slidenum">
              <a:rPr lang="en-US" smtClean="0"/>
              <a:t>11</a:t>
            </a:fld>
            <a:endParaRPr lang="en-US"/>
          </a:p>
        </p:txBody>
      </p:sp>
    </p:spTree>
    <p:extLst>
      <p:ext uri="{BB962C8B-B14F-4D97-AF65-F5344CB8AC3E}">
        <p14:creationId xmlns:p14="http://schemas.microsoft.com/office/powerpoint/2010/main" val="322044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2943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60294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685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316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1489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E3348-445D-4E4A-AF21-B3DBCFD6072B}" type="slidenum">
              <a:rPr lang="en-US" smtClean="0"/>
              <a:t>3</a:t>
            </a:fld>
            <a:endParaRPr lang="en-US"/>
          </a:p>
        </p:txBody>
      </p:sp>
    </p:spTree>
    <p:extLst>
      <p:ext uri="{BB962C8B-B14F-4D97-AF65-F5344CB8AC3E}">
        <p14:creationId xmlns:p14="http://schemas.microsoft.com/office/powerpoint/2010/main" val="214244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619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E3348-445D-4E4A-AF21-B3DBCFD6072B}" type="slidenum">
              <a:rPr lang="en-US" smtClean="0"/>
              <a:t>5</a:t>
            </a:fld>
            <a:endParaRPr lang="en-US"/>
          </a:p>
        </p:txBody>
      </p:sp>
    </p:spTree>
    <p:extLst>
      <p:ext uri="{BB962C8B-B14F-4D97-AF65-F5344CB8AC3E}">
        <p14:creationId xmlns:p14="http://schemas.microsoft.com/office/powerpoint/2010/main" val="63959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E3348-445D-4E4A-AF21-B3DBCFD6072B}" type="slidenum">
              <a:rPr lang="en-US" smtClean="0"/>
              <a:t>6</a:t>
            </a:fld>
            <a:endParaRPr lang="en-US"/>
          </a:p>
        </p:txBody>
      </p:sp>
    </p:spTree>
    <p:extLst>
      <p:ext uri="{BB962C8B-B14F-4D97-AF65-F5344CB8AC3E}">
        <p14:creationId xmlns:p14="http://schemas.microsoft.com/office/powerpoint/2010/main" val="277326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E3348-445D-4E4A-AF21-B3DBCFD6072B}" type="slidenum">
              <a:rPr lang="en-US" smtClean="0"/>
              <a:t>7</a:t>
            </a:fld>
            <a:endParaRPr lang="en-US"/>
          </a:p>
        </p:txBody>
      </p:sp>
    </p:spTree>
    <p:extLst>
      <p:ext uri="{BB962C8B-B14F-4D97-AF65-F5344CB8AC3E}">
        <p14:creationId xmlns:p14="http://schemas.microsoft.com/office/powerpoint/2010/main" val="425357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E3348-445D-4E4A-AF21-B3DBCFD6072B}" type="slidenum">
              <a:rPr lang="en-US" smtClean="0"/>
              <a:t>8</a:t>
            </a:fld>
            <a:endParaRPr lang="en-US"/>
          </a:p>
        </p:txBody>
      </p:sp>
    </p:spTree>
    <p:extLst>
      <p:ext uri="{BB962C8B-B14F-4D97-AF65-F5344CB8AC3E}">
        <p14:creationId xmlns:p14="http://schemas.microsoft.com/office/powerpoint/2010/main" val="139384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E3348-445D-4E4A-AF21-B3DBCFD6072B}" type="slidenum">
              <a:rPr lang="en-US" smtClean="0"/>
              <a:t>9</a:t>
            </a:fld>
            <a:endParaRPr lang="en-US"/>
          </a:p>
        </p:txBody>
      </p:sp>
    </p:spTree>
    <p:extLst>
      <p:ext uri="{BB962C8B-B14F-4D97-AF65-F5344CB8AC3E}">
        <p14:creationId xmlns:p14="http://schemas.microsoft.com/office/powerpoint/2010/main" val="4483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F1671B-46C2-411F-A952-3CAC7CBAD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43978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1671B-46C2-411F-A952-3CAC7CBAD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91718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1671B-46C2-411F-A952-3CAC7CBAD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55050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943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0354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1671B-46C2-411F-A952-3CAC7CBAD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48675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F1671B-46C2-411F-A952-3CAC7CBADF11}"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189423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1671B-46C2-411F-A952-3CAC7CBADF11}"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163064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F1671B-46C2-411F-A952-3CAC7CBADF11}"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146641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1671B-46C2-411F-A952-3CAC7CBADF11}"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152330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671B-46C2-411F-A952-3CAC7CBADF11}"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128691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F1671B-46C2-411F-A952-3CAC7CBADF11}"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20684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F1671B-46C2-411F-A952-3CAC7CBADF11}"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A8C01-B8A0-4C45-8594-5B26CEF78777}" type="slidenum">
              <a:rPr lang="en-US" smtClean="0"/>
              <a:t>‹#›</a:t>
            </a:fld>
            <a:endParaRPr lang="en-US"/>
          </a:p>
        </p:txBody>
      </p:sp>
    </p:spTree>
    <p:extLst>
      <p:ext uri="{BB962C8B-B14F-4D97-AF65-F5344CB8AC3E}">
        <p14:creationId xmlns:p14="http://schemas.microsoft.com/office/powerpoint/2010/main" val="154721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1671B-46C2-411F-A952-3CAC7CBADF11}" type="datetimeFigureOut">
              <a:rPr lang="en-US"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A8C01-B8A0-4C45-8594-5B26CEF78777}" type="slidenum">
              <a:rPr lang="en-US" smtClean="0"/>
              <a:t>‹#›</a:t>
            </a:fld>
            <a:endParaRPr lang="en-US"/>
          </a:p>
        </p:txBody>
      </p:sp>
    </p:spTree>
    <p:extLst>
      <p:ext uri="{BB962C8B-B14F-4D97-AF65-F5344CB8AC3E}">
        <p14:creationId xmlns:p14="http://schemas.microsoft.com/office/powerpoint/2010/main" val="3512374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6.emf"/><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15.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6.xml"/><Relationship Id="rId7" Type="http://schemas.openxmlformats.org/officeDocument/2006/relationships/customXml" Target="../ink/ink2.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NULL"/><Relationship Id="rId5" Type="http://schemas.openxmlformats.org/officeDocument/2006/relationships/customXml" Target="../ink/ink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6CF1C-0C6D-E4FC-17AE-F5A38B1F24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06" y="154480"/>
            <a:ext cx="12469586" cy="7014142"/>
          </a:xfrm>
          <a:prstGeom prst="rect">
            <a:avLst/>
          </a:prstGeom>
        </p:spPr>
      </p:pic>
      <p:sp>
        <p:nvSpPr>
          <p:cNvPr id="3" name="TextBox 2"/>
          <p:cNvSpPr txBox="1">
            <a:spLocks noChangeArrowheads="1"/>
          </p:cNvSpPr>
          <p:nvPr/>
        </p:nvSpPr>
        <p:spPr bwMode="auto">
          <a:xfrm>
            <a:off x="4855892" y="311647"/>
            <a:ext cx="6241599"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UBND HUYỆN AN LÃO</a:t>
            </a:r>
          </a:p>
          <a:p>
            <a:pPr algn="ct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TRƯỜNG TIỂU HỌC BÁT TRANG</a:t>
            </a:r>
          </a:p>
        </p:txBody>
      </p:sp>
      <p:pic>
        <p:nvPicPr>
          <p:cNvPr id="8" name="Picture 7">
            <a:extLst>
              <a:ext uri="{FF2B5EF4-FFF2-40B4-BE49-F238E27FC236}">
                <a16:creationId xmlns:a16="http://schemas.microsoft.com/office/drawing/2014/main" id="{C3F674DB-3B87-A3BE-03BE-95850F2E0A5B}"/>
              </a:ext>
            </a:extLst>
          </p:cNvPr>
          <p:cNvPicPr>
            <a:picLocks noChangeAspect="1"/>
          </p:cNvPicPr>
          <p:nvPr/>
        </p:nvPicPr>
        <p:blipFill>
          <a:blip r:embed="rId5"/>
          <a:stretch>
            <a:fillRect/>
          </a:stretch>
        </p:blipFill>
        <p:spPr>
          <a:xfrm>
            <a:off x="7317485" y="4094167"/>
            <a:ext cx="2696813" cy="2258097"/>
          </a:xfrm>
          <a:prstGeom prst="rect">
            <a:avLst/>
          </a:prstGeom>
          <a:effectLst>
            <a:outerShdw blurRad="76200" dir="18900000" sy="23000" kx="-1200000" algn="bl" rotWithShape="0">
              <a:prstClr val="black">
                <a:alpha val="20000"/>
              </a:prstClr>
            </a:outerShdw>
          </a:effectLst>
        </p:spPr>
      </p:pic>
      <p:pic>
        <p:nvPicPr>
          <p:cNvPr id="9" name="Picture 8">
            <a:extLst>
              <a:ext uri="{FF2B5EF4-FFF2-40B4-BE49-F238E27FC236}">
                <a16:creationId xmlns:a16="http://schemas.microsoft.com/office/drawing/2014/main" id="{C3F674DB-3B87-A3BE-03BE-95850F2E0A5B}"/>
              </a:ext>
            </a:extLst>
          </p:cNvPr>
          <p:cNvPicPr>
            <a:picLocks noChangeAspect="1"/>
          </p:cNvPicPr>
          <p:nvPr/>
        </p:nvPicPr>
        <p:blipFill>
          <a:blip r:embed="rId5"/>
          <a:stretch>
            <a:fillRect/>
          </a:stretch>
        </p:blipFill>
        <p:spPr>
          <a:xfrm>
            <a:off x="893220" y="5133115"/>
            <a:ext cx="2696813" cy="2258097"/>
          </a:xfrm>
          <a:prstGeom prst="rect">
            <a:avLst/>
          </a:prstGeom>
          <a:effectLst>
            <a:outerShdw blurRad="76200" dir="18900000" sy="23000" kx="-1200000" algn="bl" rotWithShape="0">
              <a:prstClr val="black">
                <a:alpha val="20000"/>
              </a:prstClr>
            </a:outerShdw>
          </a:effectLst>
        </p:spPr>
      </p:pic>
      <p:pic>
        <p:nvPicPr>
          <p:cNvPr id="10" name="Picture 9">
            <a:extLst>
              <a:ext uri="{FF2B5EF4-FFF2-40B4-BE49-F238E27FC236}">
                <a16:creationId xmlns:a16="http://schemas.microsoft.com/office/drawing/2014/main" id="{A7906EED-366F-051A-A6FD-19AD2E89C92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6544735" y="4692748"/>
            <a:ext cx="2667227" cy="2248431"/>
          </a:xfrm>
          <a:prstGeom prst="rect">
            <a:avLst/>
          </a:prstGeom>
          <a:effectLst>
            <a:outerShdw blurRad="76200" dir="18900000" sy="23000" kx="-1200000" algn="bl" rotWithShape="0">
              <a:prstClr val="black">
                <a:alpha val="20000"/>
              </a:prstClr>
            </a:outerShdw>
          </a:effectLst>
        </p:spPr>
      </p:pic>
      <p:sp>
        <p:nvSpPr>
          <p:cNvPr id="11" name="Title 1"/>
          <p:cNvSpPr txBox="1">
            <a:spLocks/>
          </p:cNvSpPr>
          <p:nvPr/>
        </p:nvSpPr>
        <p:spPr>
          <a:xfrm>
            <a:off x="-73137" y="1159671"/>
            <a:ext cx="5195454" cy="1600200"/>
          </a:xfrm>
          <a:prstGeom prst="rect">
            <a:avLst/>
          </a:prstGeom>
          <a:solidFill>
            <a:srgbClr val="FFFF00"/>
          </a:solidFill>
        </p:spPr>
        <p:txBody>
          <a:bodyPr/>
          <a:lstStyle>
            <a:lvl1pPr algn="ctr" rtl="0" eaLnBrk="0" fontAlgn="base" hangingPunct="0">
              <a:spcBef>
                <a:spcPct val="0"/>
              </a:spcBef>
              <a:spcAft>
                <a:spcPct val="0"/>
              </a:spcAft>
              <a:defRPr sz="2900" kern="1200">
                <a:solidFill>
                  <a:schemeClr val="tx1"/>
                </a:solidFill>
                <a:latin typeface="+mj-lt"/>
                <a:ea typeface="+mj-ea"/>
                <a:cs typeface="+mj-cs"/>
              </a:defRPr>
            </a:lvl1pPr>
            <a:lvl2pPr algn="ctr" rtl="0" eaLnBrk="0" fontAlgn="base" hangingPunct="0">
              <a:spcBef>
                <a:spcPct val="0"/>
              </a:spcBef>
              <a:spcAft>
                <a:spcPct val="0"/>
              </a:spcAft>
              <a:defRPr sz="2900">
                <a:solidFill>
                  <a:schemeClr val="tx1"/>
                </a:solidFill>
                <a:latin typeface="Calibri" pitchFamily="34" charset="0"/>
              </a:defRPr>
            </a:lvl2pPr>
            <a:lvl3pPr algn="ctr" rtl="0" eaLnBrk="0" fontAlgn="base" hangingPunct="0">
              <a:spcBef>
                <a:spcPct val="0"/>
              </a:spcBef>
              <a:spcAft>
                <a:spcPct val="0"/>
              </a:spcAft>
              <a:defRPr sz="2900">
                <a:solidFill>
                  <a:schemeClr val="tx1"/>
                </a:solidFill>
                <a:latin typeface="Calibri" pitchFamily="34" charset="0"/>
              </a:defRPr>
            </a:lvl3pPr>
            <a:lvl4pPr algn="ctr" rtl="0" eaLnBrk="0" fontAlgn="base" hangingPunct="0">
              <a:spcBef>
                <a:spcPct val="0"/>
              </a:spcBef>
              <a:spcAft>
                <a:spcPct val="0"/>
              </a:spcAft>
              <a:defRPr sz="2900">
                <a:solidFill>
                  <a:schemeClr val="tx1"/>
                </a:solidFill>
                <a:latin typeface="Calibri" pitchFamily="34" charset="0"/>
              </a:defRPr>
            </a:lvl4pPr>
            <a:lvl5pPr algn="ctr" rtl="0" eaLnBrk="0" fontAlgn="base" hangingPunct="0">
              <a:spcBef>
                <a:spcPct val="0"/>
              </a:spcBef>
              <a:spcAft>
                <a:spcPct val="0"/>
              </a:spcAft>
              <a:defRPr sz="2900">
                <a:solidFill>
                  <a:schemeClr val="tx1"/>
                </a:solidFill>
                <a:latin typeface="Calibri" pitchFamily="34" charset="0"/>
              </a:defRPr>
            </a:lvl5pPr>
            <a:lvl6pPr marL="304792" algn="ctr" rtl="0" fontAlgn="base">
              <a:spcBef>
                <a:spcPct val="0"/>
              </a:spcBef>
              <a:spcAft>
                <a:spcPct val="0"/>
              </a:spcAft>
              <a:defRPr sz="2900">
                <a:solidFill>
                  <a:schemeClr val="tx1"/>
                </a:solidFill>
                <a:latin typeface="Calibri" pitchFamily="34" charset="0"/>
              </a:defRPr>
            </a:lvl6pPr>
            <a:lvl7pPr marL="609585" algn="ctr" rtl="0" fontAlgn="base">
              <a:spcBef>
                <a:spcPct val="0"/>
              </a:spcBef>
              <a:spcAft>
                <a:spcPct val="0"/>
              </a:spcAft>
              <a:defRPr sz="2900">
                <a:solidFill>
                  <a:schemeClr val="tx1"/>
                </a:solidFill>
                <a:latin typeface="Calibri" pitchFamily="34" charset="0"/>
              </a:defRPr>
            </a:lvl7pPr>
            <a:lvl8pPr marL="914377" algn="ctr" rtl="0" fontAlgn="base">
              <a:spcBef>
                <a:spcPct val="0"/>
              </a:spcBef>
              <a:spcAft>
                <a:spcPct val="0"/>
              </a:spcAft>
              <a:defRPr sz="2900">
                <a:solidFill>
                  <a:schemeClr val="tx1"/>
                </a:solidFill>
                <a:latin typeface="Calibri" pitchFamily="34" charset="0"/>
              </a:defRPr>
            </a:lvl8pPr>
            <a:lvl9pPr marL="1219170" algn="ctr" rtl="0" fontAlgn="base">
              <a:spcBef>
                <a:spcPct val="0"/>
              </a:spcBef>
              <a:spcAft>
                <a:spcPct val="0"/>
              </a:spcAft>
              <a:defRPr sz="2900">
                <a:solidFill>
                  <a:schemeClr val="tx1"/>
                </a:solidFill>
                <a:latin typeface="Calibri" pitchFamily="34" charset="0"/>
              </a:defRPr>
            </a:lvl9pPr>
          </a:lstStyle>
          <a:p>
            <a:pPr eaLnBrk="1" hangingPunct="1"/>
            <a:r>
              <a:rPr lang="en-US" altLang="en-US" sz="3200" b="1" dirty="0" smtClean="0">
                <a:solidFill>
                  <a:srgbClr val="002060"/>
                </a:solidFill>
                <a:latin typeface="Times New Roman" panose="02020603050405020304" pitchFamily="18" charset="0"/>
                <a:cs typeface="Times New Roman" panose="02020603050405020304" pitchFamily="18" charset="0"/>
              </a:rPr>
              <a:t>TIẾNG VIỆT TUẦN 19:</a:t>
            </a:r>
          </a:p>
          <a:p>
            <a:pPr eaLnBrk="1" hangingPunct="1"/>
            <a:r>
              <a:rPr lang="en-US" altLang="en-US" sz="3200" b="1" dirty="0" smtClean="0">
                <a:solidFill>
                  <a:srgbClr val="002060"/>
                </a:solidFill>
                <a:latin typeface="Times New Roman" panose="02020603050405020304" pitchFamily="18" charset="0"/>
                <a:cs typeface="Times New Roman" panose="02020603050405020304" pitchFamily="18" charset="0"/>
              </a:rPr>
              <a:t>VIẾT:</a:t>
            </a:r>
          </a:p>
          <a:p>
            <a:pPr eaLnBrk="1" hangingPunct="1"/>
            <a:endParaRPr lang="en-US" alt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12" name="TextBox 2"/>
          <p:cNvSpPr txBox="1">
            <a:spLocks noChangeArrowheads="1"/>
          </p:cNvSpPr>
          <p:nvPr/>
        </p:nvSpPr>
        <p:spPr bwMode="auto">
          <a:xfrm>
            <a:off x="4939880" y="3124528"/>
            <a:ext cx="3726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dirty="0" smtClean="0">
                <a:solidFill>
                  <a:srgbClr val="002060"/>
                </a:solidFill>
                <a:latin typeface="Times New Roman" panose="02020603050405020304" pitchFamily="18" charset="0"/>
                <a:cs typeface="Times New Roman" panose="02020603050405020304" pitchFamily="18" charset="0"/>
              </a:rPr>
              <a:t>GV: </a:t>
            </a:r>
            <a:r>
              <a:rPr lang="en-US" altLang="en-US" sz="2800" dirty="0" err="1">
                <a:solidFill>
                  <a:srgbClr val="002060"/>
                </a:solidFill>
                <a:latin typeface="Times New Roman" panose="02020603050405020304" pitchFamily="18" charset="0"/>
                <a:cs typeface="Times New Roman" panose="02020603050405020304" pitchFamily="18" charset="0"/>
              </a:rPr>
              <a:t>Nguyễn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Thị</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Vĩnh</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1E4231EB-C554-25A0-09AF-838775B3DEFD}"/>
              </a:ext>
            </a:extLst>
          </p:cNvPr>
          <p:cNvPicPr>
            <a:picLocks noChangeAspect="1"/>
          </p:cNvPicPr>
          <p:nvPr/>
        </p:nvPicPr>
        <p:blipFill>
          <a:blip r:embed="rId8"/>
          <a:stretch>
            <a:fillRect/>
          </a:stretch>
        </p:blipFill>
        <p:spPr>
          <a:xfrm>
            <a:off x="4050678" y="1270714"/>
            <a:ext cx="8504657" cy="1975275"/>
          </a:xfrm>
          <a:prstGeom prst="rect">
            <a:avLst/>
          </a:prstGeom>
        </p:spPr>
      </p:pic>
    </p:spTree>
    <p:custDataLst>
      <p:tags r:id="rId1"/>
    </p:custDataLst>
    <p:extLst>
      <p:ext uri="{BB962C8B-B14F-4D97-AF65-F5344CB8AC3E}">
        <p14:creationId xmlns:p14="http://schemas.microsoft.com/office/powerpoint/2010/main" val="339927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8"/>
                                        </p:tgtEl>
                                        <p:attrNameLst>
                                          <p:attrName>r</p:attrName>
                                        </p:attrNameLst>
                                      </p:cBhvr>
                                    </p:animRot>
                                    <p:animRot by="-240000">
                                      <p:cBhvr>
                                        <p:cTn id="7" dur="350" fill="hold">
                                          <p:stCondLst>
                                            <p:cond delay="350"/>
                                          </p:stCondLst>
                                        </p:cTn>
                                        <p:tgtEl>
                                          <p:spTgt spid="8"/>
                                        </p:tgtEl>
                                        <p:attrNameLst>
                                          <p:attrName>r</p:attrName>
                                        </p:attrNameLst>
                                      </p:cBhvr>
                                    </p:animRot>
                                    <p:animRot by="240000">
                                      <p:cBhvr>
                                        <p:cTn id="8" dur="350" fill="hold">
                                          <p:stCondLst>
                                            <p:cond delay="700"/>
                                          </p:stCondLst>
                                        </p:cTn>
                                        <p:tgtEl>
                                          <p:spTgt spid="8"/>
                                        </p:tgtEl>
                                        <p:attrNameLst>
                                          <p:attrName>r</p:attrName>
                                        </p:attrNameLst>
                                      </p:cBhvr>
                                    </p:animRot>
                                    <p:animRot by="-240000">
                                      <p:cBhvr>
                                        <p:cTn id="9" dur="350" fill="hold">
                                          <p:stCondLst>
                                            <p:cond delay="1050"/>
                                          </p:stCondLst>
                                        </p:cTn>
                                        <p:tgtEl>
                                          <p:spTgt spid="8"/>
                                        </p:tgtEl>
                                        <p:attrNameLst>
                                          <p:attrName>r</p:attrName>
                                        </p:attrNameLst>
                                      </p:cBhvr>
                                    </p:animRot>
                                    <p:animRot by="120000">
                                      <p:cBhvr>
                                        <p:cTn id="10" dur="350" fill="hold">
                                          <p:stCondLst>
                                            <p:cond delay="14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175" fill="hold">
                                          <p:stCondLst>
                                            <p:cond delay="0"/>
                                          </p:stCondLst>
                                        </p:cTn>
                                        <p:tgtEl>
                                          <p:spTgt spid="9"/>
                                        </p:tgtEl>
                                        <p:attrNameLst>
                                          <p:attrName>r</p:attrName>
                                        </p:attrNameLst>
                                      </p:cBhvr>
                                    </p:animRot>
                                    <p:animRot by="-240000">
                                      <p:cBhvr>
                                        <p:cTn id="13" dur="350" fill="hold">
                                          <p:stCondLst>
                                            <p:cond delay="350"/>
                                          </p:stCondLst>
                                        </p:cTn>
                                        <p:tgtEl>
                                          <p:spTgt spid="9"/>
                                        </p:tgtEl>
                                        <p:attrNameLst>
                                          <p:attrName>r</p:attrName>
                                        </p:attrNameLst>
                                      </p:cBhvr>
                                    </p:animRot>
                                    <p:animRot by="240000">
                                      <p:cBhvr>
                                        <p:cTn id="14" dur="350" fill="hold">
                                          <p:stCondLst>
                                            <p:cond delay="700"/>
                                          </p:stCondLst>
                                        </p:cTn>
                                        <p:tgtEl>
                                          <p:spTgt spid="9"/>
                                        </p:tgtEl>
                                        <p:attrNameLst>
                                          <p:attrName>r</p:attrName>
                                        </p:attrNameLst>
                                      </p:cBhvr>
                                    </p:animRot>
                                    <p:animRot by="-240000">
                                      <p:cBhvr>
                                        <p:cTn id="15" dur="350" fill="hold">
                                          <p:stCondLst>
                                            <p:cond delay="1050"/>
                                          </p:stCondLst>
                                        </p:cTn>
                                        <p:tgtEl>
                                          <p:spTgt spid="9"/>
                                        </p:tgtEl>
                                        <p:attrNameLst>
                                          <p:attrName>r</p:attrName>
                                        </p:attrNameLst>
                                      </p:cBhvr>
                                    </p:animRot>
                                    <p:animRot by="120000">
                                      <p:cBhvr>
                                        <p:cTn id="16" dur="350" fill="hold">
                                          <p:stCondLst>
                                            <p:cond delay="14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75" fill="hold">
                                          <p:stCondLst>
                                            <p:cond delay="0"/>
                                          </p:stCondLst>
                                        </p:cTn>
                                        <p:tgtEl>
                                          <p:spTgt spid="10"/>
                                        </p:tgtEl>
                                        <p:attrNameLst>
                                          <p:attrName>r</p:attrName>
                                        </p:attrNameLst>
                                      </p:cBhvr>
                                    </p:animRot>
                                    <p:animRot by="-240000">
                                      <p:cBhvr>
                                        <p:cTn id="19" dur="350" fill="hold">
                                          <p:stCondLst>
                                            <p:cond delay="350"/>
                                          </p:stCondLst>
                                        </p:cTn>
                                        <p:tgtEl>
                                          <p:spTgt spid="10"/>
                                        </p:tgtEl>
                                        <p:attrNameLst>
                                          <p:attrName>r</p:attrName>
                                        </p:attrNameLst>
                                      </p:cBhvr>
                                    </p:animRot>
                                    <p:animRot by="240000">
                                      <p:cBhvr>
                                        <p:cTn id="20" dur="350" fill="hold">
                                          <p:stCondLst>
                                            <p:cond delay="700"/>
                                          </p:stCondLst>
                                        </p:cTn>
                                        <p:tgtEl>
                                          <p:spTgt spid="10"/>
                                        </p:tgtEl>
                                        <p:attrNameLst>
                                          <p:attrName>r</p:attrName>
                                        </p:attrNameLst>
                                      </p:cBhvr>
                                    </p:animRot>
                                    <p:animRot by="-240000">
                                      <p:cBhvr>
                                        <p:cTn id="21" dur="350" fill="hold">
                                          <p:stCondLst>
                                            <p:cond delay="1050"/>
                                          </p:stCondLst>
                                        </p:cTn>
                                        <p:tgtEl>
                                          <p:spTgt spid="10"/>
                                        </p:tgtEl>
                                        <p:attrNameLst>
                                          <p:attrName>r</p:attrName>
                                        </p:attrNameLst>
                                      </p:cBhvr>
                                    </p:animRot>
                                    <p:animRot by="120000">
                                      <p:cBhvr>
                                        <p:cTn id="22" dur="350" fill="hold">
                                          <p:stCondLst>
                                            <p:cond delay="1400"/>
                                          </p:stCondLst>
                                        </p:cTn>
                                        <p:tgtEl>
                                          <p:spTgt spid="1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grpSp>
        <p:nvGrpSpPr>
          <p:cNvPr id="2" name="Group 1">
            <a:extLst>
              <a:ext uri="{FF2B5EF4-FFF2-40B4-BE49-F238E27FC236}">
                <a16:creationId xmlns:a16="http://schemas.microsoft.com/office/drawing/2014/main" id="{4F459D0A-78F2-A305-20DB-828F35155A4C}"/>
              </a:ext>
            </a:extLst>
          </p:cNvPr>
          <p:cNvGrpSpPr/>
          <p:nvPr/>
        </p:nvGrpSpPr>
        <p:grpSpPr>
          <a:xfrm>
            <a:off x="2147305" y="661842"/>
            <a:ext cx="7577720" cy="738333"/>
            <a:chOff x="2519646" y="2453148"/>
            <a:chExt cx="3551639" cy="906018"/>
          </a:xfrm>
        </p:grpSpPr>
        <p:sp>
          <p:nvSpPr>
            <p:cNvPr id="3" name="Rectangle: Rounded Corners 2">
              <a:extLst>
                <a:ext uri="{FF2B5EF4-FFF2-40B4-BE49-F238E27FC236}">
                  <a16:creationId xmlns:a16="http://schemas.microsoft.com/office/drawing/2014/main" id="{BE79CC31-D422-0D29-C8BB-34F862DB83C7}"/>
                </a:ext>
              </a:extLst>
            </p:cNvPr>
            <p:cNvSpPr/>
            <p:nvPr/>
          </p:nvSpPr>
          <p:spPr>
            <a:xfrm>
              <a:off x="2519646" y="2453148"/>
              <a:ext cx="3551639" cy="906018"/>
            </a:xfrm>
            <a:prstGeom prst="roundRect">
              <a:avLst>
                <a:gd name="adj" fmla="val 21768"/>
              </a:avLst>
            </a:prstGeom>
            <a:solidFill>
              <a:srgbClr val="FCE1E8"/>
            </a:solidFill>
            <a:ln w="38100">
              <a:solidFill>
                <a:srgbClr val="CC529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89574824-8118-D295-B5C3-77619970A668}"/>
                </a:ext>
              </a:extLst>
            </p:cNvPr>
            <p:cNvSpPr txBox="1"/>
            <p:nvPr/>
          </p:nvSpPr>
          <p:spPr>
            <a:xfrm>
              <a:off x="2650444" y="2453148"/>
              <a:ext cx="3356936" cy="1645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Đoạn văn nêu tình cảm, cảm xúc </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cxnSp>
        <p:nvCxnSpPr>
          <p:cNvPr id="8" name="Straight Connector 7">
            <a:extLst>
              <a:ext uri="{FF2B5EF4-FFF2-40B4-BE49-F238E27FC236}">
                <a16:creationId xmlns:a16="http://schemas.microsoft.com/office/drawing/2014/main" id="{CE6F5A96-1CB4-291D-CE35-FEA9E96D53EF}"/>
              </a:ext>
            </a:extLst>
          </p:cNvPr>
          <p:cNvCxnSpPr>
            <a:stCxn id="3" idx="2"/>
          </p:cNvCxnSpPr>
          <p:nvPr/>
        </p:nvCxnSpPr>
        <p:spPr>
          <a:xfrm flipH="1">
            <a:off x="2095500" y="1400175"/>
            <a:ext cx="3840665" cy="66675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4A55BC6D-EFD9-60A4-81CA-1313F6F39C94}"/>
              </a:ext>
            </a:extLst>
          </p:cNvPr>
          <p:cNvSpPr/>
          <p:nvPr/>
        </p:nvSpPr>
        <p:spPr>
          <a:xfrm>
            <a:off x="876301" y="2056286"/>
            <a:ext cx="2247899" cy="648813"/>
          </a:xfrm>
          <a:prstGeom prst="rect">
            <a:avLst/>
          </a:prstGeom>
          <a:solidFill>
            <a:schemeClr val="accent5">
              <a:lumMod val="20000"/>
              <a:lumOff val="80000"/>
            </a:schemeClr>
          </a:solidFill>
          <a:ln w="19050">
            <a:solidFill>
              <a:srgbClr val="CC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Mở</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đầu</a:t>
            </a:r>
            <a:endParaRPr lang="en-US" sz="4000" b="1" dirty="0">
              <a:solidFill>
                <a:srgbClr val="002060"/>
              </a:solidFill>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F3ABA3E1-D583-E1B5-5A2E-3ED08E44111B}"/>
              </a:ext>
            </a:extLst>
          </p:cNvPr>
          <p:cNvCxnSpPr>
            <a:cxnSpLocks/>
            <a:stCxn id="3" idx="2"/>
          </p:cNvCxnSpPr>
          <p:nvPr/>
        </p:nvCxnSpPr>
        <p:spPr>
          <a:xfrm flipH="1">
            <a:off x="5934075" y="1400175"/>
            <a:ext cx="2090" cy="71437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D7E639A1-3426-563F-481E-971AFFF41D42}"/>
              </a:ext>
            </a:extLst>
          </p:cNvPr>
          <p:cNvSpPr/>
          <p:nvPr/>
        </p:nvSpPr>
        <p:spPr>
          <a:xfrm>
            <a:off x="4638676" y="2103911"/>
            <a:ext cx="2686049" cy="648813"/>
          </a:xfrm>
          <a:prstGeom prst="rect">
            <a:avLst/>
          </a:prstGeom>
          <a:solidFill>
            <a:schemeClr val="accent5">
              <a:lumMod val="20000"/>
              <a:lumOff val="80000"/>
            </a:schemeClr>
          </a:solidFill>
          <a:ln w="19050">
            <a:solidFill>
              <a:srgbClr val="CC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Triển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khai</a:t>
            </a:r>
            <a:endParaRPr lang="en-US" sz="4000" b="1" dirty="0">
              <a:solidFill>
                <a:srgbClr val="002060"/>
              </a:solidFill>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3DF2337C-EAD3-FB08-0C55-AF3A11E4D059}"/>
              </a:ext>
            </a:extLst>
          </p:cNvPr>
          <p:cNvCxnSpPr>
            <a:cxnSpLocks/>
            <a:stCxn id="3" idx="2"/>
          </p:cNvCxnSpPr>
          <p:nvPr/>
        </p:nvCxnSpPr>
        <p:spPr>
          <a:xfrm>
            <a:off x="5936165" y="1400175"/>
            <a:ext cx="4007935" cy="69532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A84DF6D2-DA11-BE74-B514-606A582F4C96}"/>
              </a:ext>
            </a:extLst>
          </p:cNvPr>
          <p:cNvSpPr/>
          <p:nvPr/>
        </p:nvSpPr>
        <p:spPr>
          <a:xfrm>
            <a:off x="8648701" y="2084861"/>
            <a:ext cx="2686049" cy="648813"/>
          </a:xfrm>
          <a:prstGeom prst="rect">
            <a:avLst/>
          </a:prstGeom>
          <a:solidFill>
            <a:schemeClr val="accent5">
              <a:lumMod val="20000"/>
              <a:lumOff val="80000"/>
            </a:schemeClr>
          </a:solidFill>
          <a:ln w="19050">
            <a:solidFill>
              <a:srgbClr val="CC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Kết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thúc</a:t>
            </a:r>
            <a:endParaRPr lang="en-US" sz="4000" b="1" dirty="0">
              <a:solidFill>
                <a:srgbClr val="002060"/>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418E1BF8-66D7-0757-1207-E150EFD6DF14}"/>
              </a:ext>
            </a:extLst>
          </p:cNvPr>
          <p:cNvSpPr/>
          <p:nvPr/>
        </p:nvSpPr>
        <p:spPr>
          <a:xfrm>
            <a:off x="402633" y="3373227"/>
            <a:ext cx="2759668" cy="2656098"/>
          </a:xfrm>
          <a:prstGeom prst="roundRect">
            <a:avLst/>
          </a:prstGeom>
          <a:solidFill>
            <a:schemeClr val="bg1"/>
          </a:solidFill>
          <a:ln w="38100">
            <a:solidFill>
              <a:srgbClr val="589C2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002060"/>
                </a:solidFill>
                <a:latin typeface="Cambria" panose="02040503050406030204" pitchFamily="18" charset="0"/>
                <a:ea typeface="Cambria" panose="02040503050406030204" pitchFamily="18" charset="0"/>
              </a:rPr>
              <a:t>Cho biết đối tượng mà người viết muốn bày tỏ tình cảm, cảm xúc là ai.</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17" name="Straight Connector 16">
            <a:extLst>
              <a:ext uri="{FF2B5EF4-FFF2-40B4-BE49-F238E27FC236}">
                <a16:creationId xmlns:a16="http://schemas.microsoft.com/office/drawing/2014/main" id="{76F5E1DF-C85B-C323-400D-2C32457D02BD}"/>
              </a:ext>
            </a:extLst>
          </p:cNvPr>
          <p:cNvCxnSpPr>
            <a:cxnSpLocks/>
          </p:cNvCxnSpPr>
          <p:nvPr/>
        </p:nvCxnSpPr>
        <p:spPr>
          <a:xfrm>
            <a:off x="1905000" y="2695575"/>
            <a:ext cx="0" cy="68580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0" name="Rectangle: Rounded Corners 19">
            <a:extLst>
              <a:ext uri="{FF2B5EF4-FFF2-40B4-BE49-F238E27FC236}">
                <a16:creationId xmlns:a16="http://schemas.microsoft.com/office/drawing/2014/main" id="{AF946D16-D361-1786-28F0-5F04CBBB4C6C}"/>
              </a:ext>
            </a:extLst>
          </p:cNvPr>
          <p:cNvSpPr/>
          <p:nvPr/>
        </p:nvSpPr>
        <p:spPr>
          <a:xfrm>
            <a:off x="3990975" y="3439902"/>
            <a:ext cx="3819525" cy="2818024"/>
          </a:xfrm>
          <a:prstGeom prst="roundRect">
            <a:avLst/>
          </a:prstGeom>
          <a:solidFill>
            <a:schemeClr val="bg1"/>
          </a:solidFill>
          <a:ln w="38100">
            <a:solidFill>
              <a:srgbClr val="589C2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N</a:t>
            </a:r>
            <a:r>
              <a:rPr lang="vi-VN" sz="2800" b="1" dirty="0">
                <a:solidFill>
                  <a:srgbClr val="002060"/>
                </a:solidFill>
                <a:latin typeface="Cambria" panose="02040503050406030204" pitchFamily="18" charset="0"/>
                <a:ea typeface="Cambria" panose="02040503050406030204" pitchFamily="18" charset="0"/>
              </a:rPr>
              <a:t>êu những điều ở đối tượng đó làm người viết xúc động và cách người viết biểu lộ cảm xúc,tình cảm của mình. </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A5B77E0A-19D8-63AA-27A2-A932DCA1C053}"/>
              </a:ext>
            </a:extLst>
          </p:cNvPr>
          <p:cNvCxnSpPr>
            <a:cxnSpLocks/>
          </p:cNvCxnSpPr>
          <p:nvPr/>
        </p:nvCxnSpPr>
        <p:spPr>
          <a:xfrm>
            <a:off x="5981700" y="2762250"/>
            <a:ext cx="0" cy="68580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2" name="Rectangle: Rounded Corners 21">
            <a:extLst>
              <a:ext uri="{FF2B5EF4-FFF2-40B4-BE49-F238E27FC236}">
                <a16:creationId xmlns:a16="http://schemas.microsoft.com/office/drawing/2014/main" id="{4841350B-DDA8-2F9B-6A99-C2896DD1699A}"/>
              </a:ext>
            </a:extLst>
          </p:cNvPr>
          <p:cNvSpPr/>
          <p:nvPr/>
        </p:nvSpPr>
        <p:spPr>
          <a:xfrm>
            <a:off x="8458201" y="3401801"/>
            <a:ext cx="3314700" cy="2694199"/>
          </a:xfrm>
          <a:prstGeom prst="roundRect">
            <a:avLst/>
          </a:prstGeom>
          <a:solidFill>
            <a:schemeClr val="bg1"/>
          </a:solidFill>
          <a:ln w="38100">
            <a:solidFill>
              <a:srgbClr val="589C2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Khẳ</a:t>
            </a:r>
            <a:r>
              <a:rPr lang="vi-VN" sz="2800" b="1" dirty="0">
                <a:solidFill>
                  <a:srgbClr val="002060"/>
                </a:solidFill>
                <a:latin typeface="Cambria" panose="02040503050406030204" pitchFamily="18" charset="0"/>
                <a:ea typeface="Cambria" panose="02040503050406030204" pitchFamily="18" charset="0"/>
              </a:rPr>
              <a:t>ng định tình cảm,</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cảm xúc của người viết với đối tượng.</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089FF12F-ECCE-7A99-EEB5-14C603E67DB7}"/>
              </a:ext>
            </a:extLst>
          </p:cNvPr>
          <p:cNvCxnSpPr>
            <a:cxnSpLocks/>
          </p:cNvCxnSpPr>
          <p:nvPr/>
        </p:nvCxnSpPr>
        <p:spPr>
          <a:xfrm>
            <a:off x="10144125" y="2724150"/>
            <a:ext cx="0" cy="685800"/>
          </a:xfrm>
          <a:prstGeom prst="line">
            <a:avLst/>
          </a:prstGeom>
          <a:ln w="57150"/>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586593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P spid="20"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grpSp>
        <p:nvGrpSpPr>
          <p:cNvPr id="6" name="Group 5">
            <a:extLst>
              <a:ext uri="{FF2B5EF4-FFF2-40B4-BE49-F238E27FC236}">
                <a16:creationId xmlns:a16="http://schemas.microsoft.com/office/drawing/2014/main" id="{B0A333D0-F34D-ADBA-EEAC-32319EBD2027}"/>
              </a:ext>
            </a:extLst>
          </p:cNvPr>
          <p:cNvGrpSpPr/>
          <p:nvPr/>
        </p:nvGrpSpPr>
        <p:grpSpPr>
          <a:xfrm>
            <a:off x="1453339" y="1095375"/>
            <a:ext cx="9061557" cy="5342320"/>
            <a:chOff x="1777189" y="809927"/>
            <a:chExt cx="9061557" cy="5742068"/>
          </a:xfrm>
        </p:grpSpPr>
        <p:grpSp>
          <p:nvGrpSpPr>
            <p:cNvPr id="12" name="组合 15">
              <a:extLst>
                <a:ext uri="{FF2B5EF4-FFF2-40B4-BE49-F238E27FC236}">
                  <a16:creationId xmlns:a16="http://schemas.microsoft.com/office/drawing/2014/main" id="{315C025F-7E72-E4DD-B0FE-44135AB7484D}"/>
                </a:ext>
              </a:extLst>
            </p:cNvPr>
            <p:cNvGrpSpPr/>
            <p:nvPr/>
          </p:nvGrpSpPr>
          <p:grpSpPr>
            <a:xfrm>
              <a:off x="1777189" y="809927"/>
              <a:ext cx="9061557" cy="5742068"/>
              <a:chOff x="1147960" y="2215449"/>
              <a:chExt cx="7273680" cy="3452269"/>
            </a:xfrm>
          </p:grpSpPr>
          <p:pic>
            <p:nvPicPr>
              <p:cNvPr id="18" name="图片 14" descr="形状&#10;&#10;描述已自动生成">
                <a:extLst>
                  <a:ext uri="{FF2B5EF4-FFF2-40B4-BE49-F238E27FC236}">
                    <a16:creationId xmlns:a16="http://schemas.microsoft.com/office/drawing/2014/main" id="{BE62C314-C1D4-FA8F-68D8-B184A5F6807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9" name="图片 28" descr="形状&#10;&#10;描述已自动生成">
                <a:extLst>
                  <a:ext uri="{FF2B5EF4-FFF2-40B4-BE49-F238E27FC236}">
                    <a16:creationId xmlns:a16="http://schemas.microsoft.com/office/drawing/2014/main" id="{3001E4D4-0364-0E5D-6B7E-A4E61A290C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5" name="TextBox 14">
              <a:extLst>
                <a:ext uri="{FF2B5EF4-FFF2-40B4-BE49-F238E27FC236}">
                  <a16:creationId xmlns:a16="http://schemas.microsoft.com/office/drawing/2014/main" id="{05C97F46-F092-522B-4DFE-FDDC2711136F}"/>
                </a:ext>
              </a:extLst>
            </p:cNvPr>
            <p:cNvSpPr txBox="1"/>
            <p:nvPr/>
          </p:nvSpPr>
          <p:spPr>
            <a:xfrm>
              <a:off x="2752726" y="2042793"/>
              <a:ext cx="7143749" cy="3671952"/>
            </a:xfrm>
            <a:prstGeom prst="rect">
              <a:avLst/>
            </a:prstGeom>
            <a:noFill/>
          </p:spPr>
          <p:txBody>
            <a:bodyPr wrap="square">
              <a:spAutoFit/>
            </a:bodyPr>
            <a:lstStyle/>
            <a:p>
              <a:pPr algn="just"/>
              <a:r>
                <a:rPr lang="vi-VN" sz="3600" b="1" i="0" dirty="0">
                  <a:solidFill>
                    <a:srgbClr val="222222"/>
                  </a:solidFill>
                  <a:effectLst/>
                  <a:latin typeface="Cambria" panose="02040503050406030204" pitchFamily="18" charset="0"/>
                </a:rPr>
                <a:t>Viết đoạn văn nêu tình cảm,</a:t>
              </a:r>
              <a:r>
                <a:rPr lang="en-US" sz="3600" b="1" i="0" dirty="0">
                  <a:solidFill>
                    <a:srgbClr val="222222"/>
                  </a:solidFill>
                  <a:effectLst/>
                  <a:latin typeface="Cambria" panose="02040503050406030204" pitchFamily="18" charset="0"/>
                </a:rPr>
                <a:t> </a:t>
              </a:r>
              <a:r>
                <a:rPr lang="vi-VN" sz="3600" b="1" i="0" dirty="0">
                  <a:solidFill>
                    <a:srgbClr val="222222"/>
                  </a:solidFill>
                  <a:effectLst/>
                  <a:latin typeface="Cambria" panose="02040503050406030204" pitchFamily="18" charset="0"/>
                </a:rPr>
                <a:t>cảm xúc cần nêu được tình cảm,</a:t>
              </a:r>
              <a:r>
                <a:rPr lang="en-US" sz="3600" b="1" i="0" dirty="0">
                  <a:solidFill>
                    <a:srgbClr val="222222"/>
                  </a:solidFill>
                  <a:effectLst/>
                  <a:latin typeface="Cambria" panose="02040503050406030204" pitchFamily="18" charset="0"/>
                </a:rPr>
                <a:t> </a:t>
              </a:r>
              <a:r>
                <a:rPr lang="vi-VN" sz="3600" b="1" i="0" dirty="0">
                  <a:solidFill>
                    <a:srgbClr val="222222"/>
                  </a:solidFill>
                  <a:effectLst/>
                  <a:latin typeface="Cambria" panose="02040503050406030204" pitchFamily="18" charset="0"/>
                </a:rPr>
                <a:t>cảm xúc đó là gì và được biểu lộ như thế nào.</a:t>
              </a:r>
              <a:r>
                <a:rPr lang="en-US" sz="3600" b="1" i="0" dirty="0">
                  <a:solidFill>
                    <a:srgbClr val="222222"/>
                  </a:solidFill>
                  <a:effectLst/>
                  <a:latin typeface="Cambria" panose="02040503050406030204" pitchFamily="18" charset="0"/>
                </a:rPr>
                <a:t> </a:t>
              </a:r>
              <a:r>
                <a:rPr lang="vi-VN" sz="3600" b="1" i="0" dirty="0">
                  <a:solidFill>
                    <a:srgbClr val="222222"/>
                  </a:solidFill>
                  <a:effectLst/>
                  <a:latin typeface="Cambria" panose="02040503050406030204" pitchFamily="18" charset="0"/>
                </a:rPr>
                <a:t>Đoạn văn thường có 3 phần: mở đầu,</a:t>
              </a:r>
              <a:r>
                <a:rPr lang="en-US" sz="3600" b="1" i="0" dirty="0">
                  <a:solidFill>
                    <a:srgbClr val="222222"/>
                  </a:solidFill>
                  <a:effectLst/>
                  <a:latin typeface="Cambria" panose="02040503050406030204" pitchFamily="18" charset="0"/>
                </a:rPr>
                <a:t> </a:t>
              </a:r>
              <a:r>
                <a:rPr lang="vi-VN" sz="3600" b="1" i="0" dirty="0">
                  <a:solidFill>
                    <a:srgbClr val="222222"/>
                  </a:solidFill>
                  <a:effectLst/>
                  <a:latin typeface="Cambria" panose="02040503050406030204" pitchFamily="18" charset="0"/>
                </a:rPr>
                <a:t>triển khai,</a:t>
              </a:r>
              <a:r>
                <a:rPr lang="en-US" sz="3600" b="1" i="0" dirty="0">
                  <a:solidFill>
                    <a:srgbClr val="222222"/>
                  </a:solidFill>
                  <a:effectLst/>
                  <a:latin typeface="Cambria" panose="02040503050406030204" pitchFamily="18" charset="0"/>
                </a:rPr>
                <a:t> </a:t>
              </a:r>
              <a:r>
                <a:rPr lang="vi-VN" sz="3600" b="1" i="0" dirty="0">
                  <a:solidFill>
                    <a:srgbClr val="222222"/>
                  </a:solidFill>
                  <a:effectLst/>
                  <a:latin typeface="Cambria" panose="02040503050406030204" pitchFamily="18" charset="0"/>
                </a:rPr>
                <a:t>kết thúc.</a:t>
              </a:r>
            </a:p>
          </p:txBody>
        </p:sp>
      </p:grpSp>
      <p:pic>
        <p:nvPicPr>
          <p:cNvPr id="24" name="Picture 23">
            <a:extLst>
              <a:ext uri="{FF2B5EF4-FFF2-40B4-BE49-F238E27FC236}">
                <a16:creationId xmlns:a16="http://schemas.microsoft.com/office/drawing/2014/main" id="{6020AD9E-AC41-B6CB-DF99-AC40915251A8}"/>
              </a:ext>
            </a:extLst>
          </p:cNvPr>
          <p:cNvPicPr>
            <a:picLocks noChangeAspect="1"/>
          </p:cNvPicPr>
          <p:nvPr/>
        </p:nvPicPr>
        <p:blipFill>
          <a:blip r:embed="rId8"/>
          <a:stretch>
            <a:fillRect/>
          </a:stretch>
        </p:blipFill>
        <p:spPr>
          <a:xfrm>
            <a:off x="4803142" y="490291"/>
            <a:ext cx="2871465" cy="1286367"/>
          </a:xfrm>
          <a:prstGeom prst="rect">
            <a:avLst/>
          </a:prstGeom>
        </p:spPr>
      </p:pic>
    </p:spTree>
    <p:custDataLst>
      <p:tags r:id="rId1"/>
    </p:custDataLst>
    <p:extLst>
      <p:ext uri="{BB962C8B-B14F-4D97-AF65-F5344CB8AC3E}">
        <p14:creationId xmlns:p14="http://schemas.microsoft.com/office/powerpoint/2010/main" val="255813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5"/>
          <a:stretch>
            <a:fillRect/>
          </a:stretch>
        </p:blipFill>
        <p:spPr>
          <a:xfrm rot="1184741" flipH="1">
            <a:off x="4872832" y="287581"/>
            <a:ext cx="6376448" cy="5734215"/>
          </a:xfrm>
          <a:prstGeom prst="rect">
            <a:avLst/>
          </a:prstGeom>
        </p:spPr>
      </p:pic>
      <p:pic>
        <p:nvPicPr>
          <p:cNvPr id="3" name="Picture 2">
            <a:extLst>
              <a:ext uri="{FF2B5EF4-FFF2-40B4-BE49-F238E27FC236}">
                <a16:creationId xmlns:a16="http://schemas.microsoft.com/office/drawing/2014/main" id="{13231180-4FF7-3833-1006-561D4AAEE58B}"/>
              </a:ext>
            </a:extLst>
          </p:cNvPr>
          <p:cNvPicPr>
            <a:picLocks noChangeAspect="1"/>
          </p:cNvPicPr>
          <p:nvPr/>
        </p:nvPicPr>
        <p:blipFill>
          <a:blip r:embed="rId6"/>
          <a:stretch>
            <a:fillRect/>
          </a:stretch>
        </p:blipFill>
        <p:spPr>
          <a:xfrm>
            <a:off x="5227073" y="2090445"/>
            <a:ext cx="5700254" cy="2353260"/>
          </a:xfrm>
          <a:prstGeom prst="rect">
            <a:avLst/>
          </a:prstGeom>
        </p:spPr>
      </p:pic>
    </p:spTree>
    <p:custDataLst>
      <p:tags r:id="rId1"/>
    </p:custDataLst>
    <p:extLst>
      <p:ext uri="{BB962C8B-B14F-4D97-AF65-F5344CB8AC3E}">
        <p14:creationId xmlns:p14="http://schemas.microsoft.com/office/powerpoint/2010/main" val="2130479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1155772">
            <a:off x="-127688" y="-214224"/>
            <a:ext cx="2725087" cy="2119513"/>
          </a:xfrm>
          <a:prstGeom prst="rect">
            <a:avLst/>
          </a:prstGeom>
        </p:spPr>
      </p:pic>
      <p:sp>
        <p:nvSpPr>
          <p:cNvPr id="4" name="Rectangle 3"/>
          <p:cNvSpPr/>
          <p:nvPr/>
        </p:nvSpPr>
        <p:spPr>
          <a:xfrm>
            <a:off x="1667660" y="918292"/>
            <a:ext cx="10281394" cy="4580353"/>
          </a:xfrm>
          <a:prstGeom prst="rect">
            <a:avLst/>
          </a:prstGeom>
          <a:solidFill>
            <a:srgbClr val="92D050"/>
          </a:solidFill>
          <a:ln>
            <a:solidFill>
              <a:schemeClr val="bg1"/>
            </a:solidFill>
            <a:prstDash val="lgDashDotDot"/>
          </a:ln>
          <a:effectLst>
            <a:reflection blurRad="6350" stA="52000" endA="300" endPos="35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cs typeface="+mn-cs"/>
            </a:endParaRPr>
          </a:p>
        </p:txBody>
      </p:sp>
      <p:pic>
        <p:nvPicPr>
          <p:cNvPr id="14"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8757" y="72814"/>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3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4556760"/>
            <a:ext cx="12192000" cy="2301239"/>
          </a:xfrm>
          <a:prstGeom prst="rect">
            <a:avLst/>
          </a:prstGeom>
        </p:spPr>
      </p:pic>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ackgroundRemoval t="556" b="92593" l="10000" r="90000">
                        <a14:foregroundMark x1="78571" y1="40000" x2="71429" y2="53519"/>
                        <a14:foregroundMark x1="61714" y1="48611" x2="69571" y2="50556"/>
                        <a14:foregroundMark x1="42571" y1="46667" x2="31429" y2="51944"/>
                        <a14:foregroundMark x1="48429" y1="46667" x2="50143" y2="47037"/>
                        <a14:foregroundMark x1="35143" y1="81019" x2="26000" y2="88241"/>
                        <a14:foregroundMark x1="20286" y1="91574" x2="31429" y2="90556"/>
                        <a14:foregroundMark x1="59000" y1="82593" x2="62286" y2="84537"/>
                        <a14:foregroundMark x1="51714" y1="29630" x2="37143" y2="36296"/>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324828" y="1359355"/>
            <a:ext cx="3862137" cy="5310313"/>
          </a:xfrm>
          <a:prstGeom prst="rect">
            <a:avLst/>
          </a:prstGeom>
        </p:spPr>
      </p:pic>
      <p:sp>
        <p:nvSpPr>
          <p:cNvPr id="8" name="Rectangle 7"/>
          <p:cNvSpPr/>
          <p:nvPr/>
        </p:nvSpPr>
        <p:spPr>
          <a:xfrm>
            <a:off x="3057525" y="1473907"/>
            <a:ext cx="8590546" cy="2585323"/>
          </a:xfrm>
          <a:prstGeom prst="rect">
            <a:avLst/>
          </a:prstGeom>
        </p:spPr>
        <p:txBody>
          <a:bodyPr wrap="square">
            <a:spAutoFit/>
          </a:bodyPr>
          <a:lstStyle/>
          <a:p>
            <a:pPr lvl="0" algn="just"/>
            <a:r>
              <a:rPr lang="en-US" sz="5400" b="1" i="1" dirty="0" err="1">
                <a:solidFill>
                  <a:srgbClr val="002060"/>
                </a:solidFill>
                <a:latin typeface="Cambria" panose="02040503050406030204" pitchFamily="18" charset="0"/>
                <a:ea typeface="Cambria" panose="02040503050406030204" pitchFamily="18" charset="0"/>
                <a:cs typeface="Tahoma" panose="020B0604030504040204" pitchFamily="34" charset="0"/>
              </a:rPr>
              <a:t>Về</a:t>
            </a:r>
            <a:r>
              <a:rPr lang="en-US" sz="5400" b="1" i="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Tahoma" panose="020B0604030504040204" pitchFamily="34" charset="0"/>
              </a:rPr>
              <a:t>nhà</a:t>
            </a:r>
            <a:r>
              <a:rPr lang="en-US" sz="5400" b="1" i="1" dirty="0">
                <a:solidFill>
                  <a:srgbClr val="002060"/>
                </a:solidFill>
                <a:latin typeface="Cambria" panose="02040503050406030204" pitchFamily="18" charset="0"/>
                <a:ea typeface="Cambria" panose="02040503050406030204" pitchFamily="18" charset="0"/>
                <a:cs typeface="Tahoma" panose="020B0604030504040204" pitchFamily="34" charset="0"/>
              </a:rPr>
              <a:t>: </a:t>
            </a:r>
            <a:r>
              <a:rPr lang="en-US" sz="5400" b="1" dirty="0">
                <a:solidFill>
                  <a:srgbClr val="002060"/>
                </a:solidFill>
                <a:latin typeface="Cambria" panose="02040503050406030204" pitchFamily="18" charset="0"/>
                <a:ea typeface="Cambria" panose="02040503050406030204" pitchFamily="18" charset="0"/>
                <a:cs typeface="Tahoma" panose="020B0604030504040204" pitchFamily="34" charset="0"/>
              </a:rPr>
              <a:t>V</a:t>
            </a:r>
            <a:r>
              <a:rPr lang="vi-VN" sz="5400" b="1" dirty="0">
                <a:solidFill>
                  <a:srgbClr val="002060"/>
                </a:solidFill>
                <a:latin typeface="Cambria" panose="02040503050406030204" pitchFamily="18" charset="0"/>
                <a:ea typeface="Cambria" panose="02040503050406030204" pitchFamily="18" charset="0"/>
                <a:cs typeface="Tahoma" panose="020B0604030504040204" pitchFamily="34" charset="0"/>
              </a:rPr>
              <a:t>iết 2 – 3 câu nêu tình cảm, cảm xúc của em về Hải Thượng Lãn Ông.</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Tree>
    <p:custDataLst>
      <p:tags r:id="rId1"/>
    </p:custDataLst>
    <p:extLst>
      <p:ext uri="{BB962C8B-B14F-4D97-AF65-F5344CB8AC3E}">
        <p14:creationId xmlns:p14="http://schemas.microsoft.com/office/powerpoint/2010/main" val="266935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5BBE7B-97E8-8001-317B-202187963A51}"/>
              </a:ext>
            </a:extLst>
          </p:cNvPr>
          <p:cNvSpPr/>
          <p:nvPr/>
        </p:nvSpPr>
        <p:spPr>
          <a:xfrm>
            <a:off x="313995" y="552451"/>
            <a:ext cx="10371607" cy="5388852"/>
          </a:xfrm>
          <a:prstGeom prst="rect">
            <a:avLst/>
          </a:prstGeom>
          <a:solidFill>
            <a:srgbClr val="FF99CC"/>
          </a:solidFill>
          <a:ln>
            <a:solidFill>
              <a:schemeClr val="bg1"/>
            </a:solidFill>
            <a:prstDash val="lgDashDotDot"/>
          </a:ln>
          <a:effectLst>
            <a:reflection blurRad="6350" stA="52000" endA="300" endPos="35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cs typeface="+mn-cs"/>
            </a:endParaRPr>
          </a:p>
        </p:txBody>
      </p:sp>
      <p:pic>
        <p:nvPicPr>
          <p:cNvPr id="26" name="图片 3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4556760"/>
            <a:ext cx="12192000" cy="2301239"/>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0" b="92315" l="10000" r="9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8800226" y="1407199"/>
            <a:ext cx="4024939" cy="5479980"/>
          </a:xfrm>
          <a:prstGeom prst="rect">
            <a:avLst/>
          </a:prstGeom>
        </p:spPr>
      </p:pic>
      <p:pic>
        <p:nvPicPr>
          <p:cNvPr id="12" name="图片 2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1155772">
            <a:off x="-377500" y="-45209"/>
            <a:ext cx="2725087" cy="2119513"/>
          </a:xfrm>
          <a:prstGeom prst="rect">
            <a:avLst/>
          </a:prstGeom>
        </p:spPr>
      </p:pic>
      <p:sp>
        <p:nvSpPr>
          <p:cNvPr id="14" name="Rectangle 13"/>
          <p:cNvSpPr/>
          <p:nvPr/>
        </p:nvSpPr>
        <p:spPr>
          <a:xfrm>
            <a:off x="723015" y="1058298"/>
            <a:ext cx="8594430" cy="4031873"/>
          </a:xfrm>
          <a:prstGeom prst="rect">
            <a:avLst/>
          </a:prstGeom>
        </p:spPr>
        <p:txBody>
          <a:bodyPr wrap="square">
            <a:spAutoFit/>
          </a:bodyPr>
          <a:lstStyle/>
          <a:p>
            <a:pPr lvl="0" algn="just"/>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Ví</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dụ</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vi-VN" sz="3200" b="1" dirty="0">
                <a:solidFill>
                  <a:prstClr val="black"/>
                </a:solidFill>
                <a:latin typeface="Cambria" panose="02040503050406030204" pitchFamily="18" charset="0"/>
                <a:ea typeface="Cambria" panose="02040503050406030204" pitchFamily="18" charset="0"/>
                <a:cs typeface="Tahoma" panose="020B0604030504040204" pitchFamily="34" charset="0"/>
              </a:rPr>
              <a:t>Hải Thượng Lãn Ông là một thầy thuốc giỏi, giàu kinh nghiệm và là một người giàu y đức, có tâm hồn và nhân cách cao đẹp - coi thường tiền bạc, vinh hoa, yêu thích cuộc sống tự do, thanh đạm. Vẻ đẹp tâm hồn và nhân cách cao đẹp của ông là tấm gương sáng cho lớp lớp thế hệ sau ngưỡng mộ và học tập, noi theo.</a:t>
            </a:r>
            <a:endParaRPr kumimoji="0" lang="en-US" sz="32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Tahoma" panose="020B0604030504040204" pitchFamily="34" charset="0"/>
            </a:endParaRPr>
          </a:p>
        </p:txBody>
      </p:sp>
    </p:spTree>
    <p:custDataLst>
      <p:tags r:id="rId1"/>
    </p:custDataLst>
    <p:extLst>
      <p:ext uri="{BB962C8B-B14F-4D97-AF65-F5344CB8AC3E}">
        <p14:creationId xmlns:p14="http://schemas.microsoft.com/office/powerpoint/2010/main" val="281231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3D00F1-AB0C-40F2-9A97-90085EF895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95633" y="388774"/>
            <a:ext cx="6896367" cy="6469226"/>
          </a:xfrm>
          <a:prstGeom prst="rect">
            <a:avLst/>
          </a:prstGeom>
        </p:spPr>
      </p:pic>
      <p:sp>
        <p:nvSpPr>
          <p:cNvPr id="6" name="思想气泡: 云 5">
            <a:extLst>
              <a:ext uri="{FF2B5EF4-FFF2-40B4-BE49-F238E27FC236}">
                <a16:creationId xmlns:a16="http://schemas.microsoft.com/office/drawing/2014/main" id="{0C00E258-F1DA-42AF-9C19-6AC70FAE95B4}"/>
              </a:ext>
            </a:extLst>
          </p:cNvPr>
          <p:cNvSpPr/>
          <p:nvPr/>
        </p:nvSpPr>
        <p:spPr>
          <a:xfrm rot="20120044" flipH="1">
            <a:off x="-39179" y="480069"/>
            <a:ext cx="6998093" cy="3374600"/>
          </a:xfrm>
          <a:custGeom>
            <a:avLst/>
            <a:gdLst>
              <a:gd name="connsiteX0" fmla="*/ 631772 w 6998093"/>
              <a:gd name="connsiteY0" fmla="*/ 1122523 h 3374600"/>
              <a:gd name="connsiteX1" fmla="*/ 910886 w 6998093"/>
              <a:gd name="connsiteY1" fmla="*/ 539545 h 3374600"/>
              <a:gd name="connsiteX2" fmla="*/ 2268710 w 6998093"/>
              <a:gd name="connsiteY2" fmla="*/ 406358 h 3374600"/>
              <a:gd name="connsiteX3" fmla="*/ 3637712 w 6998093"/>
              <a:gd name="connsiteY3" fmla="*/ 268093 h 3374600"/>
              <a:gd name="connsiteX4" fmla="*/ 4171155 w 6998093"/>
              <a:gd name="connsiteY4" fmla="*/ 15623 h 3374600"/>
              <a:gd name="connsiteX5" fmla="*/ 4832733 w 6998093"/>
              <a:gd name="connsiteY5" fmla="*/ 193805 h 3374600"/>
              <a:gd name="connsiteX6" fmla="*/ 5744753 w 6998093"/>
              <a:gd name="connsiteY6" fmla="*/ 53899 h 3374600"/>
              <a:gd name="connsiteX7" fmla="*/ 6207243 w 6998093"/>
              <a:gd name="connsiteY7" fmla="*/ 435573 h 3374600"/>
              <a:gd name="connsiteX8" fmla="*/ 6800785 w 6998093"/>
              <a:gd name="connsiteY8" fmla="*/ 805998 h 3374600"/>
              <a:gd name="connsiteX9" fmla="*/ 6774218 w 6998093"/>
              <a:gd name="connsiteY9" fmla="*/ 1207669 h 3374600"/>
              <a:gd name="connsiteX10" fmla="*/ 6968286 w 6998093"/>
              <a:gd name="connsiteY10" fmla="*/ 1821815 h 3374600"/>
              <a:gd name="connsiteX11" fmla="*/ 6059182 w 6998093"/>
              <a:gd name="connsiteY11" fmla="*/ 2359407 h 3374600"/>
              <a:gd name="connsiteX12" fmla="*/ 5733738 w 6998093"/>
              <a:gd name="connsiteY12" fmla="*/ 2820056 h 3374600"/>
              <a:gd name="connsiteX13" fmla="*/ 4625707 w 6998093"/>
              <a:gd name="connsiteY13" fmla="*/ 2875830 h 3374600"/>
              <a:gd name="connsiteX14" fmla="*/ 3833885 w 6998093"/>
              <a:gd name="connsiteY14" fmla="*/ 3367257 h 3374600"/>
              <a:gd name="connsiteX15" fmla="*/ 2669642 w 6998093"/>
              <a:gd name="connsiteY15" fmla="*/ 3067292 h 3374600"/>
              <a:gd name="connsiteX16" fmla="*/ 940206 w 6998093"/>
              <a:gd name="connsiteY16" fmla="*/ 2770921 h 3374600"/>
              <a:gd name="connsiteX17" fmla="*/ 179812 w 6998093"/>
              <a:gd name="connsiteY17" fmla="*/ 2441116 h 3374600"/>
              <a:gd name="connsiteX18" fmla="*/ 342290 w 6998093"/>
              <a:gd name="connsiteY18" fmla="*/ 1995935 h 3374600"/>
              <a:gd name="connsiteX19" fmla="*/ -810 w 6998093"/>
              <a:gd name="connsiteY19" fmla="*/ 1539192 h 3374600"/>
              <a:gd name="connsiteX20" fmla="*/ 625778 w 6998093"/>
              <a:gd name="connsiteY20" fmla="*/ 1133225 h 3374600"/>
              <a:gd name="connsiteX21" fmla="*/ 631772 w 6998093"/>
              <a:gd name="connsiteY21" fmla="*/ 1122523 h 3374600"/>
              <a:gd name="connsiteX0" fmla="*/ 2187498 w 6998093"/>
              <a:gd name="connsiteY0" fmla="*/ 4355562 h 3374600"/>
              <a:gd name="connsiteX1" fmla="*/ 2093759 w 6998093"/>
              <a:gd name="connsiteY1" fmla="*/ 4449301 h 3374600"/>
              <a:gd name="connsiteX2" fmla="*/ 2000020 w 6998093"/>
              <a:gd name="connsiteY2" fmla="*/ 4355562 h 3374600"/>
              <a:gd name="connsiteX3" fmla="*/ 2093759 w 6998093"/>
              <a:gd name="connsiteY3" fmla="*/ 4261823 h 3374600"/>
              <a:gd name="connsiteX4" fmla="*/ 2187498 w 6998093"/>
              <a:gd name="connsiteY4" fmla="*/ 4355562 h 3374600"/>
              <a:gd name="connsiteX0" fmla="*/ 2433444 w 6998093"/>
              <a:gd name="connsiteY0" fmla="*/ 4066562 h 3374600"/>
              <a:gd name="connsiteX1" fmla="*/ 2245966 w 6998093"/>
              <a:gd name="connsiteY1" fmla="*/ 4254040 h 3374600"/>
              <a:gd name="connsiteX2" fmla="*/ 2058488 w 6998093"/>
              <a:gd name="connsiteY2" fmla="*/ 4066562 h 3374600"/>
              <a:gd name="connsiteX3" fmla="*/ 2245966 w 6998093"/>
              <a:gd name="connsiteY3" fmla="*/ 3879084 h 3374600"/>
              <a:gd name="connsiteX4" fmla="*/ 2433444 w 6998093"/>
              <a:gd name="connsiteY4" fmla="*/ 4066562 h 3374600"/>
              <a:gd name="connsiteX0" fmla="*/ 2766753 w 6998093"/>
              <a:gd name="connsiteY0" fmla="*/ 3611683 h 3374600"/>
              <a:gd name="connsiteX1" fmla="*/ 2485536 w 6998093"/>
              <a:gd name="connsiteY1" fmla="*/ 3892900 h 3374600"/>
              <a:gd name="connsiteX2" fmla="*/ 2204319 w 6998093"/>
              <a:gd name="connsiteY2" fmla="*/ 3611683 h 3374600"/>
              <a:gd name="connsiteX3" fmla="*/ 2485536 w 6998093"/>
              <a:gd name="connsiteY3" fmla="*/ 3330466 h 3374600"/>
              <a:gd name="connsiteX4" fmla="*/ 2766753 w 6998093"/>
              <a:gd name="connsiteY4" fmla="*/ 3611683 h 3374600"/>
              <a:gd name="connsiteX0" fmla="*/ 760232 w 6998093"/>
              <a:gd name="connsiteY0" fmla="*/ 2044835 h 3374600"/>
              <a:gd name="connsiteX1" fmla="*/ 349904 w 6998093"/>
              <a:gd name="connsiteY1" fmla="*/ 1982577 h 3374600"/>
              <a:gd name="connsiteX2" fmla="*/ 1122286 w 6998093"/>
              <a:gd name="connsiteY2" fmla="*/ 2726161 h 3374600"/>
              <a:gd name="connsiteX3" fmla="*/ 942798 w 6998093"/>
              <a:gd name="connsiteY3" fmla="*/ 2755923 h 3374600"/>
              <a:gd name="connsiteX4" fmla="*/ 2669318 w 6998093"/>
              <a:gd name="connsiteY4" fmla="*/ 3053544 h 3374600"/>
              <a:gd name="connsiteX5" fmla="*/ 2561107 w 6998093"/>
              <a:gd name="connsiteY5" fmla="*/ 2917622 h 3374600"/>
              <a:gd name="connsiteX6" fmla="*/ 4669769 w 6998093"/>
              <a:gd name="connsiteY6" fmla="*/ 2714600 h 3374600"/>
              <a:gd name="connsiteX7" fmla="*/ 4626517 w 6998093"/>
              <a:gd name="connsiteY7" fmla="*/ 2863723 h 3374600"/>
              <a:gd name="connsiteX8" fmla="*/ 5528655 w 6998093"/>
              <a:gd name="connsiteY8" fmla="*/ 1793068 h 3374600"/>
              <a:gd name="connsiteX9" fmla="*/ 6055294 w 6998093"/>
              <a:gd name="connsiteY9" fmla="*/ 2350502 h 3374600"/>
              <a:gd name="connsiteX10" fmla="*/ 6770978 w 6998093"/>
              <a:gd name="connsiteY10" fmla="*/ 1199389 h 3374600"/>
              <a:gd name="connsiteX11" fmla="*/ 6536413 w 6998093"/>
              <a:gd name="connsiteY11" fmla="*/ 1408426 h 3374600"/>
              <a:gd name="connsiteX12" fmla="*/ 6208215 w 6998093"/>
              <a:gd name="connsiteY12" fmla="*/ 423856 h 3374600"/>
              <a:gd name="connsiteX13" fmla="*/ 6220527 w 6998093"/>
              <a:gd name="connsiteY13" fmla="*/ 522594 h 3374600"/>
              <a:gd name="connsiteX14" fmla="*/ 4710429 w 6998093"/>
              <a:gd name="connsiteY14" fmla="*/ 308713 h 3374600"/>
              <a:gd name="connsiteX15" fmla="*/ 4830628 w 6998093"/>
              <a:gd name="connsiteY15" fmla="*/ 182790 h 3374600"/>
              <a:gd name="connsiteX16" fmla="*/ 3586684 w 6998093"/>
              <a:gd name="connsiteY16" fmla="*/ 368706 h 3374600"/>
              <a:gd name="connsiteX17" fmla="*/ 3644840 w 6998093"/>
              <a:gd name="connsiteY17" fmla="*/ 260125 h 3374600"/>
              <a:gd name="connsiteX18" fmla="*/ 2267900 w 6998093"/>
              <a:gd name="connsiteY18" fmla="*/ 405576 h 3374600"/>
              <a:gd name="connsiteX19" fmla="*/ 2478491 w 6998093"/>
              <a:gd name="connsiteY19" fmla="*/ 510876 h 3374600"/>
              <a:gd name="connsiteX20" fmla="*/ 668544 w 6998093"/>
              <a:gd name="connsiteY20" fmla="*/ 1233369 h 3374600"/>
              <a:gd name="connsiteX21" fmla="*/ 631772 w 6998093"/>
              <a:gd name="connsiteY21" fmla="*/ 1122523 h 337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98093" h="3374600" fill="none" extrusionOk="0">
                <a:moveTo>
                  <a:pt x="631772" y="1122523"/>
                </a:moveTo>
                <a:cubicBezTo>
                  <a:pt x="576728" y="908416"/>
                  <a:pt x="694424" y="685820"/>
                  <a:pt x="910886" y="539545"/>
                </a:cubicBezTo>
                <a:cubicBezTo>
                  <a:pt x="1295596" y="287166"/>
                  <a:pt x="1792442" y="184119"/>
                  <a:pt x="2268710" y="406358"/>
                </a:cubicBezTo>
                <a:cubicBezTo>
                  <a:pt x="2527329" y="83283"/>
                  <a:pt x="3151494" y="30123"/>
                  <a:pt x="3637712" y="268093"/>
                </a:cubicBezTo>
                <a:cubicBezTo>
                  <a:pt x="3750356" y="119259"/>
                  <a:pt x="3936550" y="40613"/>
                  <a:pt x="4171155" y="15623"/>
                </a:cubicBezTo>
                <a:cubicBezTo>
                  <a:pt x="4426990" y="-11521"/>
                  <a:pt x="4685545" y="73371"/>
                  <a:pt x="4832733" y="193805"/>
                </a:cubicBezTo>
                <a:cubicBezTo>
                  <a:pt x="5084554" y="-4616"/>
                  <a:pt x="5408157" y="-31103"/>
                  <a:pt x="5744753" y="53899"/>
                </a:cubicBezTo>
                <a:cubicBezTo>
                  <a:pt x="5991344" y="103536"/>
                  <a:pt x="6164918" y="266164"/>
                  <a:pt x="6207243" y="435573"/>
                </a:cubicBezTo>
                <a:cubicBezTo>
                  <a:pt x="6482182" y="501905"/>
                  <a:pt x="6709035" y="620553"/>
                  <a:pt x="6800785" y="805998"/>
                </a:cubicBezTo>
                <a:cubicBezTo>
                  <a:pt x="6856102" y="916115"/>
                  <a:pt x="6841928" y="1072630"/>
                  <a:pt x="6774218" y="1207669"/>
                </a:cubicBezTo>
                <a:cubicBezTo>
                  <a:pt x="6951263" y="1417375"/>
                  <a:pt x="7023489" y="1643223"/>
                  <a:pt x="6968286" y="1821815"/>
                </a:cubicBezTo>
                <a:cubicBezTo>
                  <a:pt x="6866908" y="2100793"/>
                  <a:pt x="6440324" y="2296394"/>
                  <a:pt x="6059182" y="2359407"/>
                </a:cubicBezTo>
                <a:cubicBezTo>
                  <a:pt x="6066129" y="2503741"/>
                  <a:pt x="5939012" y="2687284"/>
                  <a:pt x="5733738" y="2820056"/>
                </a:cubicBezTo>
                <a:cubicBezTo>
                  <a:pt x="5403951" y="2933660"/>
                  <a:pt x="5001159" y="3084575"/>
                  <a:pt x="4625707" y="2875830"/>
                </a:cubicBezTo>
                <a:cubicBezTo>
                  <a:pt x="4461321" y="3165935"/>
                  <a:pt x="4267178" y="3328029"/>
                  <a:pt x="3833885" y="3367257"/>
                </a:cubicBezTo>
                <a:cubicBezTo>
                  <a:pt x="3344322" y="3450871"/>
                  <a:pt x="2920873" y="3330227"/>
                  <a:pt x="2669642" y="3067292"/>
                </a:cubicBezTo>
                <a:cubicBezTo>
                  <a:pt x="2088605" y="3347987"/>
                  <a:pt x="1213948" y="3214504"/>
                  <a:pt x="940206" y="2770921"/>
                </a:cubicBezTo>
                <a:cubicBezTo>
                  <a:pt x="626187" y="2817099"/>
                  <a:pt x="291799" y="2651570"/>
                  <a:pt x="179812" y="2441116"/>
                </a:cubicBezTo>
                <a:cubicBezTo>
                  <a:pt x="109347" y="2287784"/>
                  <a:pt x="166419" y="2128008"/>
                  <a:pt x="342290" y="1995935"/>
                </a:cubicBezTo>
                <a:cubicBezTo>
                  <a:pt x="97652" y="1879774"/>
                  <a:pt x="-50157" y="1734175"/>
                  <a:pt x="-810" y="1539192"/>
                </a:cubicBezTo>
                <a:cubicBezTo>
                  <a:pt x="58147" y="1348695"/>
                  <a:pt x="273853" y="1145991"/>
                  <a:pt x="625778" y="1133225"/>
                </a:cubicBezTo>
                <a:cubicBezTo>
                  <a:pt x="627615" y="1129503"/>
                  <a:pt x="629764" y="1126027"/>
                  <a:pt x="631772" y="1122523"/>
                </a:cubicBezTo>
                <a:close/>
              </a:path>
              <a:path w="6998093" h="3374600" fill="none" extrusionOk="0">
                <a:moveTo>
                  <a:pt x="2187498" y="4355562"/>
                </a:moveTo>
                <a:cubicBezTo>
                  <a:pt x="2184453" y="4402190"/>
                  <a:pt x="2139670" y="4454682"/>
                  <a:pt x="2093759" y="4449301"/>
                </a:cubicBezTo>
                <a:cubicBezTo>
                  <a:pt x="2044802" y="4455415"/>
                  <a:pt x="1992081" y="4412718"/>
                  <a:pt x="2000020" y="4355562"/>
                </a:cubicBezTo>
                <a:cubicBezTo>
                  <a:pt x="2000388" y="4310019"/>
                  <a:pt x="2044058" y="4261173"/>
                  <a:pt x="2093759" y="4261823"/>
                </a:cubicBezTo>
                <a:cubicBezTo>
                  <a:pt x="2147182" y="4263635"/>
                  <a:pt x="2188812" y="4310913"/>
                  <a:pt x="2187498" y="4355562"/>
                </a:cubicBezTo>
                <a:close/>
              </a:path>
              <a:path w="6998093" h="3374600" fill="none" extrusionOk="0">
                <a:moveTo>
                  <a:pt x="2433444" y="4066562"/>
                </a:moveTo>
                <a:cubicBezTo>
                  <a:pt x="2429969" y="4165479"/>
                  <a:pt x="2335316" y="4267003"/>
                  <a:pt x="2245966" y="4254040"/>
                </a:cubicBezTo>
                <a:cubicBezTo>
                  <a:pt x="2146175" y="4245249"/>
                  <a:pt x="2069793" y="4168091"/>
                  <a:pt x="2058488" y="4066562"/>
                </a:cubicBezTo>
                <a:cubicBezTo>
                  <a:pt x="2059986" y="3958866"/>
                  <a:pt x="2141756" y="3886231"/>
                  <a:pt x="2245966" y="3879084"/>
                </a:cubicBezTo>
                <a:cubicBezTo>
                  <a:pt x="2342143" y="3887387"/>
                  <a:pt x="2425287" y="3965697"/>
                  <a:pt x="2433444" y="4066562"/>
                </a:cubicBezTo>
                <a:close/>
              </a:path>
              <a:path w="6998093" h="3374600" fill="none" extrusionOk="0">
                <a:moveTo>
                  <a:pt x="2766753" y="3611683"/>
                </a:moveTo>
                <a:cubicBezTo>
                  <a:pt x="2782550" y="3786175"/>
                  <a:pt x="2633444" y="3889976"/>
                  <a:pt x="2485536" y="3892900"/>
                </a:cubicBezTo>
                <a:cubicBezTo>
                  <a:pt x="2344875" y="3898665"/>
                  <a:pt x="2188451" y="3760228"/>
                  <a:pt x="2204319" y="3611683"/>
                </a:cubicBezTo>
                <a:cubicBezTo>
                  <a:pt x="2191516" y="3464761"/>
                  <a:pt x="2322896" y="3347927"/>
                  <a:pt x="2485536" y="3330466"/>
                </a:cubicBezTo>
                <a:cubicBezTo>
                  <a:pt x="2640701" y="3355270"/>
                  <a:pt x="2783477" y="3471892"/>
                  <a:pt x="2766753" y="3611683"/>
                </a:cubicBezTo>
                <a:close/>
              </a:path>
              <a:path w="6998093" h="3374600" fill="none" extrusionOk="0">
                <a:moveTo>
                  <a:pt x="760232" y="2044835"/>
                </a:moveTo>
                <a:cubicBezTo>
                  <a:pt x="618650" y="2061884"/>
                  <a:pt x="455051" y="2046911"/>
                  <a:pt x="349904" y="1982577"/>
                </a:cubicBezTo>
                <a:moveTo>
                  <a:pt x="1122286" y="2726161"/>
                </a:moveTo>
                <a:cubicBezTo>
                  <a:pt x="1059276" y="2736628"/>
                  <a:pt x="1011065" y="2750313"/>
                  <a:pt x="942798" y="2755923"/>
                </a:cubicBezTo>
                <a:moveTo>
                  <a:pt x="2669318" y="3053544"/>
                </a:moveTo>
                <a:cubicBezTo>
                  <a:pt x="2623602" y="3005054"/>
                  <a:pt x="2588640" y="2969219"/>
                  <a:pt x="2561107" y="2917622"/>
                </a:cubicBezTo>
                <a:moveTo>
                  <a:pt x="4669769" y="2714600"/>
                </a:moveTo>
                <a:cubicBezTo>
                  <a:pt x="4666145" y="2762186"/>
                  <a:pt x="4650100" y="2814354"/>
                  <a:pt x="4626517" y="2863723"/>
                </a:cubicBezTo>
                <a:moveTo>
                  <a:pt x="5528655" y="1793068"/>
                </a:moveTo>
                <a:cubicBezTo>
                  <a:pt x="5882862" y="1920720"/>
                  <a:pt x="6059808" y="2097366"/>
                  <a:pt x="6055294" y="2350502"/>
                </a:cubicBezTo>
                <a:moveTo>
                  <a:pt x="6770978" y="1199389"/>
                </a:moveTo>
                <a:cubicBezTo>
                  <a:pt x="6725116" y="1281788"/>
                  <a:pt x="6648027" y="1337149"/>
                  <a:pt x="6536413" y="1408426"/>
                </a:cubicBezTo>
                <a:moveTo>
                  <a:pt x="6208215" y="423856"/>
                </a:moveTo>
                <a:cubicBezTo>
                  <a:pt x="6213707" y="455450"/>
                  <a:pt x="6223054" y="491778"/>
                  <a:pt x="6220527" y="522594"/>
                </a:cubicBezTo>
                <a:moveTo>
                  <a:pt x="4710429" y="308713"/>
                </a:moveTo>
                <a:cubicBezTo>
                  <a:pt x="4740274" y="262085"/>
                  <a:pt x="4792178" y="220634"/>
                  <a:pt x="4830628" y="182790"/>
                </a:cubicBezTo>
                <a:moveTo>
                  <a:pt x="3586684" y="368706"/>
                </a:moveTo>
                <a:cubicBezTo>
                  <a:pt x="3598114" y="331507"/>
                  <a:pt x="3617197" y="298852"/>
                  <a:pt x="3644840" y="260125"/>
                </a:cubicBezTo>
                <a:moveTo>
                  <a:pt x="2267900" y="405576"/>
                </a:moveTo>
                <a:cubicBezTo>
                  <a:pt x="2357728" y="440072"/>
                  <a:pt x="2410846" y="474803"/>
                  <a:pt x="2478491" y="510876"/>
                </a:cubicBezTo>
                <a:moveTo>
                  <a:pt x="668544" y="1233369"/>
                </a:moveTo>
                <a:cubicBezTo>
                  <a:pt x="654971" y="1196989"/>
                  <a:pt x="642484" y="1161036"/>
                  <a:pt x="631772" y="1122523"/>
                </a:cubicBezTo>
              </a:path>
              <a:path w="6998093" h="3374600" stroke="0" extrusionOk="0">
                <a:moveTo>
                  <a:pt x="631772" y="1122523"/>
                </a:moveTo>
                <a:cubicBezTo>
                  <a:pt x="614091" y="942645"/>
                  <a:pt x="687896" y="686223"/>
                  <a:pt x="910886" y="539545"/>
                </a:cubicBezTo>
                <a:cubicBezTo>
                  <a:pt x="1251234" y="290688"/>
                  <a:pt x="1852865" y="241954"/>
                  <a:pt x="2268710" y="406358"/>
                </a:cubicBezTo>
                <a:cubicBezTo>
                  <a:pt x="2592036" y="-9897"/>
                  <a:pt x="3190197" y="11474"/>
                  <a:pt x="3637712" y="268093"/>
                </a:cubicBezTo>
                <a:cubicBezTo>
                  <a:pt x="3727324" y="133377"/>
                  <a:pt x="3929948" y="85"/>
                  <a:pt x="4171155" y="15623"/>
                </a:cubicBezTo>
                <a:cubicBezTo>
                  <a:pt x="4428606" y="22642"/>
                  <a:pt x="4687589" y="92085"/>
                  <a:pt x="4832733" y="193805"/>
                </a:cubicBezTo>
                <a:cubicBezTo>
                  <a:pt x="5043463" y="33412"/>
                  <a:pt x="5437577" y="-51153"/>
                  <a:pt x="5744753" y="53899"/>
                </a:cubicBezTo>
                <a:cubicBezTo>
                  <a:pt x="5973399" y="141534"/>
                  <a:pt x="6141254" y="288737"/>
                  <a:pt x="6207243" y="435573"/>
                </a:cubicBezTo>
                <a:cubicBezTo>
                  <a:pt x="6449108" y="488527"/>
                  <a:pt x="6717211" y="641871"/>
                  <a:pt x="6800785" y="805998"/>
                </a:cubicBezTo>
                <a:cubicBezTo>
                  <a:pt x="6882658" y="956614"/>
                  <a:pt x="6859441" y="1081028"/>
                  <a:pt x="6774218" y="1207669"/>
                </a:cubicBezTo>
                <a:cubicBezTo>
                  <a:pt x="6990667" y="1385712"/>
                  <a:pt x="7072614" y="1646876"/>
                  <a:pt x="6968286" y="1821815"/>
                </a:cubicBezTo>
                <a:cubicBezTo>
                  <a:pt x="6843643" y="2120245"/>
                  <a:pt x="6429305" y="2339459"/>
                  <a:pt x="6059182" y="2359407"/>
                </a:cubicBezTo>
                <a:cubicBezTo>
                  <a:pt x="6059135" y="2568577"/>
                  <a:pt x="5934436" y="2700363"/>
                  <a:pt x="5733738" y="2820056"/>
                </a:cubicBezTo>
                <a:cubicBezTo>
                  <a:pt x="5479262" y="3039162"/>
                  <a:pt x="4928755" y="3028735"/>
                  <a:pt x="4625707" y="2875830"/>
                </a:cubicBezTo>
                <a:cubicBezTo>
                  <a:pt x="4518747" y="3147011"/>
                  <a:pt x="4203502" y="3250148"/>
                  <a:pt x="3833885" y="3367257"/>
                </a:cubicBezTo>
                <a:cubicBezTo>
                  <a:pt x="3438550" y="3477963"/>
                  <a:pt x="2936759" y="3298698"/>
                  <a:pt x="2669642" y="3067292"/>
                </a:cubicBezTo>
                <a:cubicBezTo>
                  <a:pt x="2076743" y="3306717"/>
                  <a:pt x="1259348" y="3229701"/>
                  <a:pt x="940206" y="2770921"/>
                </a:cubicBezTo>
                <a:cubicBezTo>
                  <a:pt x="609287" y="2761857"/>
                  <a:pt x="270229" y="2656596"/>
                  <a:pt x="179812" y="2441116"/>
                </a:cubicBezTo>
                <a:cubicBezTo>
                  <a:pt x="89781" y="2303954"/>
                  <a:pt x="161248" y="2091686"/>
                  <a:pt x="342290" y="1995935"/>
                </a:cubicBezTo>
                <a:cubicBezTo>
                  <a:pt x="115104" y="1906569"/>
                  <a:pt x="-31977" y="1724565"/>
                  <a:pt x="-810" y="1539192"/>
                </a:cubicBezTo>
                <a:cubicBezTo>
                  <a:pt x="25182" y="1318075"/>
                  <a:pt x="343759" y="1184098"/>
                  <a:pt x="625778" y="1133225"/>
                </a:cubicBezTo>
                <a:cubicBezTo>
                  <a:pt x="627535" y="1129339"/>
                  <a:pt x="629975" y="1125676"/>
                  <a:pt x="631772" y="1122523"/>
                </a:cubicBezTo>
                <a:close/>
              </a:path>
              <a:path w="6998093" h="3374600" stroke="0" extrusionOk="0">
                <a:moveTo>
                  <a:pt x="2187498" y="4355562"/>
                </a:moveTo>
                <a:cubicBezTo>
                  <a:pt x="2187538" y="4417504"/>
                  <a:pt x="2144355" y="4449758"/>
                  <a:pt x="2093759" y="4449301"/>
                </a:cubicBezTo>
                <a:cubicBezTo>
                  <a:pt x="2038249" y="4440344"/>
                  <a:pt x="1992311" y="4404745"/>
                  <a:pt x="2000020" y="4355562"/>
                </a:cubicBezTo>
                <a:cubicBezTo>
                  <a:pt x="1995730" y="4298379"/>
                  <a:pt x="2043349" y="4261397"/>
                  <a:pt x="2093759" y="4261823"/>
                </a:cubicBezTo>
                <a:cubicBezTo>
                  <a:pt x="2146900" y="4259429"/>
                  <a:pt x="2182834" y="4296586"/>
                  <a:pt x="2187498" y="4355562"/>
                </a:cubicBezTo>
                <a:close/>
              </a:path>
              <a:path w="6998093" h="3374600" stroke="0" extrusionOk="0">
                <a:moveTo>
                  <a:pt x="2433444" y="4066562"/>
                </a:moveTo>
                <a:cubicBezTo>
                  <a:pt x="2440493" y="4170445"/>
                  <a:pt x="2342996" y="4245769"/>
                  <a:pt x="2245966" y="4254040"/>
                </a:cubicBezTo>
                <a:cubicBezTo>
                  <a:pt x="2142069" y="4248275"/>
                  <a:pt x="2066985" y="4170178"/>
                  <a:pt x="2058488" y="4066562"/>
                </a:cubicBezTo>
                <a:cubicBezTo>
                  <a:pt x="2067923" y="3957513"/>
                  <a:pt x="2148516" y="3893646"/>
                  <a:pt x="2245966" y="3879084"/>
                </a:cubicBezTo>
                <a:cubicBezTo>
                  <a:pt x="2337251" y="3886467"/>
                  <a:pt x="2426933" y="3962878"/>
                  <a:pt x="2433444" y="4066562"/>
                </a:cubicBezTo>
                <a:close/>
              </a:path>
              <a:path w="6998093" h="3374600" stroke="0" extrusionOk="0">
                <a:moveTo>
                  <a:pt x="2766753" y="3611683"/>
                </a:moveTo>
                <a:cubicBezTo>
                  <a:pt x="2769474" y="3775816"/>
                  <a:pt x="2649995" y="3913445"/>
                  <a:pt x="2485536" y="3892900"/>
                </a:cubicBezTo>
                <a:cubicBezTo>
                  <a:pt x="2356207" y="3898555"/>
                  <a:pt x="2205433" y="3762053"/>
                  <a:pt x="2204319" y="3611683"/>
                </a:cubicBezTo>
                <a:cubicBezTo>
                  <a:pt x="2198432" y="3453770"/>
                  <a:pt x="2354092" y="3337256"/>
                  <a:pt x="2485536" y="3330466"/>
                </a:cubicBezTo>
                <a:cubicBezTo>
                  <a:pt x="2636138" y="3325716"/>
                  <a:pt x="2768520" y="3443204"/>
                  <a:pt x="2766753" y="3611683"/>
                </a:cubicBezTo>
                <a:close/>
              </a:path>
              <a:path w="6998093" h="3374600" fill="none" stroke="0" extrusionOk="0">
                <a:moveTo>
                  <a:pt x="760232" y="2044835"/>
                </a:moveTo>
                <a:cubicBezTo>
                  <a:pt x="610487" y="2071101"/>
                  <a:pt x="466415" y="2027865"/>
                  <a:pt x="349904" y="1982577"/>
                </a:cubicBezTo>
                <a:moveTo>
                  <a:pt x="1122286" y="2726161"/>
                </a:moveTo>
                <a:cubicBezTo>
                  <a:pt x="1065212" y="2743960"/>
                  <a:pt x="1006548" y="2762786"/>
                  <a:pt x="942798" y="2755923"/>
                </a:cubicBezTo>
                <a:moveTo>
                  <a:pt x="2669318" y="3053544"/>
                </a:moveTo>
                <a:cubicBezTo>
                  <a:pt x="2626419" y="3010287"/>
                  <a:pt x="2585436" y="2964568"/>
                  <a:pt x="2561107" y="2917622"/>
                </a:cubicBezTo>
                <a:moveTo>
                  <a:pt x="4669769" y="2714600"/>
                </a:moveTo>
                <a:cubicBezTo>
                  <a:pt x="4665396" y="2769333"/>
                  <a:pt x="4648267" y="2823638"/>
                  <a:pt x="4626517" y="2863723"/>
                </a:cubicBezTo>
                <a:moveTo>
                  <a:pt x="5528655" y="1793068"/>
                </a:moveTo>
                <a:cubicBezTo>
                  <a:pt x="5849361" y="1897255"/>
                  <a:pt x="6043984" y="2157853"/>
                  <a:pt x="6055294" y="2350502"/>
                </a:cubicBezTo>
                <a:moveTo>
                  <a:pt x="6770978" y="1199389"/>
                </a:moveTo>
                <a:cubicBezTo>
                  <a:pt x="6722435" y="1273613"/>
                  <a:pt x="6647421" y="1355542"/>
                  <a:pt x="6536413" y="1408426"/>
                </a:cubicBezTo>
                <a:moveTo>
                  <a:pt x="6208215" y="423856"/>
                </a:moveTo>
                <a:cubicBezTo>
                  <a:pt x="6214525" y="459814"/>
                  <a:pt x="6220293" y="488587"/>
                  <a:pt x="6220527" y="522594"/>
                </a:cubicBezTo>
                <a:moveTo>
                  <a:pt x="4710429" y="308713"/>
                </a:moveTo>
                <a:cubicBezTo>
                  <a:pt x="4730390" y="263131"/>
                  <a:pt x="4785308" y="222800"/>
                  <a:pt x="4830628" y="182790"/>
                </a:cubicBezTo>
                <a:moveTo>
                  <a:pt x="3586684" y="368706"/>
                </a:moveTo>
                <a:cubicBezTo>
                  <a:pt x="3600133" y="334563"/>
                  <a:pt x="3617706" y="295459"/>
                  <a:pt x="3644840" y="260125"/>
                </a:cubicBezTo>
                <a:moveTo>
                  <a:pt x="2267900" y="405576"/>
                </a:moveTo>
                <a:cubicBezTo>
                  <a:pt x="2339983" y="445158"/>
                  <a:pt x="2420945" y="465776"/>
                  <a:pt x="2478491" y="510876"/>
                </a:cubicBezTo>
                <a:moveTo>
                  <a:pt x="668544" y="1233369"/>
                </a:moveTo>
                <a:cubicBezTo>
                  <a:pt x="649618" y="1194575"/>
                  <a:pt x="642063" y="1160312"/>
                  <a:pt x="631772" y="1122523"/>
                </a:cubicBezTo>
              </a:path>
            </a:pathLst>
          </a:custGeom>
          <a:solidFill>
            <a:schemeClr val="accent5">
              <a:lumMod val="20000"/>
              <a:lumOff val="80000"/>
            </a:schemeClr>
          </a:solidFill>
          <a:ln w="19050">
            <a:solidFill>
              <a:srgbClr val="0070C0"/>
            </a:solidFill>
            <a:extLst>
              <a:ext uri="{C807C97D-BFC1-408E-A445-0C87EB9F89A2}">
                <ask:lineSketchStyleProps xmlns:ask="http://schemas.microsoft.com/office/drawing/2018/sketchyshapes" xmlns="" sd="3118377638">
                  <a:prstGeom prst="cloudCallout">
                    <a:avLst>
                      <a:gd name="adj1" fmla="val -20081"/>
                      <a:gd name="adj2" fmla="val 790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3" name="Picture 2">
            <a:extLst>
              <a:ext uri="{FF2B5EF4-FFF2-40B4-BE49-F238E27FC236}">
                <a16:creationId xmlns:a16="http://schemas.microsoft.com/office/drawing/2014/main" id="{F520E5D8-0D70-4B7C-8E94-1C0379F147FD}"/>
              </a:ext>
            </a:extLst>
          </p:cNvPr>
          <p:cNvPicPr>
            <a:picLocks noChangeAspect="1"/>
          </p:cNvPicPr>
          <p:nvPr/>
        </p:nvPicPr>
        <p:blipFill>
          <a:blip r:embed="rId5"/>
          <a:stretch>
            <a:fillRect/>
          </a:stretch>
        </p:blipFill>
        <p:spPr>
          <a:xfrm>
            <a:off x="981628" y="1424358"/>
            <a:ext cx="4956478" cy="1713124"/>
          </a:xfrm>
          <a:prstGeom prst="rect">
            <a:avLst/>
          </a:prstGeom>
        </p:spPr>
      </p:pic>
    </p:spTree>
    <p:custDataLst>
      <p:tags r:id="rId1"/>
    </p:custDataLst>
    <p:extLst>
      <p:ext uri="{BB962C8B-B14F-4D97-AF65-F5344CB8AC3E}">
        <p14:creationId xmlns:p14="http://schemas.microsoft.com/office/powerpoint/2010/main" val="443150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5"/>
          <a:stretch>
            <a:fillRect/>
          </a:stretch>
        </p:blipFill>
        <p:spPr>
          <a:xfrm rot="1184741" flipH="1">
            <a:off x="4872832" y="287581"/>
            <a:ext cx="6376448" cy="5734215"/>
          </a:xfrm>
          <a:prstGeom prst="rect">
            <a:avLst/>
          </a:prstGeom>
        </p:spPr>
      </p:pic>
      <p:pic>
        <p:nvPicPr>
          <p:cNvPr id="2" name="Picture 1">
            <a:extLst>
              <a:ext uri="{FF2B5EF4-FFF2-40B4-BE49-F238E27FC236}">
                <a16:creationId xmlns:a16="http://schemas.microsoft.com/office/drawing/2014/main" id="{A64FA54A-0D95-4C40-AA1B-0307DB61F84E}"/>
              </a:ext>
            </a:extLst>
          </p:cNvPr>
          <p:cNvPicPr>
            <a:picLocks noChangeAspect="1"/>
          </p:cNvPicPr>
          <p:nvPr/>
        </p:nvPicPr>
        <p:blipFill>
          <a:blip r:embed="rId6"/>
          <a:stretch>
            <a:fillRect/>
          </a:stretch>
        </p:blipFill>
        <p:spPr>
          <a:xfrm>
            <a:off x="3771002" y="657126"/>
            <a:ext cx="8998476" cy="5218628"/>
          </a:xfrm>
          <a:prstGeom prst="rect">
            <a:avLst/>
          </a:prstGeom>
        </p:spPr>
      </p:pic>
    </p:spTree>
    <p:custDataLst>
      <p:tags r:id="rId1"/>
    </p:custDataLst>
    <p:extLst>
      <p:ext uri="{BB962C8B-B14F-4D97-AF65-F5344CB8AC3E}">
        <p14:creationId xmlns:p14="http://schemas.microsoft.com/office/powerpoint/2010/main" val="1811927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pic>
        <p:nvPicPr>
          <p:cNvPr id="3" name="Picture 2">
            <a:extLst>
              <a:ext uri="{FF2B5EF4-FFF2-40B4-BE49-F238E27FC236}">
                <a16:creationId xmlns:a16="http://schemas.microsoft.com/office/drawing/2014/main" id="{E0A9D0F2-B1F6-625C-DC72-FE6382A9CD89}"/>
              </a:ext>
            </a:extLst>
          </p:cNvPr>
          <p:cNvPicPr>
            <a:picLocks noChangeAspect="1"/>
          </p:cNvPicPr>
          <p:nvPr/>
        </p:nvPicPr>
        <p:blipFill>
          <a:blip r:embed="rId7"/>
          <a:stretch>
            <a:fillRect/>
          </a:stretch>
        </p:blipFill>
        <p:spPr>
          <a:xfrm>
            <a:off x="2606124" y="490665"/>
            <a:ext cx="6846401" cy="1457070"/>
          </a:xfrm>
          <a:prstGeom prst="rect">
            <a:avLst/>
          </a:prstGeom>
        </p:spPr>
      </p:pic>
      <p:sp>
        <p:nvSpPr>
          <p:cNvPr id="6" name="TextBox 5">
            <a:extLst>
              <a:ext uri="{FF2B5EF4-FFF2-40B4-BE49-F238E27FC236}">
                <a16:creationId xmlns:a16="http://schemas.microsoft.com/office/drawing/2014/main" id="{E4388A99-2730-2B23-EF3B-D269F4125344}"/>
              </a:ext>
            </a:extLst>
          </p:cNvPr>
          <p:cNvSpPr txBox="1"/>
          <p:nvPr/>
        </p:nvSpPr>
        <p:spPr>
          <a:xfrm>
            <a:off x="1295400" y="2066925"/>
            <a:ext cx="9782175" cy="2748125"/>
          </a:xfrm>
          <a:prstGeom prst="rect">
            <a:avLst/>
          </a:prstGeom>
          <a:noFill/>
        </p:spPr>
        <p:txBody>
          <a:bodyPr wrap="square" rtlCol="0">
            <a:spAutoFit/>
          </a:bodyPr>
          <a:lstStyle/>
          <a:p>
            <a:pPr marL="571500" marR="0" indent="-571500" algn="just">
              <a:lnSpc>
                <a:spcPct val="110000"/>
              </a:lnSpc>
              <a:spcBef>
                <a:spcPts val="0"/>
              </a:spcBef>
              <a:spcAft>
                <a:spcPts val="0"/>
              </a:spcAft>
              <a:buFont typeface="Wingdings" panose="05000000000000000000" pitchFamily="2" charset="2"/>
              <a:buChar char="q"/>
            </a:pPr>
            <a:r>
              <a:rPr lang="en-US" sz="4000" dirty="0" err="1">
                <a:effectLst/>
                <a:latin typeface="Cambria" panose="02040503050406030204" pitchFamily="18" charset="0"/>
                <a:ea typeface="Cambria" panose="02040503050406030204" pitchFamily="18" charset="0"/>
              </a:rPr>
              <a:t>Nhận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biết</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được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đoạn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văn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nêu</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tình</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cảm,cảm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xúc</a:t>
            </a:r>
            <a:r>
              <a:rPr lang="en-US" sz="4000" dirty="0">
                <a:effectLst/>
                <a:latin typeface="Cambria" panose="02040503050406030204" pitchFamily="18" charset="0"/>
                <a:ea typeface="Cambria" panose="02040503050406030204" pitchFamily="18" charset="0"/>
              </a:rPr>
              <a:t>. </a:t>
            </a:r>
          </a:p>
          <a:p>
            <a:pPr marL="571500" marR="0" indent="-571500" algn="just">
              <a:lnSpc>
                <a:spcPct val="110000"/>
              </a:lnSpc>
              <a:spcBef>
                <a:spcPts val="0"/>
              </a:spcBef>
              <a:spcAft>
                <a:spcPts val="0"/>
              </a:spcAft>
              <a:buFont typeface="Wingdings" panose="05000000000000000000" pitchFamily="2" charset="2"/>
              <a:buChar char="q"/>
            </a:pPr>
            <a:r>
              <a:rPr lang="en-US" sz="4000" dirty="0" err="1">
                <a:effectLst/>
                <a:latin typeface="Cambria" panose="02040503050406030204" pitchFamily="18" charset="0"/>
                <a:ea typeface="Cambria" panose="02040503050406030204" pitchFamily="18" charset="0"/>
              </a:rPr>
              <a:t>Biết</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tìm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câu</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văn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nêu</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tình</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cảm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cảm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xúc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trong</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đoạn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văn</a:t>
            </a:r>
            <a:r>
              <a:rPr lang="en-US" sz="4000" dirty="0">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328667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5"/>
          <a:stretch>
            <a:fillRect/>
          </a:stretch>
        </p:blipFill>
        <p:spPr>
          <a:xfrm rot="1184741" flipH="1">
            <a:off x="4872832" y="287581"/>
            <a:ext cx="6376448" cy="5734215"/>
          </a:xfrm>
          <a:prstGeom prst="rect">
            <a:avLst/>
          </a:prstGeom>
        </p:spPr>
      </p:pic>
      <p:pic>
        <p:nvPicPr>
          <p:cNvPr id="4" name="Picture 3">
            <a:extLst>
              <a:ext uri="{FF2B5EF4-FFF2-40B4-BE49-F238E27FC236}">
                <a16:creationId xmlns:a16="http://schemas.microsoft.com/office/drawing/2014/main" id="{C7010ECD-25DF-6F55-313F-829B412B259C}"/>
              </a:ext>
            </a:extLst>
          </p:cNvPr>
          <p:cNvPicPr>
            <a:picLocks noChangeAspect="1"/>
          </p:cNvPicPr>
          <p:nvPr/>
        </p:nvPicPr>
        <p:blipFill>
          <a:blip r:embed="rId6"/>
          <a:stretch>
            <a:fillRect/>
          </a:stretch>
        </p:blipFill>
        <p:spPr>
          <a:xfrm>
            <a:off x="5257162" y="2014245"/>
            <a:ext cx="5925826" cy="2353260"/>
          </a:xfrm>
          <a:prstGeom prst="rect">
            <a:avLst/>
          </a:prstGeom>
        </p:spPr>
      </p:pic>
    </p:spTree>
    <p:custDataLst>
      <p:tags r:id="rId1"/>
    </p:custDataLst>
    <p:extLst>
      <p:ext uri="{BB962C8B-B14F-4D97-AF65-F5344CB8AC3E}">
        <p14:creationId xmlns:p14="http://schemas.microsoft.com/office/powerpoint/2010/main" val="110106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sp>
        <p:nvSpPr>
          <p:cNvPr id="44" name="TextBox 43">
            <a:extLst>
              <a:ext uri="{FF2B5EF4-FFF2-40B4-BE49-F238E27FC236}">
                <a16:creationId xmlns:a16="http://schemas.microsoft.com/office/drawing/2014/main" id="{04E44662-29C0-4CD0-87D3-C9E55C81333E}"/>
              </a:ext>
            </a:extLst>
          </p:cNvPr>
          <p:cNvSpPr txBox="1"/>
          <p:nvPr/>
        </p:nvSpPr>
        <p:spPr>
          <a:xfrm>
            <a:off x="333628" y="529380"/>
            <a:ext cx="11497356"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1. </a:t>
            </a:r>
            <a:r>
              <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Đọc đoạn văn dưới đây và thực hiện yêu cầu.</a:t>
            </a:r>
          </a:p>
        </p:txBody>
      </p:sp>
      <p:pic>
        <p:nvPicPr>
          <p:cNvPr id="6" name="Picture 5">
            <a:extLst>
              <a:ext uri="{FF2B5EF4-FFF2-40B4-BE49-F238E27FC236}">
                <a16:creationId xmlns:a16="http://schemas.microsoft.com/office/drawing/2014/main" id="{4581EE9E-B38E-45A8-AC48-0DFF3D1C3181}"/>
              </a:ext>
            </a:extLst>
          </p:cNvPr>
          <p:cNvPicPr>
            <a:picLocks noChangeAspect="1"/>
          </p:cNvPicPr>
          <p:nvPr/>
        </p:nvPicPr>
        <p:blipFill>
          <a:blip r:embed="rId7"/>
          <a:stretch>
            <a:fillRect/>
          </a:stretch>
        </p:blipFill>
        <p:spPr>
          <a:xfrm>
            <a:off x="1214437" y="1357312"/>
            <a:ext cx="9629775" cy="2200275"/>
          </a:xfrm>
          <a:prstGeom prst="rect">
            <a:avLst/>
          </a:prstGeom>
        </p:spPr>
      </p:pic>
      <p:pic>
        <p:nvPicPr>
          <p:cNvPr id="9" name="Picture 8">
            <a:extLst>
              <a:ext uri="{FF2B5EF4-FFF2-40B4-BE49-F238E27FC236}">
                <a16:creationId xmlns:a16="http://schemas.microsoft.com/office/drawing/2014/main" id="{80A3953C-86CD-8C86-7026-41AECC4FFDF9}"/>
              </a:ext>
            </a:extLst>
          </p:cNvPr>
          <p:cNvPicPr>
            <a:picLocks noChangeAspect="1"/>
          </p:cNvPicPr>
          <p:nvPr/>
        </p:nvPicPr>
        <p:blipFill>
          <a:blip r:embed="rId8"/>
          <a:stretch>
            <a:fillRect/>
          </a:stretch>
        </p:blipFill>
        <p:spPr>
          <a:xfrm>
            <a:off x="1347787" y="3700462"/>
            <a:ext cx="9572625" cy="2524125"/>
          </a:xfrm>
          <a:prstGeom prst="rect">
            <a:avLst/>
          </a:prstGeom>
        </p:spPr>
      </p:pic>
    </p:spTree>
    <p:custDataLst>
      <p:tags r:id="rId1"/>
    </p:custDataLst>
    <p:extLst>
      <p:ext uri="{BB962C8B-B14F-4D97-AF65-F5344CB8AC3E}">
        <p14:creationId xmlns:p14="http://schemas.microsoft.com/office/powerpoint/2010/main" val="144385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B028BB-AFE4-0226-4063-D05B9E6A7DC3}"/>
              </a:ext>
            </a:extLst>
          </p:cNvPr>
          <p:cNvPicPr>
            <a:picLocks noChangeAspect="1"/>
          </p:cNvPicPr>
          <p:nvPr/>
        </p:nvPicPr>
        <p:blipFill>
          <a:blip r:embed="rId4"/>
          <a:stretch>
            <a:fillRect/>
          </a:stretch>
        </p:blipFill>
        <p:spPr>
          <a:xfrm>
            <a:off x="5334644" y="0"/>
            <a:ext cx="7754784" cy="6858000"/>
          </a:xfrm>
          <a:prstGeom prst="rect">
            <a:avLst/>
          </a:prstGeom>
        </p:spPr>
      </p:pic>
      <p:grpSp>
        <p:nvGrpSpPr>
          <p:cNvPr id="13" name="Nhóm 5">
            <a:extLst>
              <a:ext uri="{FF2B5EF4-FFF2-40B4-BE49-F238E27FC236}">
                <a16:creationId xmlns:a16="http://schemas.microsoft.com/office/drawing/2014/main" id="{404534AA-298C-08E4-6100-D265B8A397B9}"/>
              </a:ext>
            </a:extLst>
          </p:cNvPr>
          <p:cNvGrpSpPr/>
          <p:nvPr/>
        </p:nvGrpSpPr>
        <p:grpSpPr>
          <a:xfrm>
            <a:off x="6032398" y="500743"/>
            <a:ext cx="5887459" cy="2023382"/>
            <a:chOff x="8665318" y="723900"/>
            <a:chExt cx="8831189" cy="1302945"/>
          </a:xfrm>
        </p:grpSpPr>
        <p:sp>
          <p:nvSpPr>
            <p:cNvPr id="16" name="Hình chữ nhật: Góc Tròn 4">
              <a:extLst>
                <a:ext uri="{FF2B5EF4-FFF2-40B4-BE49-F238E27FC236}">
                  <a16:creationId xmlns:a16="http://schemas.microsoft.com/office/drawing/2014/main" id="{4489594D-4F59-3D63-3E38-297FA4A523C5}"/>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8" name="Hình chữ nhật 14">
              <a:extLst>
                <a:ext uri="{FF2B5EF4-FFF2-40B4-BE49-F238E27FC236}">
                  <a16:creationId xmlns:a16="http://schemas.microsoft.com/office/drawing/2014/main" id="{C1BA5B1E-F2BC-50AB-6FEC-C0E2B553E048}"/>
                </a:ext>
              </a:extLst>
            </p:cNvPr>
            <p:cNvSpPr/>
            <p:nvPr/>
          </p:nvSpPr>
          <p:spPr>
            <a:xfrm>
              <a:off x="8763289" y="742631"/>
              <a:ext cx="8733218" cy="128421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rPr>
                <a:t>a. Tìm phần mở đầu, triển khai và kết thúc của đoạn văn trên.</a:t>
              </a:r>
            </a:p>
          </p:txBody>
        </p:sp>
      </p:grpSp>
      <p:sp>
        <p:nvSpPr>
          <p:cNvPr id="19" name="Hình chữ nhật 6">
            <a:extLst>
              <a:ext uri="{FF2B5EF4-FFF2-40B4-BE49-F238E27FC236}">
                <a16:creationId xmlns:a16="http://schemas.microsoft.com/office/drawing/2014/main" id="{3EE8C687-4337-80DB-4CF7-2C7A0CE50D72}"/>
              </a:ext>
            </a:extLst>
          </p:cNvPr>
          <p:cNvSpPr/>
          <p:nvPr/>
        </p:nvSpPr>
        <p:spPr>
          <a:xfrm>
            <a:off x="6174921" y="2360883"/>
            <a:ext cx="5645864" cy="615553"/>
          </a:xfrm>
          <a:prstGeom prst="rect">
            <a:avLst/>
          </a:prstGeom>
          <a:noFill/>
        </p:spPr>
        <p:txBody>
          <a:bodyPr wrap="square" lIns="60960" tIns="30480" rIns="60960" bIns="30480">
            <a:spAutoFit/>
          </a:bodyPr>
          <a:lstStyle/>
          <a:p>
            <a:pPr marL="342900" marR="0" lvl="0" indent="-342900" algn="just"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Phần</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mở</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đầu</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957B6F21-275B-56CE-59FF-CBE2B601AE00}"/>
              </a:ext>
            </a:extLst>
          </p:cNvPr>
          <p:cNvSpPr/>
          <p:nvPr/>
        </p:nvSpPr>
        <p:spPr>
          <a:xfrm>
            <a:off x="152400" y="219075"/>
            <a:ext cx="5114925" cy="6496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D83C0DCF-FC3A-8715-D82C-C25787A88CDF}"/>
              </a:ext>
            </a:extLst>
          </p:cNvPr>
          <p:cNvSpPr txBox="1"/>
          <p:nvPr/>
        </p:nvSpPr>
        <p:spPr>
          <a:xfrm>
            <a:off x="447675" y="752475"/>
            <a:ext cx="4600575" cy="5632311"/>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(1) </a:t>
            </a:r>
            <a:r>
              <a:rPr lang="vi-VN" sz="2000" b="0" i="0" dirty="0">
                <a:solidFill>
                  <a:srgbClr val="000000"/>
                </a:solidFill>
                <a:effectLst/>
                <a:latin typeface="Cambria" panose="02040503050406030204" pitchFamily="18" charset="0"/>
                <a:ea typeface="Cambria" panose="02040503050406030204" pitchFamily="18" charset="0"/>
              </a:rPr>
              <a:t>Nhỏ Th</a:t>
            </a:r>
            <a:r>
              <a:rPr lang="en-US" sz="2000" b="0" i="0" dirty="0">
                <a:solidFill>
                  <a:srgbClr val="000000"/>
                </a:solidFill>
                <a:effectLst/>
                <a:latin typeface="Cambria" panose="02040503050406030204" pitchFamily="18" charset="0"/>
                <a:ea typeface="Cambria" panose="02040503050406030204" pitchFamily="18" charset="0"/>
              </a:rPr>
              <a:t>ắ</a:t>
            </a:r>
            <a:r>
              <a:rPr lang="vi-VN" sz="2000" b="0" i="0" dirty="0">
                <a:solidFill>
                  <a:srgbClr val="000000"/>
                </a:solidFill>
                <a:effectLst/>
                <a:latin typeface="Cambria" panose="02040503050406030204" pitchFamily="18" charset="0"/>
                <a:ea typeface="Cambria" panose="02040503050406030204" pitchFamily="18" charset="0"/>
              </a:rPr>
              <a:t>m là cô bạn thân duy nhất của tôi. </a:t>
            </a:r>
            <a:r>
              <a:rPr lang="vi-VN" sz="2000" b="1" i="0" dirty="0">
                <a:solidFill>
                  <a:srgbClr val="000000"/>
                </a:solidFill>
                <a:effectLst/>
                <a:latin typeface="Cambria" panose="02040503050406030204" pitchFamily="18" charset="0"/>
                <a:ea typeface="Cambria" panose="02040503050406030204" pitchFamily="18" charset="0"/>
              </a:rPr>
              <a:t>(2) </a:t>
            </a:r>
            <a:r>
              <a:rPr lang="vi-VN" sz="2000" b="0" i="0" dirty="0">
                <a:solidFill>
                  <a:srgbClr val="000000"/>
                </a:solidFill>
                <a:effectLst/>
                <a:latin typeface="Cambria" panose="02040503050406030204" pitchFamily="18" charset="0"/>
                <a:ea typeface="Cambria" panose="02040503050406030204" pitchFamily="18" charset="0"/>
              </a:rPr>
              <a:t>Chúng tôi cùng lớn lên bên nhau, ngày ngày cùng đi chung một con đường đến lớp, cùng chia sẻ với nhau những vui buồn trong cuộc sống... </a:t>
            </a:r>
            <a:r>
              <a:rPr lang="vi-VN" sz="2000" b="1" i="0" dirty="0">
                <a:solidFill>
                  <a:srgbClr val="000000"/>
                </a:solidFill>
                <a:effectLst/>
                <a:latin typeface="Cambria" panose="02040503050406030204" pitchFamily="18" charset="0"/>
                <a:ea typeface="Cambria" panose="02040503050406030204" pitchFamily="18" charset="0"/>
              </a:rPr>
              <a:t>(3) </a:t>
            </a:r>
            <a:r>
              <a:rPr lang="vi-VN" sz="2000" b="0" i="0" dirty="0">
                <a:solidFill>
                  <a:srgbClr val="000000"/>
                </a:solidFill>
                <a:effectLst/>
                <a:latin typeface="Cambria" panose="02040503050406030204" pitchFamily="18" charset="0"/>
                <a:ea typeface="Cambria" panose="02040503050406030204" pitchFamily="18" charset="0"/>
              </a:rPr>
              <a:t>Tình cảm mà tôi cảm nhận được ở nhỏ Thắm là một tình bạn ấm áp và thân thiết. </a:t>
            </a:r>
            <a:r>
              <a:rPr lang="vi-VN" sz="2000" b="1" i="0" dirty="0">
                <a:solidFill>
                  <a:srgbClr val="000000"/>
                </a:solidFill>
                <a:effectLst/>
                <a:latin typeface="Cambria" panose="02040503050406030204" pitchFamily="18" charset="0"/>
                <a:ea typeface="Cambria" panose="02040503050406030204" pitchFamily="18" charset="0"/>
              </a:rPr>
              <a:t>(4) </a:t>
            </a:r>
            <a:r>
              <a:rPr lang="vi-VN" sz="2000" b="0" i="0" dirty="0">
                <a:solidFill>
                  <a:srgbClr val="000000"/>
                </a:solidFill>
                <a:effectLst/>
                <a:latin typeface="Cambria" panose="02040503050406030204" pitchFamily="18" charset="0"/>
                <a:ea typeface="Cambria" panose="02040503050406030204" pitchFamily="18" charset="0"/>
              </a:rPr>
              <a:t>Chúng tôi thân nhau đến mức đứa này đã quen với sự có mặt của đứa kia bên cạnh. </a:t>
            </a:r>
            <a:r>
              <a:rPr lang="vi-VN" sz="2000" b="1" i="0" dirty="0">
                <a:solidFill>
                  <a:srgbClr val="000000"/>
                </a:solidFill>
                <a:effectLst/>
                <a:latin typeface="Cambria" panose="02040503050406030204" pitchFamily="18" charset="0"/>
                <a:ea typeface="Cambria" panose="02040503050406030204" pitchFamily="18" charset="0"/>
              </a:rPr>
              <a:t>(5) </a:t>
            </a:r>
            <a:r>
              <a:rPr lang="vi-VN" sz="2000" b="0" i="0" dirty="0">
                <a:solidFill>
                  <a:srgbClr val="000000"/>
                </a:solidFill>
                <a:effectLst/>
                <a:latin typeface="Cambria" panose="02040503050406030204" pitchFamily="18" charset="0"/>
                <a:ea typeface="Cambria" panose="02040503050406030204" pitchFamily="18" charset="0"/>
              </a:rPr>
              <a:t>Trước đây, tôi chưa bao giờ nghĩ rằng sẽ có một ngày chúng tôi xa nhau. </a:t>
            </a:r>
            <a:r>
              <a:rPr lang="vi-VN" sz="2000" b="1" i="0" dirty="0">
                <a:solidFill>
                  <a:srgbClr val="000000"/>
                </a:solidFill>
                <a:effectLst/>
                <a:latin typeface="Cambria" panose="02040503050406030204" pitchFamily="18" charset="0"/>
                <a:ea typeface="Cambria" panose="02040503050406030204" pitchFamily="18" charset="0"/>
              </a:rPr>
              <a:t>(6) </a:t>
            </a:r>
            <a:r>
              <a:rPr lang="vi-VN" sz="2000" b="0" i="0" dirty="0">
                <a:solidFill>
                  <a:srgbClr val="000000"/>
                </a:solidFill>
                <a:effectLst/>
                <a:latin typeface="Cambria" panose="02040503050406030204" pitchFamily="18" charset="0"/>
                <a:ea typeface="Cambria" panose="02040503050406030204" pitchFamily="18" charset="0"/>
              </a:rPr>
              <a:t>Vì vậy, khi nhỏ Th</a:t>
            </a:r>
            <a:r>
              <a:rPr lang="en-US" sz="2000" b="0" i="0" dirty="0">
                <a:solidFill>
                  <a:srgbClr val="000000"/>
                </a:solidFill>
                <a:effectLst/>
                <a:latin typeface="Cambria" panose="02040503050406030204" pitchFamily="18" charset="0"/>
                <a:ea typeface="Cambria" panose="02040503050406030204" pitchFamily="18" charset="0"/>
              </a:rPr>
              <a:t>ắ</a:t>
            </a:r>
            <a:r>
              <a:rPr lang="vi-VN" sz="2000" b="0" i="0" dirty="0">
                <a:solidFill>
                  <a:srgbClr val="000000"/>
                </a:solidFill>
                <a:effectLst/>
                <a:latin typeface="Cambria" panose="02040503050406030204" pitchFamily="18" charset="0"/>
                <a:ea typeface="Cambria" panose="02040503050406030204" pitchFamily="18" charset="0"/>
              </a:rPr>
              <a:t>m đi xa, tôi nhận ra tôi nhớ nó biết chừng nào. </a:t>
            </a:r>
            <a:r>
              <a:rPr lang="vi-VN" sz="2000" b="1" i="0" dirty="0">
                <a:solidFill>
                  <a:srgbClr val="000000"/>
                </a:solidFill>
                <a:effectLst/>
                <a:latin typeface="Cambria" panose="02040503050406030204" pitchFamily="18" charset="0"/>
                <a:ea typeface="Cambria" panose="02040503050406030204" pitchFamily="18" charset="0"/>
              </a:rPr>
              <a:t>(7) </a:t>
            </a:r>
            <a:r>
              <a:rPr lang="vi-VN" sz="2000" b="0" i="0" dirty="0">
                <a:solidFill>
                  <a:srgbClr val="000000"/>
                </a:solidFill>
                <a:effectLst/>
                <a:latin typeface="Cambria" panose="02040503050406030204" pitchFamily="18" charset="0"/>
                <a:ea typeface="Cambria" panose="02040503050406030204" pitchFamily="18" charset="0"/>
              </a:rPr>
              <a:t>Và nó nữa, chắc nó cũng nhớ tôi l</a:t>
            </a:r>
            <a:r>
              <a:rPr lang="en-US" sz="2000" b="0" i="0" dirty="0">
                <a:solidFill>
                  <a:srgbClr val="000000"/>
                </a:solidFill>
                <a:effectLst/>
                <a:latin typeface="Cambria" panose="02040503050406030204" pitchFamily="18" charset="0"/>
                <a:ea typeface="Cambria" panose="02040503050406030204" pitchFamily="18" charset="0"/>
              </a:rPr>
              <a:t>ắ</a:t>
            </a:r>
            <a:r>
              <a:rPr lang="vi-VN" sz="2000" b="0" i="0" dirty="0">
                <a:solidFill>
                  <a:srgbClr val="000000"/>
                </a:solidFill>
                <a:effectLst/>
                <a:latin typeface="Cambria" panose="02040503050406030204" pitchFamily="18" charset="0"/>
                <a:ea typeface="Cambria" panose="02040503050406030204" pitchFamily="18" charset="0"/>
              </a:rPr>
              <a:t>m. </a:t>
            </a:r>
            <a:r>
              <a:rPr lang="vi-VN" sz="2000" b="1" i="0" dirty="0">
                <a:solidFill>
                  <a:srgbClr val="000000"/>
                </a:solidFill>
                <a:effectLst/>
                <a:latin typeface="Cambria" panose="02040503050406030204" pitchFamily="18" charset="0"/>
                <a:ea typeface="Cambria" panose="02040503050406030204" pitchFamily="18" charset="0"/>
              </a:rPr>
              <a:t>(8) </a:t>
            </a:r>
            <a:r>
              <a:rPr lang="vi-VN" sz="2000" b="0" i="0" dirty="0">
                <a:solidFill>
                  <a:srgbClr val="000000"/>
                </a:solidFill>
                <a:effectLst/>
                <a:latin typeface="Cambria" panose="02040503050406030204" pitchFamily="18" charset="0"/>
                <a:ea typeface="Cambria" panose="02040503050406030204" pitchFamily="18" charset="0"/>
              </a:rPr>
              <a:t>Nhưng tôi tin chắc rằng dù xa cách, tình bạn thân thiết giữa tôi và nhỏ Th</a:t>
            </a:r>
            <a:r>
              <a:rPr lang="en-US" sz="2000" b="0" i="0" dirty="0">
                <a:solidFill>
                  <a:srgbClr val="000000"/>
                </a:solidFill>
                <a:effectLst/>
                <a:latin typeface="Cambria" panose="02040503050406030204" pitchFamily="18" charset="0"/>
                <a:ea typeface="Cambria" panose="02040503050406030204" pitchFamily="18" charset="0"/>
              </a:rPr>
              <a:t>ắ</a:t>
            </a:r>
            <a:r>
              <a:rPr lang="vi-VN" sz="2000" b="0" i="0" dirty="0">
                <a:solidFill>
                  <a:srgbClr val="000000"/>
                </a:solidFill>
                <a:effectLst/>
                <a:latin typeface="Cambria" panose="02040503050406030204" pitchFamily="18" charset="0"/>
                <a:ea typeface="Cambria" panose="02040503050406030204" pitchFamily="18" charset="0"/>
              </a:rPr>
              <a:t>m sẽ mãi mãi không thay đổi.</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Nhật Ánh)</a:t>
            </a:r>
          </a:p>
        </p:txBody>
      </p:sp>
      <mc:AlternateContent xmlns:mc="http://schemas.openxmlformats.org/markup-compatibility/2006" xmlns:p14="http://schemas.microsoft.com/office/powerpoint/2010/main">
        <mc:Choice Requires="p14">
          <p:contentPart p14:bwMode="auto" r:id="rId5">
            <p14:nvContentPartPr>
              <p14:cNvPr id="14" name="Viết tay 1">
                <a:extLst>
                  <a:ext uri="{FF2B5EF4-FFF2-40B4-BE49-F238E27FC236}">
                    <a16:creationId xmlns:a16="http://schemas.microsoft.com/office/drawing/2014/main" id="{2BB0349D-CF1C-B6E7-2E4E-A7F937C512EC}"/>
                  </a:ext>
                </a:extLst>
              </p14:cNvPr>
              <p14:cNvContentPartPr/>
              <p14:nvPr/>
            </p14:nvContentPartPr>
            <p14:xfrm>
              <a:off x="1031591" y="910352"/>
              <a:ext cx="3854734" cy="245"/>
            </p14:xfrm>
          </p:contentPart>
        </mc:Choice>
        <mc:Fallback xmlns="">
          <p:pic>
            <p:nvPicPr>
              <p:cNvPr id="14" name="Viết tay 1">
                <a:extLst>
                  <a:ext uri="{FF2B5EF4-FFF2-40B4-BE49-F238E27FC236}">
                    <a16:creationId xmlns:a16="http://schemas.microsoft.com/office/drawing/2014/main" id="{2BB0349D-CF1C-B6E7-2E4E-A7F937C512EC}"/>
                  </a:ext>
                </a:extLst>
              </p:cNvPr>
              <p:cNvPicPr/>
              <p:nvPr/>
            </p:nvPicPr>
            <p:blipFill>
              <a:blip r:embed="rId6"/>
              <a:stretch>
                <a:fillRect/>
              </a:stretch>
            </p:blipFill>
            <p:spPr>
              <a:xfrm>
                <a:off x="941569" y="787852"/>
                <a:ext cx="4034418" cy="24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Viết tay 1">
                <a:extLst>
                  <a:ext uri="{FF2B5EF4-FFF2-40B4-BE49-F238E27FC236}">
                    <a16:creationId xmlns:a16="http://schemas.microsoft.com/office/drawing/2014/main" id="{C092C0BC-856B-6089-17CD-3A2BFAF08EC3}"/>
                  </a:ext>
                </a:extLst>
              </p14:cNvPr>
              <p14:cNvContentPartPr/>
              <p14:nvPr/>
            </p14:nvContentPartPr>
            <p14:xfrm>
              <a:off x="631541" y="1281827"/>
              <a:ext cx="559084" cy="245"/>
            </p14:xfrm>
          </p:contentPart>
        </mc:Choice>
        <mc:Fallback xmlns="">
          <p:pic>
            <p:nvPicPr>
              <p:cNvPr id="15" name="Viết tay 1">
                <a:extLst>
                  <a:ext uri="{FF2B5EF4-FFF2-40B4-BE49-F238E27FC236}">
                    <a16:creationId xmlns:a16="http://schemas.microsoft.com/office/drawing/2014/main" id="{C092C0BC-856B-6089-17CD-3A2BFAF08EC3}"/>
                  </a:ext>
                </a:extLst>
              </p:cNvPr>
              <p:cNvPicPr/>
              <p:nvPr/>
            </p:nvPicPr>
            <p:blipFill>
              <a:blip r:embed="rId8"/>
              <a:stretch>
                <a:fillRect/>
              </a:stretch>
            </p:blipFill>
            <p:spPr>
              <a:xfrm>
                <a:off x="541540" y="1159327"/>
                <a:ext cx="738725" cy="245000"/>
              </a:xfrm>
              <a:prstGeom prst="rect">
                <a:avLst/>
              </a:prstGeom>
            </p:spPr>
          </p:pic>
        </mc:Fallback>
      </mc:AlternateContent>
      <p:sp>
        <p:nvSpPr>
          <p:cNvPr id="17" name="Hình chữ nhật 6">
            <a:extLst>
              <a:ext uri="{FF2B5EF4-FFF2-40B4-BE49-F238E27FC236}">
                <a16:creationId xmlns:a16="http://schemas.microsoft.com/office/drawing/2014/main" id="{5CC47831-A266-54DE-5C01-2982B082E843}"/>
              </a:ext>
            </a:extLst>
          </p:cNvPr>
          <p:cNvSpPr/>
          <p:nvPr/>
        </p:nvSpPr>
        <p:spPr>
          <a:xfrm>
            <a:off x="6222546" y="3256233"/>
            <a:ext cx="5645864" cy="615553"/>
          </a:xfrm>
          <a:prstGeom prst="rect">
            <a:avLst/>
          </a:prstGeom>
          <a:noFill/>
        </p:spPr>
        <p:txBody>
          <a:bodyPr wrap="square" lIns="60960" tIns="30480" rIns="60960" bIns="30480">
            <a:spAutoFit/>
          </a:bodyPr>
          <a:lstStyle/>
          <a:p>
            <a:pPr marL="342900" marR="0" lvl="0" indent="-342900" algn="just"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Triển</a:t>
            </a:r>
            <a:r>
              <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khai</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1" name="Rectangle 20">
            <a:extLst>
              <a:ext uri="{FF2B5EF4-FFF2-40B4-BE49-F238E27FC236}">
                <a16:creationId xmlns:a16="http://schemas.microsoft.com/office/drawing/2014/main" id="{8315FA53-F6CA-674E-3923-5E1DB5293FF7}"/>
              </a:ext>
            </a:extLst>
          </p:cNvPr>
          <p:cNvSpPr/>
          <p:nvPr/>
        </p:nvSpPr>
        <p:spPr>
          <a:xfrm>
            <a:off x="1438275" y="1143000"/>
            <a:ext cx="3514725" cy="2571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68174D-9B82-CCD8-B1CE-78D3D3759C4F}"/>
              </a:ext>
            </a:extLst>
          </p:cNvPr>
          <p:cNvSpPr/>
          <p:nvPr/>
        </p:nvSpPr>
        <p:spPr>
          <a:xfrm>
            <a:off x="523875" y="1466849"/>
            <a:ext cx="4600575" cy="36099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Hình chữ nhật 6">
            <a:extLst>
              <a:ext uri="{FF2B5EF4-FFF2-40B4-BE49-F238E27FC236}">
                <a16:creationId xmlns:a16="http://schemas.microsoft.com/office/drawing/2014/main" id="{EE59D42C-E555-5634-7D99-5DD5123C8DA6}"/>
              </a:ext>
            </a:extLst>
          </p:cNvPr>
          <p:cNvSpPr/>
          <p:nvPr/>
        </p:nvSpPr>
        <p:spPr>
          <a:xfrm>
            <a:off x="6232071" y="4142058"/>
            <a:ext cx="5645864" cy="615553"/>
          </a:xfrm>
          <a:prstGeom prst="rect">
            <a:avLst/>
          </a:prstGeom>
          <a:noFill/>
        </p:spPr>
        <p:txBody>
          <a:bodyPr wrap="square" lIns="60960" tIns="30480" rIns="60960" bIns="30480">
            <a:spAutoFit/>
          </a:bodyPr>
          <a:lstStyle/>
          <a:p>
            <a:pPr marL="342900" marR="0" lvl="0" indent="-342900" algn="just"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Kết</a:t>
            </a:r>
            <a:r>
              <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thúc</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4" name="Rectangle 23">
            <a:extLst>
              <a:ext uri="{FF2B5EF4-FFF2-40B4-BE49-F238E27FC236}">
                <a16:creationId xmlns:a16="http://schemas.microsoft.com/office/drawing/2014/main" id="{CE351602-B01A-1880-6896-C0A2986DCA76}"/>
              </a:ext>
            </a:extLst>
          </p:cNvPr>
          <p:cNvSpPr/>
          <p:nvPr/>
        </p:nvSpPr>
        <p:spPr>
          <a:xfrm>
            <a:off x="552450" y="5114925"/>
            <a:ext cx="4438650" cy="8763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7435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drawProgress</p:attrName>
                                        </p:attrNameLst>
                                      </p:cBhvr>
                                      <p:tavLst>
                                        <p:tav tm="0">
                                          <p:val>
                                            <p:fltVal val="0"/>
                                          </p:val>
                                        </p:tav>
                                        <p:tav tm="100000">
                                          <p:val>
                                            <p:fltVal val="1"/>
                                          </p:val>
                                        </p:tav>
                                      </p:tavLst>
                                    </p:anim>
                                  </p:childTnLst>
                                </p:cTn>
                              </p:par>
                              <p:par>
                                <p:cTn id="18" presetID="63"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drawProgress</p:attrName>
                                        </p:attrNameLst>
                                      </p:cBhvr>
                                      <p:tavLst>
                                        <p:tav tm="0">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P spid="21" grpId="0" animBg="1"/>
      <p:bldP spid="22" grpId="0" animBg="1"/>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B028BB-AFE4-0226-4063-D05B9E6A7DC3}"/>
              </a:ext>
            </a:extLst>
          </p:cNvPr>
          <p:cNvPicPr>
            <a:picLocks noChangeAspect="1"/>
          </p:cNvPicPr>
          <p:nvPr/>
        </p:nvPicPr>
        <p:blipFill>
          <a:blip r:embed="rId4"/>
          <a:stretch>
            <a:fillRect/>
          </a:stretch>
        </p:blipFill>
        <p:spPr>
          <a:xfrm>
            <a:off x="5334644" y="0"/>
            <a:ext cx="7754784" cy="6858000"/>
          </a:xfrm>
          <a:prstGeom prst="rect">
            <a:avLst/>
          </a:prstGeom>
        </p:spPr>
      </p:pic>
      <p:grpSp>
        <p:nvGrpSpPr>
          <p:cNvPr id="13" name="Nhóm 5">
            <a:extLst>
              <a:ext uri="{FF2B5EF4-FFF2-40B4-BE49-F238E27FC236}">
                <a16:creationId xmlns:a16="http://schemas.microsoft.com/office/drawing/2014/main" id="{404534AA-298C-08E4-6100-D265B8A397B9}"/>
              </a:ext>
            </a:extLst>
          </p:cNvPr>
          <p:cNvGrpSpPr/>
          <p:nvPr/>
        </p:nvGrpSpPr>
        <p:grpSpPr>
          <a:xfrm>
            <a:off x="6032398" y="500743"/>
            <a:ext cx="5856321" cy="1251857"/>
            <a:chOff x="8665318" y="723900"/>
            <a:chExt cx="8784482" cy="806126"/>
          </a:xfrm>
        </p:grpSpPr>
        <p:sp>
          <p:nvSpPr>
            <p:cNvPr id="16" name="Hình chữ nhật: Góc Tròn 4">
              <a:extLst>
                <a:ext uri="{FF2B5EF4-FFF2-40B4-BE49-F238E27FC236}">
                  <a16:creationId xmlns:a16="http://schemas.microsoft.com/office/drawing/2014/main" id="{4489594D-4F59-3D63-3E38-297FA4A523C5}"/>
                </a:ext>
              </a:extLst>
            </p:cNvPr>
            <p:cNvSpPr/>
            <p:nvPr/>
          </p:nvSpPr>
          <p:spPr>
            <a:xfrm>
              <a:off x="8665318" y="723900"/>
              <a:ext cx="8784482" cy="806126"/>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8" name="Hình chữ nhật 14">
              <a:extLst>
                <a:ext uri="{FF2B5EF4-FFF2-40B4-BE49-F238E27FC236}">
                  <a16:creationId xmlns:a16="http://schemas.microsoft.com/office/drawing/2014/main" id="{C1BA5B1E-F2BC-50AB-6FEC-C0E2B553E048}"/>
                </a:ext>
              </a:extLst>
            </p:cNvPr>
            <p:cNvSpPr/>
            <p:nvPr/>
          </p:nvSpPr>
          <p:spPr>
            <a:xfrm>
              <a:off x="8763289" y="742631"/>
              <a:ext cx="8641370" cy="69358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Cambria" panose="02040503050406030204" pitchFamily="18" charset="0"/>
                  <a:ea typeface="Cambria" panose="02040503050406030204" pitchFamily="18" charset="0"/>
                  <a:cs typeface="+mn-cs"/>
                </a:rPr>
                <a:t>b. Tìm nội dung tương ứng với từng phần của đoạn văn.</a:t>
              </a:r>
            </a:p>
          </p:txBody>
        </p:sp>
      </p:grpSp>
      <p:sp>
        <p:nvSpPr>
          <p:cNvPr id="8" name="Rectangle: Rounded Corners 7">
            <a:extLst>
              <a:ext uri="{FF2B5EF4-FFF2-40B4-BE49-F238E27FC236}">
                <a16:creationId xmlns:a16="http://schemas.microsoft.com/office/drawing/2014/main" id="{957B6F21-275B-56CE-59FF-CBE2B601AE00}"/>
              </a:ext>
            </a:extLst>
          </p:cNvPr>
          <p:cNvSpPr/>
          <p:nvPr/>
        </p:nvSpPr>
        <p:spPr>
          <a:xfrm>
            <a:off x="152400" y="219075"/>
            <a:ext cx="5114925" cy="6496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83C0DCF-FC3A-8715-D82C-C25787A88CDF}"/>
              </a:ext>
            </a:extLst>
          </p:cNvPr>
          <p:cNvSpPr txBox="1"/>
          <p:nvPr/>
        </p:nvSpPr>
        <p:spPr>
          <a:xfrm>
            <a:off x="447675" y="752475"/>
            <a:ext cx="4600575"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Nhỏ Th</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ắ</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 là cô bạn thân duy nhất của tôi. </a:t>
            </a: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Chúng tôi cùng lớn lên bên nhau, ngày ngày cùng đi chung một con đường đến lớp, cùng chia sẻ với nhau những vui buồn trong cuộc sống... </a:t>
            </a: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Tình cảm mà tôi cảm nhận được ở nhỏ Thắm là một tình bạn ấm áp và thân thiết. </a:t>
            </a: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(4)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Chúng tôi thân nhau đến mức đứa này đã quen với sự có mặt của đứa kia bên cạnh. </a:t>
            </a: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(5)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Trước đây, tôi chưa bao giờ nghĩ rằng sẽ có một ngày chúng tôi xa nhau. </a:t>
            </a: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(6)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Vì vậy, khi nhỏ Th</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ắ</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 đi xa, tôi nhận ra tôi nhớ nó biết chừng nào. </a:t>
            </a: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(7)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Và nó nữa, chắc nó cũng nhớ tôi l</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ắ</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 </a:t>
            </a: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(8)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tôi tin chắc rằng dù xa cách, tình bạn thân thiết giữa tôi và nhỏ Th</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ắ</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 sẽ mãi mãi không thay đổi.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Nguyễn Nhật Ánh)</a:t>
            </a:r>
          </a:p>
        </p:txBody>
      </p:sp>
      <p:graphicFrame>
        <p:nvGraphicFramePr>
          <p:cNvPr id="2" name="Table 1">
            <a:extLst>
              <a:ext uri="{FF2B5EF4-FFF2-40B4-BE49-F238E27FC236}">
                <a16:creationId xmlns:a16="http://schemas.microsoft.com/office/drawing/2014/main" id="{B6ABFFFD-DC3B-4AD3-71A2-5981C86D406A}"/>
              </a:ext>
            </a:extLst>
          </p:cNvPr>
          <p:cNvGraphicFramePr>
            <a:graphicFrameLocks noGrp="1"/>
          </p:cNvGraphicFramePr>
          <p:nvPr>
            <p:extLst/>
          </p:nvPr>
        </p:nvGraphicFramePr>
        <p:xfrm>
          <a:off x="6372225" y="2083719"/>
          <a:ext cx="5467350" cy="3709201"/>
        </p:xfrm>
        <a:graphic>
          <a:graphicData uri="http://schemas.openxmlformats.org/drawingml/2006/table">
            <a:tbl>
              <a:tblPr firstRow="1" firstCol="1" bandRow="1">
                <a:tableStyleId>{7DF18680-E054-41AD-8BC1-D1AEF772440D}</a:tableStyleId>
              </a:tblPr>
              <a:tblGrid>
                <a:gridCol w="1352903">
                  <a:extLst>
                    <a:ext uri="{9D8B030D-6E8A-4147-A177-3AD203B41FA5}">
                      <a16:colId xmlns:a16="http://schemas.microsoft.com/office/drawing/2014/main" val="26429863"/>
                    </a:ext>
                  </a:extLst>
                </a:gridCol>
                <a:gridCol w="4114447">
                  <a:extLst>
                    <a:ext uri="{9D8B030D-6E8A-4147-A177-3AD203B41FA5}">
                      <a16:colId xmlns:a16="http://schemas.microsoft.com/office/drawing/2014/main" val="1096969739"/>
                    </a:ext>
                  </a:extLst>
                </a:gridCol>
              </a:tblGrid>
              <a:tr h="871856">
                <a:tc>
                  <a:txBody>
                    <a:bodyPr/>
                    <a:lstStyle/>
                    <a:p>
                      <a:pPr marL="0" marR="0" algn="ctr">
                        <a:lnSpc>
                          <a:spcPct val="110000"/>
                        </a:lnSpc>
                        <a:spcBef>
                          <a:spcPts val="0"/>
                        </a:spcBef>
                        <a:spcAft>
                          <a:spcPts val="0"/>
                        </a:spcAft>
                      </a:pPr>
                      <a:r>
                        <a:rPr lang="nl-NL" sz="2000" dirty="0">
                          <a:effectLst/>
                          <a:latin typeface="Cambria" panose="02040503050406030204" pitchFamily="18" charset="0"/>
                          <a:ea typeface="Cambria" panose="02040503050406030204" pitchFamily="18" charset="0"/>
                        </a:rPr>
                        <a:t>Phần của đoạn</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nl-NL" sz="2000" dirty="0">
                          <a:effectLst/>
                          <a:latin typeface="Cambria" panose="02040503050406030204" pitchFamily="18" charset="0"/>
                          <a:ea typeface="Cambria" panose="02040503050406030204" pitchFamily="18" charset="0"/>
                        </a:rPr>
                        <a:t>Nội dung </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2557838"/>
                  </a:ext>
                </a:extLst>
              </a:tr>
              <a:tr h="869264">
                <a:tc>
                  <a:txBody>
                    <a:bodyPr/>
                    <a:lstStyle/>
                    <a:p>
                      <a:pPr marL="0" marR="0" algn="ctr">
                        <a:lnSpc>
                          <a:spcPct val="110000"/>
                        </a:lnSpc>
                        <a:spcBef>
                          <a:spcPts val="0"/>
                        </a:spcBef>
                        <a:spcAft>
                          <a:spcPts val="0"/>
                        </a:spcAft>
                      </a:pPr>
                      <a:r>
                        <a:rPr lang="nl-NL" sz="2000" dirty="0">
                          <a:effectLst/>
                          <a:latin typeface="Cambria" panose="02040503050406030204" pitchFamily="18" charset="0"/>
                          <a:ea typeface="Cambria" panose="02040503050406030204" pitchFamily="18" charset="0"/>
                        </a:rPr>
                        <a:t>Mở đầu</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0000"/>
                        </a:lnSpc>
                        <a:spcBef>
                          <a:spcPts val="0"/>
                        </a:spcBef>
                        <a:spcAft>
                          <a:spcPts val="0"/>
                        </a:spcAft>
                      </a:pP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949511"/>
                  </a:ext>
                </a:extLst>
              </a:tr>
              <a:tr h="651911">
                <a:tc>
                  <a:txBody>
                    <a:bodyPr/>
                    <a:lstStyle/>
                    <a:p>
                      <a:pPr marL="0" marR="0" algn="ctr">
                        <a:lnSpc>
                          <a:spcPct val="110000"/>
                        </a:lnSpc>
                        <a:spcBef>
                          <a:spcPts val="0"/>
                        </a:spcBef>
                        <a:spcAft>
                          <a:spcPts val="0"/>
                        </a:spcAft>
                      </a:pPr>
                      <a:r>
                        <a:rPr lang="nl-NL" sz="2000" dirty="0">
                          <a:effectLst/>
                          <a:latin typeface="Cambria" panose="02040503050406030204" pitchFamily="18" charset="0"/>
                          <a:ea typeface="Cambria" panose="02040503050406030204" pitchFamily="18" charset="0"/>
                        </a:rPr>
                        <a:t>Triển khai</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0000"/>
                        </a:lnSpc>
                        <a:spcBef>
                          <a:spcPts val="0"/>
                        </a:spcBef>
                        <a:spcAft>
                          <a:spcPts val="0"/>
                        </a:spcAft>
                      </a:pP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987776"/>
                  </a:ext>
                </a:extLst>
              </a:tr>
              <a:tr h="1316170">
                <a:tc>
                  <a:txBody>
                    <a:bodyPr/>
                    <a:lstStyle/>
                    <a:p>
                      <a:pPr marL="0" marR="0" algn="ctr">
                        <a:lnSpc>
                          <a:spcPct val="110000"/>
                        </a:lnSpc>
                        <a:spcBef>
                          <a:spcPts val="0"/>
                        </a:spcBef>
                        <a:spcAft>
                          <a:spcPts val="0"/>
                        </a:spcAft>
                      </a:pPr>
                      <a:r>
                        <a:rPr lang="nl-NL" sz="2000" dirty="0">
                          <a:effectLst/>
                          <a:latin typeface="Cambria" panose="02040503050406030204" pitchFamily="18" charset="0"/>
                          <a:ea typeface="Cambria" panose="02040503050406030204" pitchFamily="18" charset="0"/>
                        </a:rPr>
                        <a:t>Kết thúc</a:t>
                      </a: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0000"/>
                        </a:lnSpc>
                        <a:spcBef>
                          <a:spcPts val="0"/>
                        </a:spcBef>
                        <a:spcAft>
                          <a:spcPts val="0"/>
                        </a:spcAft>
                      </a:pPr>
                      <a:endParaRPr lang="en-US" sz="2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806712"/>
                  </a:ext>
                </a:extLst>
              </a:tr>
            </a:tbl>
          </a:graphicData>
        </a:graphic>
      </p:graphicFrame>
      <p:sp>
        <p:nvSpPr>
          <p:cNvPr id="5" name="TextBox 4">
            <a:extLst>
              <a:ext uri="{FF2B5EF4-FFF2-40B4-BE49-F238E27FC236}">
                <a16:creationId xmlns:a16="http://schemas.microsoft.com/office/drawing/2014/main" id="{7DA5DDA0-E229-BE76-FC8E-C247172E7055}"/>
              </a:ext>
            </a:extLst>
          </p:cNvPr>
          <p:cNvSpPr txBox="1"/>
          <p:nvPr/>
        </p:nvSpPr>
        <p:spPr>
          <a:xfrm>
            <a:off x="7858125" y="3019425"/>
            <a:ext cx="3762375" cy="830997"/>
          </a:xfrm>
          <a:prstGeom prst="rect">
            <a:avLst/>
          </a:prstGeom>
          <a:noFill/>
        </p:spPr>
        <p:txBody>
          <a:bodyPr wrap="square" rtlCol="0">
            <a:spAutoFit/>
          </a:bodyPr>
          <a:lstStyle/>
          <a:p>
            <a:pPr algn="just"/>
            <a:r>
              <a:rPr lang="nl-NL" sz="2400" dirty="0">
                <a:effectLst/>
                <a:latin typeface="Cambria" panose="02040503050406030204" pitchFamily="18" charset="0"/>
                <a:ea typeface="Cambria" panose="02040503050406030204" pitchFamily="18" charset="0"/>
              </a:rPr>
              <a:t>Thể hiện tình cảm bền chặt với người bạn thân</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C052290-07F0-C2BB-5626-5BA7DEE45E29}"/>
              </a:ext>
            </a:extLst>
          </p:cNvPr>
          <p:cNvSpPr txBox="1"/>
          <p:nvPr/>
        </p:nvSpPr>
        <p:spPr>
          <a:xfrm>
            <a:off x="7848600" y="3895725"/>
            <a:ext cx="4067175" cy="461665"/>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Cho biết người bạn thân là ai.</a:t>
            </a:r>
            <a:endParaRPr lang="en-US" sz="24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DE74346-A96C-2B79-3990-664A01D550A1}"/>
              </a:ext>
            </a:extLst>
          </p:cNvPr>
          <p:cNvSpPr txBox="1"/>
          <p:nvPr/>
        </p:nvSpPr>
        <p:spPr>
          <a:xfrm>
            <a:off x="7829550" y="4533900"/>
            <a:ext cx="3867150" cy="1200329"/>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Nêu kỉ niệm gán bó,</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thân thiết với bạn và tình cảm dành cho bạn.</a:t>
            </a:r>
            <a:endParaRPr lang="en-US" sz="24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05284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sp>
        <p:nvSpPr>
          <p:cNvPr id="44" name="TextBox 43">
            <a:extLst>
              <a:ext uri="{FF2B5EF4-FFF2-40B4-BE49-F238E27FC236}">
                <a16:creationId xmlns:a16="http://schemas.microsoft.com/office/drawing/2014/main" id="{04E44662-29C0-4CD0-87D3-C9E55C81333E}"/>
              </a:ext>
            </a:extLst>
          </p:cNvPr>
          <p:cNvSpPr txBox="1"/>
          <p:nvPr/>
        </p:nvSpPr>
        <p:spPr>
          <a:xfrm>
            <a:off x="333628" y="529380"/>
            <a:ext cx="11497356" cy="3755900"/>
          </a:xfrm>
          <a:prstGeom prst="rect">
            <a:avLst/>
          </a:prstGeom>
          <a:noFill/>
        </p:spPr>
        <p:txBody>
          <a:bodyPr wrap="square">
            <a:spAutoFit/>
          </a:bodyPr>
          <a:lstStyle/>
          <a:p>
            <a:pPr marL="0" marR="0" lvl="0" indent="0" algn="just" defTabSz="457200" rtl="0" eaLnBrk="1" fontAlgn="auto" latinLnBrk="0" hangingPunct="1">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 Tìm trong phần triển khai nội dung của đoạn:</a:t>
            </a:r>
          </a:p>
          <a:p>
            <a:pPr marL="0" marR="0" lvl="0" indent="0" algn="just" defTabSz="457200" rtl="0" eaLnBrk="1" fontAlgn="auto" latinLnBrk="0" hangingPunct="1">
              <a:spcBef>
                <a:spcPts val="0"/>
              </a:spcBef>
              <a:spcAft>
                <a:spcPts val="0"/>
              </a:spcAft>
              <a:buClrTx/>
              <a:buSzTx/>
              <a:buFontTx/>
              <a:buNone/>
              <a:tabLst/>
              <a:defRPr/>
            </a:pP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Câu nêu kỉ niệm về người bạn.</a:t>
            </a:r>
          </a:p>
          <a:p>
            <a:pPr marL="0" marR="0" lvl="0" indent="0" algn="just" defTabSz="457200" rtl="0" eaLnBrk="1" fontAlgn="auto" latinLnBrk="0" hangingPunct="1">
              <a:lnSpc>
                <a:spcPct val="3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Từ ngữ trực tiếp biểu đạt tình cảm, cảm xúc.</a:t>
            </a:r>
          </a:p>
          <a:p>
            <a:pPr marL="0" marR="0" lvl="0" indent="0" algn="just" defTabSz="457200" rtl="0" eaLnBrk="1" fontAlgn="auto" latinLnBrk="0" hangingPunct="1">
              <a:lnSpc>
                <a:spcPct val="3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Suy nghĩ, việc làm thể hiện tình cảm, cảm xúc dành cho bạn.</a:t>
            </a:r>
          </a:p>
        </p:txBody>
      </p:sp>
      <p:sp>
        <p:nvSpPr>
          <p:cNvPr id="3" name="TextBox 2">
            <a:extLst>
              <a:ext uri="{FF2B5EF4-FFF2-40B4-BE49-F238E27FC236}">
                <a16:creationId xmlns:a16="http://schemas.microsoft.com/office/drawing/2014/main" id="{5677B269-BE7A-F27C-398C-702E50B4BD8C}"/>
              </a:ext>
            </a:extLst>
          </p:cNvPr>
          <p:cNvSpPr txBox="1"/>
          <p:nvPr/>
        </p:nvSpPr>
        <p:spPr>
          <a:xfrm>
            <a:off x="419100" y="1466850"/>
            <a:ext cx="11144250" cy="830997"/>
          </a:xfrm>
          <a:prstGeom prst="rect">
            <a:avLst/>
          </a:prstGeom>
          <a:noFill/>
        </p:spPr>
        <p:txBody>
          <a:bodyPr wrap="square" rtlCol="0">
            <a:spAutoFit/>
          </a:bodyPr>
          <a:lstStyle/>
          <a:p>
            <a:pPr algn="just"/>
            <a:r>
              <a:rPr lang="vi-VN" sz="2400" i="0" dirty="0">
                <a:solidFill>
                  <a:srgbClr val="FF0000"/>
                </a:solidFill>
                <a:effectLst/>
                <a:latin typeface="Cambria" panose="02040503050406030204" pitchFamily="18" charset="0"/>
                <a:ea typeface="Cambria" panose="02040503050406030204" pitchFamily="18" charset="0"/>
              </a:rPr>
              <a:t>(2) Chúng tôi cùng lớn lên bên nhau, ngày ngày cùng đi chung một con đường đến lớp, cùng chia sẻ với nhau những vui buồn trong cuộc sống...</a:t>
            </a:r>
            <a:endParaRPr lang="en-US" sz="2400"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5C8A476-B1AC-151B-5C79-1796F7CBA040}"/>
              </a:ext>
            </a:extLst>
          </p:cNvPr>
          <p:cNvSpPr txBox="1"/>
          <p:nvPr/>
        </p:nvSpPr>
        <p:spPr>
          <a:xfrm>
            <a:off x="457200" y="2847975"/>
            <a:ext cx="11144250" cy="584775"/>
          </a:xfrm>
          <a:prstGeom prst="rect">
            <a:avLst/>
          </a:prstGeom>
          <a:noFill/>
        </p:spPr>
        <p:txBody>
          <a:bodyPr wrap="square" rtlCol="0">
            <a:spAutoFit/>
          </a:bodyPr>
          <a:lstStyle/>
          <a:p>
            <a:pPr algn="just"/>
            <a:r>
              <a:rPr lang="en-US" sz="3200" dirty="0" err="1">
                <a:solidFill>
                  <a:srgbClr val="FF0000"/>
                </a:solidFill>
                <a:latin typeface="Cambria" panose="02040503050406030204" pitchFamily="18" charset="0"/>
                <a:ea typeface="Cambria" panose="02040503050406030204" pitchFamily="18" charset="0"/>
              </a:rPr>
              <a:t>tình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bạn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ấm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áp</a:t>
            </a:r>
            <a:r>
              <a:rPr lang="vi-VN"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thắm thiết</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thân nhau.</a:t>
            </a:r>
            <a:endParaRPr lang="en-US" sz="32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E28E8C3-0E30-36C5-1FBC-879000DACFC4}"/>
              </a:ext>
            </a:extLst>
          </p:cNvPr>
          <p:cNvSpPr txBox="1"/>
          <p:nvPr/>
        </p:nvSpPr>
        <p:spPr>
          <a:xfrm>
            <a:off x="504825" y="4286250"/>
            <a:ext cx="11144250" cy="1569660"/>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Đứa này quen với sự có mặt của đứa kia bên cạnh;</a:t>
            </a:r>
            <a:r>
              <a:rPr lang="en-US" sz="3200" dirty="0">
                <a:solidFill>
                  <a:srgbClr val="FF0000"/>
                </a:solidFill>
                <a:latin typeface="Cambria" panose="02040503050406030204" pitchFamily="18" charset="0"/>
                <a:ea typeface="Cambria" panose="02040503050406030204" pitchFamily="18" charset="0"/>
              </a:rPr>
              <a:t> c</a:t>
            </a:r>
            <a:r>
              <a:rPr lang="vi-VN" sz="3200" dirty="0">
                <a:solidFill>
                  <a:srgbClr val="FF0000"/>
                </a:solidFill>
                <a:latin typeface="Cambria" panose="02040503050406030204" pitchFamily="18" charset="0"/>
                <a:ea typeface="Cambria" panose="02040503050406030204" pitchFamily="18" charset="0"/>
              </a:rPr>
              <a:t>h</a:t>
            </a:r>
            <a:r>
              <a:rPr lang="en-US" sz="3200" dirty="0">
                <a:solidFill>
                  <a:srgbClr val="FF0000"/>
                </a:solidFill>
                <a:latin typeface="Cambria" panose="02040503050406030204" pitchFamily="18" charset="0"/>
                <a:ea typeface="Cambria" panose="02040503050406030204" pitchFamily="18" charset="0"/>
              </a:rPr>
              <a:t>ư</a:t>
            </a:r>
            <a:r>
              <a:rPr lang="vi-VN" sz="3200" dirty="0">
                <a:solidFill>
                  <a:srgbClr val="FF0000"/>
                </a:solidFill>
                <a:latin typeface="Cambria" panose="02040503050406030204" pitchFamily="18" charset="0"/>
                <a:ea typeface="Cambria" panose="02040503050406030204" pitchFamily="18" charset="0"/>
              </a:rPr>
              <a:t>a bao giờ nghĩ rằng có ngày chúng tôi xa nhau,</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khi bạn đi xa,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nhận ra nhớ bạn biết chừng nào,</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chắc nó cũng nhớ </a:t>
            </a:r>
            <a:r>
              <a:rPr lang="en-US" sz="3200" dirty="0" err="1">
                <a:solidFill>
                  <a:srgbClr val="FF0000"/>
                </a:solidFill>
                <a:latin typeface="Cambria" panose="02040503050406030204" pitchFamily="18" charset="0"/>
                <a:ea typeface="Cambria" panose="02040503050406030204" pitchFamily="18" charset="0"/>
              </a:rPr>
              <a:t>tôi</a:t>
            </a:r>
            <a:r>
              <a:rPr lang="en-US" sz="3200" dirty="0">
                <a:solidFill>
                  <a:srgbClr val="FF0000"/>
                </a:solidFill>
                <a:latin typeface="Cambria" panose="02040503050406030204" pitchFamily="18" charset="0"/>
                <a:ea typeface="Cambria" panose="02040503050406030204" pitchFamily="18" charset="0"/>
              </a:rPr>
              <a:t>.</a:t>
            </a:r>
            <a:endParaRPr lang="vi-VN" sz="32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613375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sp>
        <p:nvSpPr>
          <p:cNvPr id="44" name="TextBox 43">
            <a:extLst>
              <a:ext uri="{FF2B5EF4-FFF2-40B4-BE49-F238E27FC236}">
                <a16:creationId xmlns:a16="http://schemas.microsoft.com/office/drawing/2014/main" id="{04E44662-29C0-4CD0-87D3-C9E55C81333E}"/>
              </a:ext>
            </a:extLst>
          </p:cNvPr>
          <p:cNvSpPr txBox="1"/>
          <p:nvPr/>
        </p:nvSpPr>
        <p:spPr>
          <a:xfrm>
            <a:off x="333628" y="529380"/>
            <a:ext cx="11497356" cy="120032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2.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Trao đổi về những điểm cần lưu ý khi viết đoạn văn nêu tình cảm, cảm xúc.</a:t>
            </a:r>
          </a:p>
        </p:txBody>
      </p:sp>
      <p:grpSp>
        <p:nvGrpSpPr>
          <p:cNvPr id="2" name="Group 1">
            <a:extLst>
              <a:ext uri="{FF2B5EF4-FFF2-40B4-BE49-F238E27FC236}">
                <a16:creationId xmlns:a16="http://schemas.microsoft.com/office/drawing/2014/main" id="{4F459D0A-78F2-A305-20DB-828F35155A4C}"/>
              </a:ext>
            </a:extLst>
          </p:cNvPr>
          <p:cNvGrpSpPr/>
          <p:nvPr/>
        </p:nvGrpSpPr>
        <p:grpSpPr>
          <a:xfrm>
            <a:off x="1099555" y="2195367"/>
            <a:ext cx="9918359" cy="3557734"/>
            <a:chOff x="2519646" y="2453148"/>
            <a:chExt cx="3551639" cy="906018"/>
          </a:xfrm>
        </p:grpSpPr>
        <p:sp>
          <p:nvSpPr>
            <p:cNvPr id="3" name="Rectangle: Rounded Corners 2">
              <a:extLst>
                <a:ext uri="{FF2B5EF4-FFF2-40B4-BE49-F238E27FC236}">
                  <a16:creationId xmlns:a16="http://schemas.microsoft.com/office/drawing/2014/main" id="{BE79CC31-D422-0D29-C8BB-34F862DB83C7}"/>
                </a:ext>
              </a:extLst>
            </p:cNvPr>
            <p:cNvSpPr/>
            <p:nvPr/>
          </p:nvSpPr>
          <p:spPr>
            <a:xfrm>
              <a:off x="2519646" y="2453148"/>
              <a:ext cx="3551639" cy="906018"/>
            </a:xfrm>
            <a:prstGeom prst="roundRect">
              <a:avLst>
                <a:gd name="adj" fmla="val 21768"/>
              </a:avLst>
            </a:prstGeom>
            <a:solidFill>
              <a:srgbClr val="FCE1E8"/>
            </a:solidFill>
            <a:ln w="38100">
              <a:solidFill>
                <a:srgbClr val="CC529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id="{89574824-8118-D295-B5C3-77619970A668}"/>
                </a:ext>
              </a:extLst>
            </p:cNvPr>
            <p:cNvSpPr txBox="1"/>
            <p:nvPr/>
          </p:nvSpPr>
          <p:spPr>
            <a:xfrm>
              <a:off x="2650444" y="2453148"/>
              <a:ext cx="3356936" cy="870005"/>
            </a:xfrm>
            <a:prstGeom prst="rect">
              <a:avLst/>
            </a:prstGeom>
            <a:noFill/>
          </p:spPr>
          <p:txBody>
            <a:bodyPr wrap="square" rtlCol="0">
              <a:spAutoFit/>
            </a:bodyPr>
            <a:lstStyle/>
            <a:p>
              <a:pPr algn="just"/>
              <a:r>
                <a:rPr lang="vi-VN" sz="3600" b="1" i="0" dirty="0">
                  <a:solidFill>
                    <a:srgbClr val="000000"/>
                  </a:solidFill>
                  <a:effectLst/>
                  <a:latin typeface="Cambria" panose="02040503050406030204" pitchFamily="18" charset="0"/>
                  <a:ea typeface="Cambria" panose="02040503050406030204" pitchFamily="18" charset="0"/>
                </a:rPr>
                <a:t>Gợi ý:</a:t>
              </a:r>
            </a:p>
            <a:p>
              <a:pPr marL="571500" indent="-571500" algn="just">
                <a:buFont typeface="Arial" panose="020B0604020202020204" pitchFamily="34" charset="0"/>
                <a:buChar char="•"/>
              </a:pPr>
              <a:r>
                <a:rPr lang="vi-VN" sz="3600" b="0" i="0" dirty="0">
                  <a:solidFill>
                    <a:srgbClr val="000000"/>
                  </a:solidFill>
                  <a:effectLst/>
                  <a:latin typeface="Cambria" panose="02040503050406030204" pitchFamily="18" charset="0"/>
                  <a:ea typeface="Cambria" panose="02040503050406030204" pitchFamily="18" charset="0"/>
                </a:rPr>
                <a:t>Đoạn văn nêu tình cảm, cảm xúc thường có mấy phần? Đó là những phần nào?</a:t>
              </a:r>
            </a:p>
            <a:p>
              <a:pPr marL="571500" indent="-571500" algn="just">
                <a:buFont typeface="Arial" panose="020B0604020202020204" pitchFamily="34" charset="0"/>
                <a:buChar char="•"/>
              </a:pPr>
              <a:r>
                <a:rPr lang="vi-VN" sz="3600" b="0" i="0" dirty="0">
                  <a:solidFill>
                    <a:srgbClr val="000000"/>
                  </a:solidFill>
                  <a:effectLst/>
                  <a:latin typeface="Cambria" panose="02040503050406030204" pitchFamily="18" charset="0"/>
                  <a:ea typeface="Cambria" panose="02040503050406030204" pitchFamily="18" charset="0"/>
                </a:rPr>
                <a:t>Nội dung chính của mỗi phần là gì?</a:t>
              </a:r>
            </a:p>
            <a:p>
              <a:pPr marL="571500" indent="-571500" algn="just">
                <a:buFont typeface="Arial" panose="020B0604020202020204" pitchFamily="34" charset="0"/>
                <a:buChar char="•"/>
              </a:pPr>
              <a:r>
                <a:rPr lang="vi-VN" sz="3600" b="0" i="0" dirty="0">
                  <a:solidFill>
                    <a:srgbClr val="000000"/>
                  </a:solidFill>
                  <a:effectLst/>
                  <a:latin typeface="Cambria" panose="02040503050406030204" pitchFamily="18" charset="0"/>
                  <a:ea typeface="Cambria" panose="02040503050406030204" pitchFamily="18" charset="0"/>
                </a:rPr>
                <a:t>Người viết có thể biểu lộ tình cảm, cảm xúc bằng những cách nào?</a:t>
              </a:r>
            </a:p>
          </p:txBody>
        </p:sp>
      </p:grpSp>
    </p:spTree>
    <p:custDataLst>
      <p:tags r:id="rId1"/>
    </p:custDataLst>
    <p:extLst>
      <p:ext uri="{BB962C8B-B14F-4D97-AF65-F5344CB8AC3E}">
        <p14:creationId xmlns:p14="http://schemas.microsoft.com/office/powerpoint/2010/main" val="326349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B7A9136-9359-4DF9-81DF-519053457113"/>
  <p:tag name="ISPRING_CMI5_LAUNCH_METHOD" val="any window"/>
  <p:tag name="ISPRING_SCORM_RATE_SLIDES" val="1"/>
  <p:tag name="ISPRINGCLOUDFOLDERID" val="1"/>
  <p:tag name="ISPRINGONLINEFOLDERID" val="1"/>
  <p:tag name="ISPRING_OUTPUT_FOLDER" val="[[&quot;ߚ=\f{B3218601-6892-490A-A2D6-E3749CDE7876}&quot;,&quot;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TV4-TUAN19-VIET-VĨNH"/>
  <p:tag name="ISPRING_FIRST_PUBLISH" val="1"/>
  <p:tag name="ISPRING_SCORM_ENDPOINT" val="&lt;endpoint&gt;&lt;enable&gt;0&lt;/enable&gt;&lt;lrs&gt;https://&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52CF0EF0-5755-4E4F-8BF6-F95AACAAACC6}: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3C72FD34-CB47-4611-B426-AA731796A53B}: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034D6446-5CA2-425A-A436-80AFB564C25F}: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698CBB25-064D-4269-BFFB-1293DF862036}:269"/>
</p:tagLst>
</file>

<file path=ppt/tags/tag14.xml><?xml version="1.0" encoding="utf-8"?>
<p:tagLst xmlns:a="http://schemas.openxmlformats.org/drawingml/2006/main" xmlns:r="http://schemas.openxmlformats.org/officeDocument/2006/relationships" xmlns:p="http://schemas.openxmlformats.org/presentationml/2006/main">
  <p:tag name="GENSWF_SLIDE_UID" val="{C3569936-60A4-4ED0-9D8A-BF17C52D28C5}:270"/>
</p:tagLst>
</file>

<file path=ppt/tags/tag15.xml><?xml version="1.0" encoding="utf-8"?>
<p:tagLst xmlns:a="http://schemas.openxmlformats.org/drawingml/2006/main" xmlns:r="http://schemas.openxmlformats.org/officeDocument/2006/relationships" xmlns:p="http://schemas.openxmlformats.org/presentationml/2006/main">
  <p:tag name="GENSWF_SLIDE_UID" val="{3B15666A-EBEE-4DDE-BE7D-409B9F48808D}:271"/>
</p:tagLst>
</file>

<file path=ppt/tags/tag16.xml><?xml version="1.0" encoding="utf-8"?>
<p:tagLst xmlns:a="http://schemas.openxmlformats.org/drawingml/2006/main" xmlns:r="http://schemas.openxmlformats.org/officeDocument/2006/relationships" xmlns:p="http://schemas.openxmlformats.org/presentationml/2006/main">
  <p:tag name="GENSWF_SLIDE_UID" val="{1C4DF135-CEFB-40E6-8483-DEB03F668316}:272"/>
</p:tagLst>
</file>

<file path=ppt/tags/tag2.xml><?xml version="1.0" encoding="utf-8"?>
<p:tagLst xmlns:a="http://schemas.openxmlformats.org/drawingml/2006/main" xmlns:r="http://schemas.openxmlformats.org/officeDocument/2006/relationships" xmlns:p="http://schemas.openxmlformats.org/presentationml/2006/main">
  <p:tag name="GENSWF_SLIDE_UID" val="{74C42ADB-0DDC-441C-BF17-4DE4039BC1D2}:256"/>
</p:tagLst>
</file>

<file path=ppt/tags/tag3.xml><?xml version="1.0" encoding="utf-8"?>
<p:tagLst xmlns:a="http://schemas.openxmlformats.org/drawingml/2006/main" xmlns:r="http://schemas.openxmlformats.org/officeDocument/2006/relationships" xmlns:p="http://schemas.openxmlformats.org/presentationml/2006/main">
  <p:tag name="GENSWF_SLIDE_UID" val="{F725239E-E26C-451F-9D1F-40876077B518}:257"/>
</p:tagLst>
</file>

<file path=ppt/tags/tag4.xml><?xml version="1.0" encoding="utf-8"?>
<p:tagLst xmlns:a="http://schemas.openxmlformats.org/drawingml/2006/main" xmlns:r="http://schemas.openxmlformats.org/officeDocument/2006/relationships" xmlns:p="http://schemas.openxmlformats.org/presentationml/2006/main">
  <p:tag name="GENSWF_SLIDE_UID" val="{99B9F931-989C-4D9E-A4AC-8E39E286DCF2}:260"/>
</p:tagLst>
</file>

<file path=ppt/tags/tag5.xml><?xml version="1.0" encoding="utf-8"?>
<p:tagLst xmlns:a="http://schemas.openxmlformats.org/drawingml/2006/main" xmlns:r="http://schemas.openxmlformats.org/officeDocument/2006/relationships" xmlns:p="http://schemas.openxmlformats.org/presentationml/2006/main">
  <p:tag name="GENSWF_SLIDE_UID" val="{4F60F3AE-2A84-4F55-9152-A5C6280C7861}:261"/>
</p:tagLst>
</file>

<file path=ppt/tags/tag6.xml><?xml version="1.0" encoding="utf-8"?>
<p:tagLst xmlns:a="http://schemas.openxmlformats.org/drawingml/2006/main" xmlns:r="http://schemas.openxmlformats.org/officeDocument/2006/relationships" xmlns:p="http://schemas.openxmlformats.org/presentationml/2006/main">
  <p:tag name="GENSWF_SLIDE_UID" val="{78416676-3FF0-47BD-A1D0-AD75DE506D9F}:262"/>
</p:tagLst>
</file>

<file path=ppt/tags/tag7.xml><?xml version="1.0" encoding="utf-8"?>
<p:tagLst xmlns:a="http://schemas.openxmlformats.org/drawingml/2006/main" xmlns:r="http://schemas.openxmlformats.org/officeDocument/2006/relationships" xmlns:p="http://schemas.openxmlformats.org/presentationml/2006/main">
  <p:tag name="GENSWF_SLIDE_UID" val="{F4D8A760-1927-415C-8B46-94B56FECF82D}:263"/>
</p:tagLst>
</file>

<file path=ppt/tags/tag8.xml><?xml version="1.0" encoding="utf-8"?>
<p:tagLst xmlns:a="http://schemas.openxmlformats.org/drawingml/2006/main" xmlns:r="http://schemas.openxmlformats.org/officeDocument/2006/relationships" xmlns:p="http://schemas.openxmlformats.org/presentationml/2006/main">
  <p:tag name="GENSWF_SLIDE_UID" val="{B3DFBFB4-8A6B-4E15-A66E-70C8FB0D3CC5}:264"/>
</p:tagLst>
</file>

<file path=ppt/tags/tag9.xml><?xml version="1.0" encoding="utf-8"?>
<p:tagLst xmlns:a="http://schemas.openxmlformats.org/drawingml/2006/main" xmlns:r="http://schemas.openxmlformats.org/officeDocument/2006/relationships" xmlns:p="http://schemas.openxmlformats.org/presentationml/2006/main">
  <p:tag name="GENSWF_SLIDE_UID" val="{74F1A005-D976-4174-95F9-9B2725351D55}: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974</Words>
  <Application>Microsoft Office PowerPoint</Application>
  <PresentationFormat>Widescreen</PresentationFormat>
  <Paragraphs>62</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宋体</vt:lpstr>
      <vt:lpstr>Arial</vt:lpstr>
      <vt:lpstr>Arial-Rounded</vt:lpstr>
      <vt:lpstr>Calibri</vt:lpstr>
      <vt:lpstr>Calibri Light</vt:lpstr>
      <vt:lpstr>Cambria</vt:lpstr>
      <vt:lpstr>等线</vt:lpstr>
      <vt:lpstr>Tahoma</vt:lpstr>
      <vt:lpstr>Times New Roman</vt:lpstr>
      <vt:lpstr>UTM Avo</vt:lpstr>
      <vt:lpstr>Wingdings</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TV4-TUAN19-VIET-VĨNH</dc:title>
  <dc:creator>Admin</dc:creator>
  <cp:lastModifiedBy>Admin</cp:lastModifiedBy>
  <cp:revision>5</cp:revision>
  <dcterms:created xsi:type="dcterms:W3CDTF">2025-01-18T03:58:02Z</dcterms:created>
  <dcterms:modified xsi:type="dcterms:W3CDTF">2025-01-18T04:19:02Z</dcterms:modified>
</cp:coreProperties>
</file>