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9AACD-AFA7-467A-B908-8554127B5E33}" type="datetimeFigureOut">
              <a:rPr lang="en-US" smtClean="0"/>
              <a:t>26/1/2025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8040B-C6A3-4403-8AEF-C924E1575E9D}" type="slidenum">
              <a:rPr lang="en-US" smtClean="0"/>
              <a:t>‹#›</a:t>
            </a:fld>
            <a:endParaRPr lang="en-US"/>
          </a:p>
        </p:txBody>
      </p:sp>
    </p:spTree>
    <p:extLst>
      <p:ext uri="{BB962C8B-B14F-4D97-AF65-F5344CB8AC3E}">
        <p14:creationId xmlns:p14="http://schemas.microsoft.com/office/powerpoint/2010/main" val="391297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E8040B-C6A3-4403-8AEF-C924E1575E9D}" type="slidenum">
              <a:rPr lang="en-US" smtClean="0"/>
              <a:t>3</a:t>
            </a:fld>
            <a:endParaRPr lang="en-US"/>
          </a:p>
        </p:txBody>
      </p:sp>
    </p:spTree>
    <p:extLst>
      <p:ext uri="{BB962C8B-B14F-4D97-AF65-F5344CB8AC3E}">
        <p14:creationId xmlns:p14="http://schemas.microsoft.com/office/powerpoint/2010/main" val="115728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0679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9060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0707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C70EE9-247C-4886-B33A-15BBA7D4BC63}" type="datetimeFigureOut">
              <a:rPr lang="en-US" smtClean="0"/>
              <a:t>26/1/2025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284605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70EE9-247C-4886-B33A-15BBA7D4BC63}" type="datetimeFigureOut">
              <a:rPr lang="en-US" smtClean="0"/>
              <a:t>26/1/2025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130623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70EE9-247C-4886-B33A-15BBA7D4BC63}" type="datetimeFigureOut">
              <a:rPr lang="en-US" smtClean="0"/>
              <a:t>26/1/2025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322459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146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70EE9-247C-4886-B33A-15BBA7D4BC63}" type="datetimeFigureOut">
              <a:rPr lang="en-US" smtClean="0"/>
              <a:t>26/1/2025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71876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C70EE9-247C-4886-B33A-15BBA7D4BC63}" type="datetimeFigureOut">
              <a:rPr lang="en-US" smtClean="0"/>
              <a:t>26/1/2025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274250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C70EE9-247C-4886-B33A-15BBA7D4BC63}" type="datetimeFigureOut">
              <a:rPr lang="en-US" smtClean="0"/>
              <a:t>26/1/2025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405908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70EE9-247C-4886-B33A-15BBA7D4BC63}" type="datetimeFigureOut">
              <a:rPr lang="en-US" smtClean="0"/>
              <a:t>26/1/2025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399204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70EE9-247C-4886-B33A-15BBA7D4BC63}" type="datetimeFigureOut">
              <a:rPr lang="en-US" smtClean="0"/>
              <a:t>26/1/2025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132459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70EE9-247C-4886-B33A-15BBA7D4BC63}" type="datetimeFigureOut">
              <a:rPr lang="en-US" smtClean="0"/>
              <a:t>26/1/2025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275925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C70EE9-247C-4886-B33A-15BBA7D4BC63}" type="datetimeFigureOut">
              <a:rPr lang="en-US" smtClean="0"/>
              <a:t>26/1/2025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386124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C70EE9-247C-4886-B33A-15BBA7D4BC63}" type="datetimeFigureOut">
              <a:rPr lang="en-US" smtClean="0"/>
              <a:t>26/1/2025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9544-A8DF-41B7-AFD6-E1B55BB5A560}" type="slidenum">
              <a:rPr lang="en-US" smtClean="0"/>
              <a:t>‹#›</a:t>
            </a:fld>
            <a:endParaRPr lang="en-US"/>
          </a:p>
        </p:txBody>
      </p:sp>
    </p:spTree>
    <p:extLst>
      <p:ext uri="{BB962C8B-B14F-4D97-AF65-F5344CB8AC3E}">
        <p14:creationId xmlns:p14="http://schemas.microsoft.com/office/powerpoint/2010/main" val="247758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70EE9-247C-4886-B33A-15BBA7D4BC63}" type="datetimeFigureOut">
              <a:rPr lang="en-US" smtClean="0"/>
              <a:t>26/1/2025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19544-A8DF-41B7-AFD6-E1B55BB5A560}" type="slidenum">
              <a:rPr lang="en-US" smtClean="0"/>
              <a:t>‹#›</a:t>
            </a:fld>
            <a:endParaRPr lang="en-US"/>
          </a:p>
        </p:txBody>
      </p:sp>
    </p:spTree>
    <p:extLst>
      <p:ext uri="{BB962C8B-B14F-4D97-AF65-F5344CB8AC3E}">
        <p14:creationId xmlns:p14="http://schemas.microsoft.com/office/powerpoint/2010/main" val="410981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9.png"/><Relationship Id="rId2" Type="http://schemas.microsoft.com/office/2007/relationships/media" Target="../media/media1.mp4"/><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microsoft.com/office/2007/relationships/hdphoto" Target="../media/hdphoto2.wdp"/><Relationship Id="rId12"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8"/>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9"/>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
        <p:nvSpPr>
          <p:cNvPr id="2" name="Rectangle 1"/>
          <p:cNvSpPr/>
          <p:nvPr/>
        </p:nvSpPr>
        <p:spPr>
          <a:xfrm>
            <a:off x="5474112" y="6237011"/>
            <a:ext cx="4014690" cy="523220"/>
          </a:xfrm>
          <a:prstGeom prst="rect">
            <a:avLst/>
          </a:prstGeom>
          <a:noFill/>
        </p:spPr>
        <p:txBody>
          <a:bodyPr wrap="none" lIns="91440" tIns="45720" rIns="91440" bIns="45720">
            <a:spAutoFit/>
          </a:bodyPr>
          <a:lstStyle/>
          <a:p>
            <a:pPr algn="ctr"/>
            <a:r>
              <a:rPr lang="en-US" sz="2800" b="1" cap="none" spc="0" smtClean="0">
                <a:ln w="0"/>
                <a:solidFill>
                  <a:srgbClr val="FF0000"/>
                </a:solidFill>
                <a:effectLst>
                  <a:outerShdw blurRad="38100" dist="25400" dir="5400000" algn="ctr" rotWithShape="0">
                    <a:srgbClr val="6E747A">
                      <a:alpha val="43000"/>
                    </a:srgbClr>
                  </a:outerShdw>
                </a:effectLst>
              </a:rPr>
              <a:t>GV: PHẠM THỊ KIM OANH</a:t>
            </a:r>
            <a:endParaRPr lang="en-US" sz="28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965488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hoa?-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8907AFEB-3102-21FF-08CB-6781533C09EB}"/>
              </a:ext>
            </a:extLst>
          </p:cNvPr>
          <p:cNvSpPr/>
          <p:nvPr/>
        </p:nvSpPr>
        <p:spPr>
          <a:xfrm>
            <a:off x="608411" y="3766508"/>
            <a:ext cx="11251782" cy="2565712"/>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F83BE8D-A04A-A310-E5F3-50B5FD560342}"/>
              </a:ext>
            </a:extLst>
          </p:cNvPr>
          <p:cNvSpPr/>
          <p:nvPr/>
        </p:nvSpPr>
        <p:spPr>
          <a:xfrm>
            <a:off x="608411" y="706056"/>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879040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DED15DB7-9282-9718-843A-A6E44D7FD48D}"/>
              </a:ext>
            </a:extLst>
          </p:cNvPr>
          <p:cNvSpPr/>
          <p:nvPr/>
        </p:nvSpPr>
        <p:spPr>
          <a:xfrm>
            <a:off x="445771" y="1224991"/>
            <a:ext cx="11292840" cy="46728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ustDataLst>
      <p:tags r:id="rId1"/>
    </p:custDataLst>
    <p:extLst>
      <p:ext uri="{BB962C8B-B14F-4D97-AF65-F5344CB8AC3E}">
        <p14:creationId xmlns:p14="http://schemas.microsoft.com/office/powerpoint/2010/main" val="876684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3" y="1798069"/>
            <a:ext cx="4253067"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925137"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r</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ung rinh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830438"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d</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ậ</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 dìu</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0738" y="2790537"/>
              <a:ext cx="97711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hành hoa</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722992" y="2739659"/>
              <a:ext cx="614888"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s</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ững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88625"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thảng thốt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custDataLst>
      <p:tags r:id="rId1"/>
    </p:custDataLst>
    <p:extLst>
      <p:ext uri="{BB962C8B-B14F-4D97-AF65-F5344CB8AC3E}">
        <p14:creationId xmlns:p14="http://schemas.microsoft.com/office/powerpoint/2010/main" val="12206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742319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Mai! Sao con ngắt hoa?- Mẹ ơi, con không ngắt. Con chỉ sơ ý thôi...</a:t>
            </a: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4" name="Group 3">
            <a:extLst>
              <a:ext uri="{FF2B5EF4-FFF2-40B4-BE49-F238E27FC236}">
                <a16:creationId xmlns:a16="http://schemas.microsoft.com/office/drawing/2014/main" id="{B79D45DE-3F5E-8359-D29F-74614217FE91}"/>
              </a:ext>
            </a:extLst>
          </p:cNvPr>
          <p:cNvGrpSpPr/>
          <p:nvPr/>
        </p:nvGrpSpPr>
        <p:grpSpPr>
          <a:xfrm>
            <a:off x="1279584" y="1305497"/>
            <a:ext cx="9632832" cy="4438273"/>
            <a:chOff x="710836" y="1134617"/>
            <a:chExt cx="9632832" cy="4438273"/>
          </a:xfrm>
        </p:grpSpPr>
        <p:sp>
          <p:nvSpPr>
            <p:cNvPr id="7" name="TextBox 6">
              <a:extLst>
                <a:ext uri="{FF2B5EF4-FFF2-40B4-BE49-F238E27FC236}">
                  <a16:creationId xmlns:a16="http://schemas.microsoft.com/office/drawing/2014/main" id="{75CD60C0-87C5-B24E-90A7-328FB47C5482}"/>
                </a:ext>
              </a:extLst>
            </p:cNvPr>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8" name="Picture 7">
              <a:extLst>
                <a:ext uri="{FF2B5EF4-FFF2-40B4-BE49-F238E27FC236}">
                  <a16:creationId xmlns:a16="http://schemas.microsoft.com/office/drawing/2014/main" id="{491CAAFD-6B23-99AD-BE69-F5DD0C8E1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custDataLst>
      <p:tags r:id="rId1"/>
    </p:custDataLst>
    <p:extLst>
      <p:ext uri="{BB962C8B-B14F-4D97-AF65-F5344CB8AC3E}">
        <p14:creationId xmlns:p14="http://schemas.microsoft.com/office/powerpoint/2010/main" val="3252235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966481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ustDataLst>
      <p:tags r:id="rId1"/>
    </p:custDataLst>
    <p:extLst>
      <p:ext uri="{BB962C8B-B14F-4D97-AF65-F5344CB8AC3E}">
        <p14:creationId xmlns:p14="http://schemas.microsoft.com/office/powerpoint/2010/main" val="964330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2852668"/>
            <a:ext cx="11436217" cy="354252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lumMod val="50000"/>
                  </a:schemeClr>
                </a:solidFill>
                <a:latin typeface="Cambria" panose="02040503050406030204" pitchFamily="18" charset="0"/>
                <a:ea typeface="Cambria" panose="02040503050406030204" pitchFamily="18" charset="0"/>
              </a:rPr>
              <a:t> Mỗi sáng ra quán giúp mẹ, cô bé vẫn ngắm nghía mãi. Ngoài việc xem cây có con sâu nào hay không, Mai còn hồi hộp chờ hoa nở.</a:t>
            </a:r>
          </a:p>
          <a:p>
            <a:r>
              <a:rPr lang="vi-VN" sz="2800" dirty="0">
                <a:solidFill>
                  <a:schemeClr val="tx2">
                    <a:lumMod val="50000"/>
                  </a:schemeClr>
                </a:solidFill>
                <a:latin typeface="Cambria" panose="02040503050406030204" pitchFamily="18" charset="0"/>
                <a:ea typeface="Cambria" panose="02040503050406030204" pitchFamily="18" charset="0"/>
              </a:rPr>
              <a:t>- Mai sững người khi thấy cảnh tượng một nhành lan đã bung xoè rung rinh trong nắng sớm.</a:t>
            </a:r>
          </a:p>
          <a:p>
            <a:r>
              <a:rPr lang="vi-VN" sz="2800" dirty="0">
                <a:solidFill>
                  <a:schemeClr val="tx2">
                    <a:lumMod val="50000"/>
                  </a:schemeClr>
                </a:solidFill>
                <a:latin typeface="Cambria" panose="02040503050406030204" pitchFamily="18" charset="0"/>
                <a:ea typeface="Cambria" panose="02040503050406030204" pitchFamily="18" charset="0"/>
              </a:rPr>
              <a:t>- Mai liền sà tới khóm lan, đưa tay nâng niu nhành hoa. Cô bé ve vuốt mãi những cánh hoa, thân hoa.</a:t>
            </a:r>
          </a:p>
          <a:p>
            <a:r>
              <a:rPr lang="vi-VN" sz="2800" dirty="0">
                <a:solidFill>
                  <a:schemeClr val="tx2">
                    <a:lumMod val="50000"/>
                  </a:schemeClr>
                </a:solidFill>
                <a:latin typeface="Cambria" panose="02040503050406030204" pitchFamily="18" charset="0"/>
                <a:ea typeface="Cambria" panose="02040503050406030204" pitchFamily="18" charset="0"/>
              </a:rPr>
              <a:t>- Thoáng nghĩ trong đầu có giá một phép mầu để cành hoa liền lại. </a:t>
            </a:r>
          </a:p>
        </p:txBody>
      </p:sp>
    </p:spTree>
    <p:custDataLst>
      <p:tags r:id="rId1"/>
    </p:custDataLst>
    <p:extLst>
      <p:ext uri="{BB962C8B-B14F-4D97-AF65-F5344CB8AC3E}">
        <p14:creationId xmlns:p14="http://schemas.microsoft.com/office/powerpoint/2010/main" val="4165976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87479" y="256863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đã</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sơ ý làm gãy một nhành lan trong khóm hoa lan của nhà ông họa sĩ. Mà ông họa sĩ lại là một người rất yêu hoa. </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230849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940378" y="2682646"/>
            <a:ext cx="10203871"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chemeClr val="tx2">
                    <a:lumMod val="50000"/>
                  </a:schemeClr>
                </a:solidFill>
                <a:latin typeface="Cambria" panose="02040503050406030204" pitchFamily="18" charset="0"/>
                <a:ea typeface="Cambria" panose="02040503050406030204" pitchFamily="18" charset="0"/>
              </a:rPr>
              <a:t>	Ông nhạc sĩ lại mua chậu lan mới thay cho chậu lan cũ vì ông đã tình cờ nhìn thấy những giọt nước mắt và nghe được những lời thì thầm của Mai.</a:t>
            </a:r>
            <a:endPar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095003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691759"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KHỞI 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ustDataLst>
      <p:tags r:id="rId1"/>
    </p:custDataLst>
    <p:extLst>
      <p:ext uri="{BB962C8B-B14F-4D97-AF65-F5344CB8AC3E}">
        <p14:creationId xmlns:p14="http://schemas.microsoft.com/office/powerpoint/2010/main" val="1767519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矩形: 圆角 2">
            <a:extLst>
              <a:ext uri="{FF2B5EF4-FFF2-40B4-BE49-F238E27FC236}">
                <a16:creationId xmlns:a16="http://schemas.microsoft.com/office/drawing/2014/main" id="{BE6BE867-DAA8-C1EE-9823-72ABEFD6F676}"/>
              </a:ext>
            </a:extLst>
          </p:cNvPr>
          <p:cNvSpPr/>
          <p:nvPr/>
        </p:nvSpPr>
        <p:spPr>
          <a:xfrm>
            <a:off x="478994" y="2660072"/>
            <a:ext cx="11234011" cy="2734887"/>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3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được xem là ông bụt trong câu chuyện chính là người nhạc sĩ, vì ông rất nhân hậu đã ra tay giúp đỡ cô bé Mai. </a:t>
            </a:r>
            <a:r>
              <a:rPr lang="vi-VN" sz="3200" b="1" dirty="0">
                <a:solidFill>
                  <a:schemeClr val="tx2">
                    <a:lumMod val="50000"/>
                  </a:schemeClr>
                </a:solidFill>
                <a:latin typeface="Cambria" panose="02040503050406030204" pitchFamily="18" charset="0"/>
                <a:ea typeface="Cambria" panose="02040503050406030204" pitchFamily="18" charset="0"/>
              </a:rPr>
              <a:t>ông nhạc sĩ đã xuất hiện, âm thầm lắng nghe và hoàn thành nguyện vọng cho Mai mà không cần đền đáp gì.</a:t>
            </a:r>
            <a:endParaRPr kumimoji="0" lang="en-US" sz="3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005497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644236" y="2710163"/>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chắn Mai sẽ rất xúc động khi biết việc ông nhạc sĩ đã làm cho mình. Mai có thể xin lỗi ông nhạc sĩ.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867140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675306" y="-114300"/>
            <a:ext cx="9034604" cy="4027521"/>
            <a:chOff x="2036915" y="2188477"/>
            <a:chExt cx="5918854" cy="2049877"/>
          </a:xfrm>
        </p:grpSpPr>
        <p:sp>
          <p:nvSpPr>
            <p:cNvPr id="2" name="矩形: 圆角 1">
              <a:extLst>
                <a:ext uri="{FF2B5EF4-FFF2-40B4-BE49-F238E27FC236}">
                  <a16:creationId xmlns:a16="http://schemas.microsoft.com/office/drawing/2014/main" id="{90C12816-B30E-8912-F43D-862C1FE20432}"/>
                </a:ext>
              </a:extLst>
            </p:cNvPr>
            <p:cNvSpPr/>
            <p:nvPr/>
          </p:nvSpPr>
          <p:spPr>
            <a:xfrm>
              <a:off x="2036915" y="2740234"/>
              <a:ext cx="5918854" cy="149812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29761" y="2188477"/>
              <a:ext cx="4928058" cy="2705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308428"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id="{24452B88-B92E-E6E9-08E0-548C04B1B226}"/>
              </a:ext>
            </a:extLst>
          </p:cNvPr>
          <p:cNvSpPr txBox="1"/>
          <p:nvPr/>
        </p:nvSpPr>
        <p:spPr>
          <a:xfrm>
            <a:off x="1883572" y="1472000"/>
            <a:ext cx="8732520"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40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61024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ustDataLst>
      <p:tags r:id="rId1"/>
    </p:custDataLst>
    <p:extLst>
      <p:ext uri="{BB962C8B-B14F-4D97-AF65-F5344CB8AC3E}">
        <p14:creationId xmlns:p14="http://schemas.microsoft.com/office/powerpoint/2010/main" val="2993760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Mai! Sao con ngắt hoa?- Mẹ ơi, con không ngắt. Con chỉ sơ ý thôi...</a:t>
            </a: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819203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872330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custDataLst>
      <p:tags r:id="rId1"/>
    </p:custDataLst>
    <p:extLst>
      <p:ext uri="{BB962C8B-B14F-4D97-AF65-F5344CB8AC3E}">
        <p14:creationId xmlns:p14="http://schemas.microsoft.com/office/powerpoint/2010/main" val="239927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868" y="98742"/>
            <a:ext cx="1664087" cy="1328496"/>
          </a:xfrm>
          <a:prstGeom prst="rect">
            <a:avLst/>
          </a:prstGeom>
        </p:spPr>
      </p:pic>
      <p:pic>
        <p:nvPicPr>
          <p:cNvPr id="2" name="[Điều Chúng Mình Chưa Biết] - Trích đoạn_ Ông Bụt trong truyện cổ tích">
            <a:hlinkClick r:id="" action="ppaction://media"/>
            <a:extLst>
              <a:ext uri="{FF2B5EF4-FFF2-40B4-BE49-F238E27FC236}">
                <a16:creationId xmlns:a16="http://schemas.microsoft.com/office/drawing/2014/main" id="{E608FE22-4CEB-7D77-51D8-AA26D6FAD8BA}"/>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91043" y="98742"/>
            <a:ext cx="12009912" cy="6759258"/>
          </a:xfrm>
          <a:prstGeom prst="rect">
            <a:avLst/>
          </a:prstGeom>
        </p:spPr>
      </p:pic>
    </p:spTree>
    <p:custDataLst>
      <p:tags r:id="rId1"/>
    </p:custDataLst>
    <p:extLst>
      <p:ext uri="{BB962C8B-B14F-4D97-AF65-F5344CB8AC3E}">
        <p14:creationId xmlns:p14="http://schemas.microsoft.com/office/powerpoint/2010/main" val="71518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ustDataLst>
      <p:tags r:id="rId1"/>
    </p:custDataLst>
    <p:extLst>
      <p:ext uri="{BB962C8B-B14F-4D97-AF65-F5344CB8AC3E}">
        <p14:creationId xmlns:p14="http://schemas.microsoft.com/office/powerpoint/2010/main" val="1366456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8"/>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9"/>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rPr>
              <a:t>Đọc</a:t>
            </a:r>
            <a:endParaRPr kumimoji="0" lang="vi-VN"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endParaRPr>
          </a:p>
        </p:txBody>
      </p:sp>
    </p:spTree>
    <p:custDataLst>
      <p:tags r:id="rId1"/>
    </p:custDataLst>
    <p:extLst>
      <p:ext uri="{BB962C8B-B14F-4D97-AF65-F5344CB8AC3E}">
        <p14:creationId xmlns:p14="http://schemas.microsoft.com/office/powerpoint/2010/main" val="28979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ustDataLst>
      <p:tags r:id="rId1"/>
    </p:custDataLst>
    <p:extLst>
      <p:ext uri="{BB962C8B-B14F-4D97-AF65-F5344CB8AC3E}">
        <p14:creationId xmlns:p14="http://schemas.microsoft.com/office/powerpoint/2010/main" val="1471314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 Sans" panose="020B0606030504020204" pitchFamily="34" charset="0"/>
                <a:ea typeface="Cambria" panose="020405030504060302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 Mai! Sao con ngắt hoa?- Mẹ ơi, con không ngắt. Con chỉ sơ ý thôi...</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26040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	</a:t>
            </a:r>
          </a:p>
          <a:p>
            <a:pPr algn="just"/>
            <a:r>
              <a:rPr lang="vi-VN" sz="2800" dirty="0">
                <a:solidFill>
                  <a:srgbClr val="000000"/>
                </a:solidFill>
                <a:latin typeface="Cambria" panose="02040503050406030204" pitchFamily="18" charset="0"/>
                <a:ea typeface="Cambria" panose="02040503050406030204" pitchFamily="18" charset="0"/>
              </a:rPr>
              <a:t>	</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algn="just"/>
            <a:r>
              <a:rPr lang="vi-VN" sz="2800" b="0" i="0" dirty="0">
                <a:solidFill>
                  <a:srgbClr val="000000"/>
                </a:solidFill>
                <a:effectLst/>
                <a:latin typeface="Cambria" panose="02040503050406030204" pitchFamily="18" charset="0"/>
                <a:ea typeface="Cambria" panose="02040503050406030204" pitchFamily="18" charset="0"/>
              </a:rPr>
              <a:t>	- Con có biết ông chủ nhà rất yêu hoa không? Con qua xin lỗi ông đi.</a:t>
            </a:r>
          </a:p>
          <a:p>
            <a:pPr algn="just"/>
            <a:r>
              <a:rPr lang="vi-VN" sz="2800" b="0" i="0" dirty="0">
                <a:solidFill>
                  <a:srgbClr val="000000"/>
                </a:solidFill>
                <a:effectLst/>
                <a:latin typeface="Cambria" panose="02040503050406030204" pitchFamily="18" charset="0"/>
                <a:ea typeface="Cambria" panose="02040503050406030204" pitchFamily="18" charset="0"/>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vi-VN" sz="2800" b="0" i="0" dirty="0">
                <a:solidFill>
                  <a:srgbClr val="000000"/>
                </a:solidFill>
                <a:effectLst/>
                <a:latin typeface="Cambria" panose="02040503050406030204" pitchFamily="18" charset="0"/>
                <a:ea typeface="Cambria" panose="02040503050406030204" pitchFamily="18" charset="0"/>
              </a:rPr>
              <a:t>	Hôm sau, Mai vô cùng ngạc nhiên và sung sướng khi nhìn thấy chậu lan. Vẫn là một nhành hoa tím biếc bung nở tuyệt đẹp.</a:t>
            </a:r>
          </a:p>
          <a:p>
            <a:pPr algn="just"/>
            <a:r>
              <a:rPr lang="vi-VN" sz="2800" b="0" i="0" dirty="0">
                <a:solidFill>
                  <a:srgbClr val="000000"/>
                </a:solidFill>
                <a:effectLst/>
                <a:latin typeface="Cambria" panose="02040503050406030204" pitchFamily="18" charset="0"/>
                <a:ea typeface="Cambria" panose="02040503050406030204" pitchFamily="18" charset="0"/>
              </a:rPr>
              <a:t>	“Mẹ ơi, ông Bụt đã cứu con. – Mai kêu lên khe khẽ.</a:t>
            </a:r>
          </a:p>
          <a:p>
            <a:pPr algn="just"/>
            <a:r>
              <a:rPr lang="vi-VN" sz="2800" b="0" i="0" dirty="0">
                <a:solidFill>
                  <a:srgbClr val="000000"/>
                </a:solidFill>
                <a:effectLst/>
                <a:latin typeface="Cambria" panose="02040503050406030204" pitchFamily="18" charset="0"/>
                <a:ea typeface="Cambria" panose="020405030504060302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altLang="zh-CN" sz="3600" b="1" dirty="0">
                  <a:solidFill>
                    <a:srgbClr val="FFFF00"/>
                  </a:solidFill>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47985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8">
            <a:extLst>
              <a:ext uri="{BEBA8EAE-BF5A-486C-A8C5-ECC9F3942E4B}">
                <a14:imgProps xmlns:a14="http://schemas.microsoft.com/office/drawing/2010/main">
                  <a14:imgLayer r:embed="rId9">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2">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2">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2">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custDataLst>
      <p:tags r:id="rId1"/>
    </p:custDataLst>
    <p:extLst>
      <p:ext uri="{BB962C8B-B14F-4D97-AF65-F5344CB8AC3E}">
        <p14:creationId xmlns:p14="http://schemas.microsoft.com/office/powerpoint/2010/main" val="239560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9205BF1-3472-46F8-AA30-44BEEB0264F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GA ĐT dạy phòng học thông mi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0-TV4- Ông Bụt đã đến"/>
</p:tagLst>
</file>

<file path=ppt/tags/tag10.xml><?xml version="1.0" encoding="utf-8"?>
<p:tagLst xmlns:a="http://schemas.openxmlformats.org/drawingml/2006/main" xmlns:r="http://schemas.openxmlformats.org/officeDocument/2006/relationships" xmlns:p="http://schemas.openxmlformats.org/presentationml/2006/main">
  <p:tag name="GENSWF_SLIDE_UID" val="{75A23B88-C596-4C8A-B804-924BF1495E1B}: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89D30285-F4B6-42DC-AA0D-BC18D9750CDB}: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826059CE-418E-4DBE-ACB2-935562711F2C}: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B4C2E1AA-08E9-4D76-B03C-BD52B1253A64}: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9CF2091B-5978-4EAA-AEDA-F20569C3754B}: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410F9EF0-C291-4F73-B186-5B7AE9B45DDE}: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0E37AF73-D7F2-4093-9103-E13504C13B5C}: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BADD9BFC-09A4-4244-8EBA-31A6F6517C14}: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5A531ADA-A1BE-41D9-AE9E-0E25586F362E}: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5E48BCF7-F361-4A78-AA5E-E6C9CC8976BD}:274"/>
</p:tagLst>
</file>

<file path=ppt/tags/tag2.xml><?xml version="1.0" encoding="utf-8"?>
<p:tagLst xmlns:a="http://schemas.openxmlformats.org/drawingml/2006/main" xmlns:r="http://schemas.openxmlformats.org/officeDocument/2006/relationships" xmlns:p="http://schemas.openxmlformats.org/presentationml/2006/main">
  <p:tag name="GENSWF_SLIDE_UID" val="{DE6144C3-1803-4F24-93CE-9AE4E9F8778A}: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63EB4319-C367-42B4-8B06-F22ED968C504}: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537C215D-86A7-44AD-A593-F2FA61C2D2AD}:276"/>
</p:tagLst>
</file>

<file path=ppt/tags/tag22.xml><?xml version="1.0" encoding="utf-8"?>
<p:tagLst xmlns:a="http://schemas.openxmlformats.org/drawingml/2006/main" xmlns:r="http://schemas.openxmlformats.org/officeDocument/2006/relationships" xmlns:p="http://schemas.openxmlformats.org/presentationml/2006/main">
  <p:tag name="GENSWF_SLIDE_UID" val="{25DAFB4A-09CB-4FCB-B609-7B8BEEC8817A}: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B0FC87F2-896C-42AB-B5DB-105614DB0BCD}:278"/>
</p:tagLst>
</file>

<file path=ppt/tags/tag24.xml><?xml version="1.0" encoding="utf-8"?>
<p:tagLst xmlns:a="http://schemas.openxmlformats.org/drawingml/2006/main" xmlns:r="http://schemas.openxmlformats.org/officeDocument/2006/relationships" xmlns:p="http://schemas.openxmlformats.org/presentationml/2006/main">
  <p:tag name="GENSWF_SLIDE_UID" val="{9B021172-A10B-4274-9B53-7FBD4DCB0728}:279"/>
</p:tagLst>
</file>

<file path=ppt/tags/tag25.xml><?xml version="1.0" encoding="utf-8"?>
<p:tagLst xmlns:a="http://schemas.openxmlformats.org/drawingml/2006/main" xmlns:r="http://schemas.openxmlformats.org/officeDocument/2006/relationships" xmlns:p="http://schemas.openxmlformats.org/presentationml/2006/main">
  <p:tag name="GENSWF_SLIDE_UID" val="{498BF95C-E19A-4015-84A1-05B50EE465CB}:280"/>
</p:tagLst>
</file>

<file path=ppt/tags/tag26.xml><?xml version="1.0" encoding="utf-8"?>
<p:tagLst xmlns:a="http://schemas.openxmlformats.org/drawingml/2006/main" xmlns:r="http://schemas.openxmlformats.org/officeDocument/2006/relationships" xmlns:p="http://schemas.openxmlformats.org/presentationml/2006/main">
  <p:tag name="GENSWF_SLIDE_UID" val="{61A5CB24-200A-4E5C-AD70-98BAC8F3501C}:281"/>
</p:tagLst>
</file>

<file path=ppt/tags/tag27.xml><?xml version="1.0" encoding="utf-8"?>
<p:tagLst xmlns:a="http://schemas.openxmlformats.org/drawingml/2006/main" xmlns:r="http://schemas.openxmlformats.org/officeDocument/2006/relationships" xmlns:p="http://schemas.openxmlformats.org/presentationml/2006/main">
  <p:tag name="GENSWF_SLIDE_UID" val="{8C7A7349-362A-4151-9D70-352540B1275D}:282"/>
</p:tagLst>
</file>

<file path=ppt/tags/tag3.xml><?xml version="1.0" encoding="utf-8"?>
<p:tagLst xmlns:a="http://schemas.openxmlformats.org/drawingml/2006/main" xmlns:r="http://schemas.openxmlformats.org/officeDocument/2006/relationships" xmlns:p="http://schemas.openxmlformats.org/presentationml/2006/main">
  <p:tag name="GENSWF_SLIDE_UID" val="{44A0DBE7-75FE-4BB9-B47C-9C37B702B32E}:258"/>
</p:tagLst>
</file>

<file path=ppt/tags/tag4.xml><?xml version="1.0" encoding="utf-8"?>
<p:tagLst xmlns:a="http://schemas.openxmlformats.org/drawingml/2006/main" xmlns:r="http://schemas.openxmlformats.org/officeDocument/2006/relationships" xmlns:p="http://schemas.openxmlformats.org/presentationml/2006/main">
  <p:tag name="GENSWF_SLIDE_UID" val="{0C62E97F-C57E-49F7-80F4-91CAAB5D9F47}:259"/>
</p:tagLst>
</file>

<file path=ppt/tags/tag5.xml><?xml version="1.0" encoding="utf-8"?>
<p:tagLst xmlns:a="http://schemas.openxmlformats.org/drawingml/2006/main" xmlns:r="http://schemas.openxmlformats.org/officeDocument/2006/relationships" xmlns:p="http://schemas.openxmlformats.org/presentationml/2006/main">
  <p:tag name="GENSWF_SLIDE_UID" val="{78CB898F-DA17-4C9D-AF32-85DD18F31162}:260"/>
</p:tagLst>
</file>

<file path=ppt/tags/tag6.xml><?xml version="1.0" encoding="utf-8"?>
<p:tagLst xmlns:a="http://schemas.openxmlformats.org/drawingml/2006/main" xmlns:r="http://schemas.openxmlformats.org/officeDocument/2006/relationships" xmlns:p="http://schemas.openxmlformats.org/presentationml/2006/main">
  <p:tag name="GENSWF_SLIDE_UID" val="{07D1BEBE-FA9B-43AB-A6D2-56C2BAF08813}:261"/>
</p:tagLst>
</file>

<file path=ppt/tags/tag7.xml><?xml version="1.0" encoding="utf-8"?>
<p:tagLst xmlns:a="http://schemas.openxmlformats.org/drawingml/2006/main" xmlns:r="http://schemas.openxmlformats.org/officeDocument/2006/relationships" xmlns:p="http://schemas.openxmlformats.org/presentationml/2006/main">
  <p:tag name="GENSWF_SLIDE_UID" val="{1632A743-A01E-44C9-A3A9-D4A695B6B4B7}:262"/>
</p:tagLst>
</file>

<file path=ppt/tags/tag8.xml><?xml version="1.0" encoding="utf-8"?>
<p:tagLst xmlns:a="http://schemas.openxmlformats.org/drawingml/2006/main" xmlns:r="http://schemas.openxmlformats.org/officeDocument/2006/relationships" xmlns:p="http://schemas.openxmlformats.org/presentationml/2006/main">
  <p:tag name="GENSWF_SLIDE_UID" val="{D2A2F15A-5657-4C84-A882-508EFCC47A87}:263"/>
</p:tagLst>
</file>

<file path=ppt/tags/tag9.xml><?xml version="1.0" encoding="utf-8"?>
<p:tagLst xmlns:a="http://schemas.openxmlformats.org/drawingml/2006/main" xmlns:r="http://schemas.openxmlformats.org/officeDocument/2006/relationships" xmlns:p="http://schemas.openxmlformats.org/presentationml/2006/main">
  <p:tag name="GENSWF_SLIDE_UID" val="{48F071BF-DA16-40E7-890D-FEDFE49536CA}: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326</Words>
  <Application>Microsoft Office PowerPoint</Application>
  <PresentationFormat>Widescreen</PresentationFormat>
  <Paragraphs>195</Paragraphs>
  <Slides>26</Slides>
  <Notes>4</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26</vt:i4>
      </vt:variant>
    </vt:vector>
  </HeadingPairs>
  <TitlesOfParts>
    <vt:vector size="44" baseType="lpstr">
      <vt:lpstr>宋体</vt:lpstr>
      <vt:lpstr>#9Slide03 AllRoundGothic</vt:lpstr>
      <vt:lpstr>#9Slide03 IcielNovecento sans E</vt:lpstr>
      <vt:lpstr>Arial</vt:lpstr>
      <vt:lpstr>Calibri</vt:lpstr>
      <vt:lpstr>Calibri Light</vt:lpstr>
      <vt:lpstr>Cambria</vt:lpstr>
      <vt:lpstr>等线</vt:lpstr>
      <vt:lpstr>Forte</vt:lpstr>
      <vt:lpstr>Open Sans</vt:lpstr>
      <vt:lpstr>Segoe UI Black</vt:lpstr>
      <vt:lpstr>SVN-Yahoo</vt:lpstr>
      <vt:lpstr>字魂131号-酷乐潮玩体</vt:lpstr>
      <vt:lpstr>字魂27号-布丁体</vt:lpstr>
      <vt:lpstr>思源黑体 CN</vt:lpstr>
      <vt:lpstr>胡晓波男神体</vt:lpstr>
      <vt:lpstr>阿里巴巴普惠体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20-TV4- Ông Bụt đã đến</dc:title>
  <dc:creator>Administrator</dc:creator>
  <cp:lastModifiedBy>Administrator</cp:lastModifiedBy>
  <cp:revision>3</cp:revision>
  <dcterms:created xsi:type="dcterms:W3CDTF">2025-01-26T09:39:16Z</dcterms:created>
  <dcterms:modified xsi:type="dcterms:W3CDTF">2025-01-26T09:40:24Z</dcterms:modified>
</cp:coreProperties>
</file>