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  <p:sldMasterId id="2147483680" r:id="rId2"/>
    <p:sldMasterId id="2147483700" r:id="rId3"/>
  </p:sldMasterIdLst>
  <p:notesMasterIdLst>
    <p:notesMasterId r:id="rId18"/>
  </p:notesMasterIdLst>
  <p:sldIdLst>
    <p:sldId id="329" r:id="rId4"/>
    <p:sldId id="258" r:id="rId5"/>
    <p:sldId id="315" r:id="rId6"/>
    <p:sldId id="339" r:id="rId7"/>
    <p:sldId id="340" r:id="rId8"/>
    <p:sldId id="312" r:id="rId9"/>
    <p:sldId id="264" r:id="rId10"/>
    <p:sldId id="313" r:id="rId11"/>
    <p:sldId id="341" r:id="rId12"/>
    <p:sldId id="342" r:id="rId13"/>
    <p:sldId id="343" r:id="rId14"/>
    <p:sldId id="344" r:id="rId15"/>
    <p:sldId id="345" r:id="rId16"/>
    <p:sldId id="325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F9CC"/>
    <a:srgbClr val="0081B4"/>
    <a:srgbClr val="F59620"/>
    <a:srgbClr val="FBD7AB"/>
    <a:srgbClr val="585364"/>
    <a:srgbClr val="ABD3E8"/>
    <a:srgbClr val="0069B5"/>
    <a:srgbClr val="AADFFA"/>
    <a:srgbClr val="AAE0FA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DB59B3-F5E0-4BBD-9CCF-3F066E7571C1}">
  <a:tblStyle styleId="{94DB59B3-F5E0-4BBD-9CCF-3F066E7571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e4b7ac326b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e4b7ac326b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316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8118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48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6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86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61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89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83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5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287725" y="573550"/>
            <a:ext cx="6546000" cy="2855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959175" y="4000100"/>
            <a:ext cx="5224500" cy="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9478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1726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5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96" name="Google Shape;96;p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Google Shape;120;p5"/>
          <p:cNvSpPr/>
          <p:nvPr/>
        </p:nvSpPr>
        <p:spPr>
          <a:xfrm>
            <a:off x="653250" y="571500"/>
            <a:ext cx="7837500" cy="400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75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1"/>
          </p:nvPr>
        </p:nvSpPr>
        <p:spPr>
          <a:xfrm>
            <a:off x="1520713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2"/>
          </p:nvPr>
        </p:nvSpPr>
        <p:spPr>
          <a:xfrm>
            <a:off x="5175588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20713" y="2955325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4"/>
          </p:nvPr>
        </p:nvSpPr>
        <p:spPr>
          <a:xfrm>
            <a:off x="5175588" y="2955250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027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69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0289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98222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_1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2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4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0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14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2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72" r:id="rId3"/>
    <p:sldLayoutId id="2147483677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6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9EC152-862B-43BE-9581-5F3B952F4D76}"/>
              </a:ext>
            </a:extLst>
          </p:cNvPr>
          <p:cNvSpPr/>
          <p:nvPr userDrawn="1"/>
        </p:nvSpPr>
        <p:spPr>
          <a:xfrm>
            <a:off x="0" y="-68580"/>
            <a:ext cx="9144000" cy="5212080"/>
          </a:xfrm>
          <a:prstGeom prst="rect">
            <a:avLst/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577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39.sv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microsoft.com/office/2007/relationships/hdphoto" Target="../media/hdphoto2.wdp"/><Relationship Id="rId7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2472" y="3057622"/>
            <a:ext cx="9998478" cy="2481085"/>
            <a:chOff x="0" y="0"/>
            <a:chExt cx="5266688" cy="13069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6688" cy="1306909"/>
            </a:xfrm>
            <a:custGeom>
              <a:avLst/>
              <a:gdLst/>
              <a:ahLst/>
              <a:cxnLst/>
              <a:rect l="l" t="t" r="r" b="b"/>
              <a:pathLst>
                <a:path w="5266688" h="1306909">
                  <a:moveTo>
                    <a:pt x="0" y="0"/>
                  </a:moveTo>
                  <a:lnTo>
                    <a:pt x="5266688" y="0"/>
                  </a:lnTo>
                  <a:lnTo>
                    <a:pt x="5266688" y="1306909"/>
                  </a:lnTo>
                  <a:lnTo>
                    <a:pt x="0" y="1306909"/>
                  </a:lnTo>
                  <a:close/>
                </a:path>
              </a:pathLst>
            </a:custGeom>
            <a:solidFill>
              <a:srgbClr val="FCF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66688" cy="1345009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2189" y="438489"/>
            <a:ext cx="6672873" cy="3760605"/>
            <a:chOff x="0" y="0"/>
            <a:chExt cx="4777112" cy="26922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777112" cy="2692218"/>
            </a:xfrm>
            <a:custGeom>
              <a:avLst/>
              <a:gdLst/>
              <a:ahLst/>
              <a:cxnLst/>
              <a:rect l="l" t="t" r="r" b="b"/>
              <a:pathLst>
                <a:path w="4777112" h="2692218">
                  <a:moveTo>
                    <a:pt x="29585" y="0"/>
                  </a:moveTo>
                  <a:lnTo>
                    <a:pt x="4747526" y="0"/>
                  </a:lnTo>
                  <a:cubicBezTo>
                    <a:pt x="4755373" y="0"/>
                    <a:pt x="4762898" y="3117"/>
                    <a:pt x="4768446" y="8665"/>
                  </a:cubicBezTo>
                  <a:cubicBezTo>
                    <a:pt x="4773995" y="14214"/>
                    <a:pt x="4777112" y="21739"/>
                    <a:pt x="4777112" y="29585"/>
                  </a:cubicBezTo>
                  <a:lnTo>
                    <a:pt x="4777112" y="2662633"/>
                  </a:lnTo>
                  <a:cubicBezTo>
                    <a:pt x="4777112" y="2678973"/>
                    <a:pt x="4763866" y="2692218"/>
                    <a:pt x="4747526" y="2692218"/>
                  </a:cubicBezTo>
                  <a:lnTo>
                    <a:pt x="29585" y="2692218"/>
                  </a:lnTo>
                  <a:cubicBezTo>
                    <a:pt x="13246" y="2692218"/>
                    <a:pt x="0" y="2678973"/>
                    <a:pt x="0" y="2662633"/>
                  </a:cubicBezTo>
                  <a:lnTo>
                    <a:pt x="0" y="29585"/>
                  </a:lnTo>
                  <a:cubicBezTo>
                    <a:pt x="0" y="13246"/>
                    <a:pt x="13246" y="0"/>
                    <a:pt x="29585" y="0"/>
                  </a:cubicBez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777112" cy="273031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4350" y="601913"/>
            <a:ext cx="6368549" cy="3433757"/>
            <a:chOff x="0" y="0"/>
            <a:chExt cx="4559246" cy="24582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559247" cy="2458227"/>
            </a:xfrm>
            <a:custGeom>
              <a:avLst/>
              <a:gdLst/>
              <a:ahLst/>
              <a:cxnLst/>
              <a:rect l="l" t="t" r="r" b="b"/>
              <a:pathLst>
                <a:path w="4559247" h="2458227">
                  <a:moveTo>
                    <a:pt x="30999" y="0"/>
                  </a:moveTo>
                  <a:lnTo>
                    <a:pt x="4528248" y="0"/>
                  </a:lnTo>
                  <a:cubicBezTo>
                    <a:pt x="4545368" y="0"/>
                    <a:pt x="4559247" y="13879"/>
                    <a:pt x="4559247" y="30999"/>
                  </a:cubicBezTo>
                  <a:lnTo>
                    <a:pt x="4559247" y="2427228"/>
                  </a:lnTo>
                  <a:cubicBezTo>
                    <a:pt x="4559247" y="2444349"/>
                    <a:pt x="4545368" y="2458227"/>
                    <a:pt x="4528248" y="2458227"/>
                  </a:cubicBezTo>
                  <a:lnTo>
                    <a:pt x="30999" y="2458227"/>
                  </a:lnTo>
                  <a:cubicBezTo>
                    <a:pt x="13879" y="2458227"/>
                    <a:pt x="0" y="2444349"/>
                    <a:pt x="0" y="2427228"/>
                  </a:cubicBezTo>
                  <a:lnTo>
                    <a:pt x="0" y="30999"/>
                  </a:lnTo>
                  <a:cubicBezTo>
                    <a:pt x="0" y="13879"/>
                    <a:pt x="13879" y="0"/>
                    <a:pt x="30999" y="0"/>
                  </a:cubicBezTo>
                  <a:close/>
                </a:path>
              </a:pathLst>
            </a:custGeom>
            <a:solidFill>
              <a:srgbClr val="5D546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559246" cy="2496327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6353028" y="426535"/>
            <a:ext cx="331157" cy="675829"/>
          </a:xfrm>
          <a:custGeom>
            <a:avLst/>
            <a:gdLst/>
            <a:ahLst/>
            <a:cxnLst/>
            <a:rect l="l" t="t" r="r" b="b"/>
            <a:pathLst>
              <a:path w="662313" h="1351658">
                <a:moveTo>
                  <a:pt x="0" y="0"/>
                </a:moveTo>
                <a:lnTo>
                  <a:pt x="662313" y="0"/>
                </a:lnTo>
                <a:lnTo>
                  <a:pt x="662313" y="1351658"/>
                </a:lnTo>
                <a:lnTo>
                  <a:pt x="0" y="13516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547487" y="426535"/>
            <a:ext cx="331157" cy="675829"/>
          </a:xfrm>
          <a:custGeom>
            <a:avLst/>
            <a:gdLst/>
            <a:ahLst/>
            <a:cxnLst/>
            <a:rect l="l" t="t" r="r" b="b"/>
            <a:pathLst>
              <a:path w="662313" h="1351658">
                <a:moveTo>
                  <a:pt x="0" y="0"/>
                </a:moveTo>
                <a:lnTo>
                  <a:pt x="662313" y="0"/>
                </a:lnTo>
                <a:lnTo>
                  <a:pt x="662313" y="1351658"/>
                </a:lnTo>
                <a:lnTo>
                  <a:pt x="0" y="13516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flipH="1">
            <a:off x="6427900" y="601913"/>
            <a:ext cx="2588383" cy="5810655"/>
          </a:xfrm>
          <a:custGeom>
            <a:avLst/>
            <a:gdLst/>
            <a:ahLst/>
            <a:cxnLst/>
            <a:rect l="l" t="t" r="r" b="b"/>
            <a:pathLst>
              <a:path w="5176765" h="11621309">
                <a:moveTo>
                  <a:pt x="5176764" y="0"/>
                </a:moveTo>
                <a:lnTo>
                  <a:pt x="0" y="0"/>
                </a:lnTo>
                <a:lnTo>
                  <a:pt x="0" y="11621309"/>
                </a:lnTo>
                <a:lnTo>
                  <a:pt x="5176764" y="11621309"/>
                </a:lnTo>
                <a:lnTo>
                  <a:pt x="517676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018082" y="3927963"/>
            <a:ext cx="1441281" cy="175629"/>
            <a:chOff x="0" y="0"/>
            <a:chExt cx="759193" cy="9251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59193" cy="92512"/>
            </a:xfrm>
            <a:custGeom>
              <a:avLst/>
              <a:gdLst/>
              <a:ahLst/>
              <a:cxnLst/>
              <a:rect l="l" t="t" r="r" b="b"/>
              <a:pathLst>
                <a:path w="759193" h="92512">
                  <a:moveTo>
                    <a:pt x="46256" y="0"/>
                  </a:moveTo>
                  <a:lnTo>
                    <a:pt x="712937" y="0"/>
                  </a:lnTo>
                  <a:cubicBezTo>
                    <a:pt x="725205" y="0"/>
                    <a:pt x="736970" y="4873"/>
                    <a:pt x="745645" y="13548"/>
                  </a:cubicBezTo>
                  <a:cubicBezTo>
                    <a:pt x="754320" y="22223"/>
                    <a:pt x="759193" y="33988"/>
                    <a:pt x="759193" y="46256"/>
                  </a:cubicBezTo>
                  <a:lnTo>
                    <a:pt x="759193" y="46256"/>
                  </a:lnTo>
                  <a:cubicBezTo>
                    <a:pt x="759193" y="58524"/>
                    <a:pt x="754320" y="70290"/>
                    <a:pt x="745645" y="78964"/>
                  </a:cubicBezTo>
                  <a:cubicBezTo>
                    <a:pt x="736970" y="87639"/>
                    <a:pt x="725205" y="92512"/>
                    <a:pt x="712937" y="92512"/>
                  </a:cubicBezTo>
                  <a:lnTo>
                    <a:pt x="46256" y="92512"/>
                  </a:lnTo>
                  <a:cubicBezTo>
                    <a:pt x="33988" y="92512"/>
                    <a:pt x="22223" y="87639"/>
                    <a:pt x="13548" y="78964"/>
                  </a:cubicBezTo>
                  <a:cubicBezTo>
                    <a:pt x="4873" y="70290"/>
                    <a:pt x="0" y="58524"/>
                    <a:pt x="0" y="46256"/>
                  </a:cubicBezTo>
                  <a:lnTo>
                    <a:pt x="0" y="46256"/>
                  </a:lnTo>
                  <a:cubicBezTo>
                    <a:pt x="0" y="33988"/>
                    <a:pt x="4873" y="22223"/>
                    <a:pt x="13548" y="13548"/>
                  </a:cubicBezTo>
                  <a:cubicBezTo>
                    <a:pt x="22223" y="4873"/>
                    <a:pt x="33988" y="0"/>
                    <a:pt x="46256" y="0"/>
                  </a:cubicBezTo>
                  <a:close/>
                </a:path>
              </a:pathLst>
            </a:custGeom>
            <a:solidFill>
              <a:srgbClr val="94614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759193" cy="13061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8487299" y="232566"/>
            <a:ext cx="1057966" cy="1063768"/>
          </a:xfrm>
          <a:custGeom>
            <a:avLst/>
            <a:gdLst/>
            <a:ahLst/>
            <a:cxnLst/>
            <a:rect l="l" t="t" r="r" b="b"/>
            <a:pathLst>
              <a:path w="2115932" h="2127536">
                <a:moveTo>
                  <a:pt x="0" y="0"/>
                </a:moveTo>
                <a:lnTo>
                  <a:pt x="2115931" y="0"/>
                </a:lnTo>
                <a:lnTo>
                  <a:pt x="2115931" y="2127536"/>
                </a:lnTo>
                <a:lnTo>
                  <a:pt x="0" y="21275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-2092450" y="4523880"/>
            <a:ext cx="6361725" cy="3458465"/>
          </a:xfrm>
          <a:custGeom>
            <a:avLst/>
            <a:gdLst/>
            <a:ahLst/>
            <a:cxnLst/>
            <a:rect l="l" t="t" r="r" b="b"/>
            <a:pathLst>
              <a:path w="12723450" h="6916930">
                <a:moveTo>
                  <a:pt x="0" y="0"/>
                </a:moveTo>
                <a:lnTo>
                  <a:pt x="12723450" y="0"/>
                </a:lnTo>
                <a:lnTo>
                  <a:pt x="12723450" y="6916930"/>
                </a:lnTo>
                <a:lnTo>
                  <a:pt x="0" y="6916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0" y="3121982"/>
            <a:ext cx="639776" cy="1401898"/>
          </a:xfrm>
          <a:custGeom>
            <a:avLst/>
            <a:gdLst/>
            <a:ahLst/>
            <a:cxnLst/>
            <a:rect l="l" t="t" r="r" b="b"/>
            <a:pathLst>
              <a:path w="1279551" h="2803796">
                <a:moveTo>
                  <a:pt x="0" y="0"/>
                </a:moveTo>
                <a:lnTo>
                  <a:pt x="1279551" y="0"/>
                </a:lnTo>
                <a:lnTo>
                  <a:pt x="1279551" y="2803796"/>
                </a:lnTo>
                <a:lnTo>
                  <a:pt x="0" y="28037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5448300" y="3790950"/>
            <a:ext cx="1562100" cy="1498592"/>
          </a:xfrm>
          <a:custGeom>
            <a:avLst/>
            <a:gdLst/>
            <a:ahLst/>
            <a:cxnLst/>
            <a:rect l="l" t="t" r="r" b="b"/>
            <a:pathLst>
              <a:path w="3653902" h="3530583">
                <a:moveTo>
                  <a:pt x="0" y="0"/>
                </a:moveTo>
                <a:lnTo>
                  <a:pt x="3653902" y="0"/>
                </a:lnTo>
                <a:lnTo>
                  <a:pt x="3653902" y="3530584"/>
                </a:lnTo>
                <a:lnTo>
                  <a:pt x="0" y="35305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AF5A6A2-A0F7-F6A8-9B3B-659C098D52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0" y="400050"/>
            <a:ext cx="5081457" cy="12833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EC6D7AE-A14A-973D-6121-EB2BEE08C26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2500" y="1002030"/>
            <a:ext cx="5733785" cy="28988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5FD511D-B6A8-713D-1D41-889D3D0EC0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8600" y="400050"/>
            <a:ext cx="1511939" cy="11309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38DF6A-1618-E3A8-B275-79ADDE7F2EE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22012" y="3295613"/>
            <a:ext cx="1835055" cy="8535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2C64267-95E2-EA25-0FF8-9487B5AA266C}"/>
              </a:ext>
            </a:extLst>
          </p:cNvPr>
          <p:cNvSpPr txBox="1"/>
          <p:nvPr/>
        </p:nvSpPr>
        <p:spPr>
          <a:xfrm>
            <a:off x="2598889" y="110143"/>
            <a:ext cx="8261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1</a:t>
              </a:r>
              <a:endParaRPr kumimoji="0" lang="en-VN" sz="48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Viết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,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đọc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số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thập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phân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(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theo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mẫu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)</a:t>
            </a:r>
            <a:endParaRPr kumimoji="0" lang="en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508E161-93C1-31EF-9DE9-64C5788AC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484411"/>
              </p:ext>
            </p:extLst>
          </p:nvPr>
        </p:nvGraphicFramePr>
        <p:xfrm>
          <a:off x="571500" y="1172210"/>
          <a:ext cx="8100060" cy="3201990"/>
        </p:xfrm>
        <a:graphic>
          <a:graphicData uri="http://schemas.openxmlformats.org/drawingml/2006/table">
            <a:tbl>
              <a:tblPr firstRow="1" bandRow="1">
                <a:tableStyleId>{94DB59B3-F5E0-4BBD-9CCF-3F066E7571C1}</a:tableStyleId>
              </a:tblPr>
              <a:tblGrid>
                <a:gridCol w="3375660">
                  <a:extLst>
                    <a:ext uri="{9D8B030D-6E8A-4147-A177-3AD203B41FA5}">
                      <a16:colId xmlns:a16="http://schemas.microsoft.com/office/drawing/2014/main" val="933754049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90204043"/>
                    </a:ext>
                  </a:extLst>
                </a:gridCol>
                <a:gridCol w="2865120">
                  <a:extLst>
                    <a:ext uri="{9D8B030D-6E8A-4147-A177-3AD203B41FA5}">
                      <a16:colId xmlns:a16="http://schemas.microsoft.com/office/drawing/2014/main" val="3251795162"/>
                    </a:ext>
                  </a:extLst>
                </a:gridCol>
              </a:tblGrid>
              <a:tr h="6403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Số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thập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phân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gồm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Viết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số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Đọc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số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513676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 chục, 5 đơn vị, 6 phần mười, 2 phần trăm, 4 phần nghìn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35 624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Ba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mươi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lăm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phảy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sáu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hai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mươi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tư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293536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116 đơn vị, 7 phần mười, 1 phần trăm, 5 phần nghìn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995058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0 đơn vị, 7 phần mười, 3 phần trăm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560778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26 đơn vị và 408 phần nghìn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962363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C85978-D89B-D36E-EA53-2182484BEA1C}"/>
              </a:ext>
            </a:extLst>
          </p:cNvPr>
          <p:cNvSpPr/>
          <p:nvPr/>
        </p:nvSpPr>
        <p:spPr>
          <a:xfrm>
            <a:off x="4137660" y="2514600"/>
            <a:ext cx="140970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116,715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21E8D2C-4DA7-9FBF-C03D-2ED830952936}"/>
              </a:ext>
            </a:extLst>
          </p:cNvPr>
          <p:cNvSpPr/>
          <p:nvPr/>
        </p:nvSpPr>
        <p:spPr>
          <a:xfrm>
            <a:off x="5928360" y="2529840"/>
            <a:ext cx="265938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</a:rPr>
              <a:t>Một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trăm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mười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sáu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phảy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bảy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trăm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mười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lăm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2BD9006-2C94-9F8F-BB7D-F614CEFD9CA3}"/>
              </a:ext>
            </a:extLst>
          </p:cNvPr>
          <p:cNvSpPr/>
          <p:nvPr/>
        </p:nvSpPr>
        <p:spPr>
          <a:xfrm>
            <a:off x="4168140" y="3177540"/>
            <a:ext cx="140970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0,73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45E2EF-B19B-E4FA-6AE4-451F4EC9128F}"/>
              </a:ext>
            </a:extLst>
          </p:cNvPr>
          <p:cNvSpPr/>
          <p:nvPr/>
        </p:nvSpPr>
        <p:spPr>
          <a:xfrm>
            <a:off x="5974080" y="3185160"/>
            <a:ext cx="265938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</a:rPr>
              <a:t>Không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phảy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bảy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mươi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ba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6181BB8-69D6-5CB5-FBE4-17560E1E5647}"/>
              </a:ext>
            </a:extLst>
          </p:cNvPr>
          <p:cNvSpPr/>
          <p:nvPr/>
        </p:nvSpPr>
        <p:spPr>
          <a:xfrm>
            <a:off x="4160520" y="3832860"/>
            <a:ext cx="140970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26,408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622D79B-352C-AE8E-06DA-2CA807CC482C}"/>
              </a:ext>
            </a:extLst>
          </p:cNvPr>
          <p:cNvSpPr/>
          <p:nvPr/>
        </p:nvSpPr>
        <p:spPr>
          <a:xfrm>
            <a:off x="5966460" y="3840480"/>
            <a:ext cx="265938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Hai </a:t>
            </a:r>
            <a:r>
              <a:rPr lang="en-US" sz="1800" b="1" dirty="0" err="1">
                <a:solidFill>
                  <a:srgbClr val="FF0000"/>
                </a:solidFill>
              </a:rPr>
              <a:t>mươi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sáu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phảy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bốn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trăm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linh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tám</a:t>
            </a:r>
            <a:r>
              <a:rPr lang="en-US" sz="18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332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515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000" b="1" kern="1200" dirty="0">
                <a:solidFill>
                  <a:prstClr val="black"/>
                </a:solidFill>
              </a:rPr>
              <a:t> a) </a:t>
            </a:r>
            <a:r>
              <a:rPr lang="en-US" sz="2000" b="1" kern="1200" dirty="0" err="1">
                <a:solidFill>
                  <a:prstClr val="black"/>
                </a:solidFill>
              </a:rPr>
              <a:t>Nêu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phần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nguyên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và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phần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của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mỗi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số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rồi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đọc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số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: 327,106; 49,251; 9,362.</a:t>
            </a:r>
            <a:endParaRPr kumimoji="0" lang="en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Arial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225A213-4799-EFEC-216B-EA847FC46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292138"/>
              </p:ext>
            </p:extLst>
          </p:nvPr>
        </p:nvGraphicFramePr>
        <p:xfrm>
          <a:off x="685800" y="1653540"/>
          <a:ext cx="7894321" cy="2743200"/>
        </p:xfrm>
        <a:graphic>
          <a:graphicData uri="http://schemas.openxmlformats.org/drawingml/2006/table">
            <a:tbl>
              <a:tblPr/>
              <a:tblGrid>
                <a:gridCol w="1069629">
                  <a:extLst>
                    <a:ext uri="{9D8B030D-6E8A-4147-A177-3AD203B41FA5}">
                      <a16:colId xmlns:a16="http://schemas.microsoft.com/office/drawing/2014/main" val="2301216469"/>
                    </a:ext>
                  </a:extLst>
                </a:gridCol>
                <a:gridCol w="1430046">
                  <a:extLst>
                    <a:ext uri="{9D8B030D-6E8A-4147-A177-3AD203B41FA5}">
                      <a16:colId xmlns:a16="http://schemas.microsoft.com/office/drawing/2014/main" val="4282869980"/>
                    </a:ext>
                  </a:extLst>
                </a:gridCol>
                <a:gridCol w="1755585">
                  <a:extLst>
                    <a:ext uri="{9D8B030D-6E8A-4147-A177-3AD203B41FA5}">
                      <a16:colId xmlns:a16="http://schemas.microsoft.com/office/drawing/2014/main" val="285227762"/>
                    </a:ext>
                  </a:extLst>
                </a:gridCol>
                <a:gridCol w="3639061">
                  <a:extLst>
                    <a:ext uri="{9D8B030D-6E8A-4147-A177-3AD203B41FA5}">
                      <a16:colId xmlns:a16="http://schemas.microsoft.com/office/drawing/2014/main" val="968691888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nguyên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31230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327,106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 trăm hai mươi bảy phẩy một trăm linh sáu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47188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49,251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Bốn mươi chín phẩy hai trăm năm mươi mốt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33411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9,362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Chín phẩy ba trăm sáu mươi hai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371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60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515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400" b="1" kern="1200" dirty="0">
                <a:solidFill>
                  <a:prstClr val="black"/>
                </a:solidFill>
              </a:rPr>
              <a:t>b) </a:t>
            </a:r>
            <a:r>
              <a:rPr lang="en-US" sz="2400" b="1" kern="1200" dirty="0" err="1">
                <a:solidFill>
                  <a:prstClr val="black"/>
                </a:solidFill>
              </a:rPr>
              <a:t>Đọc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các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thập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4,05; 12,004; 8,03; 25,009 (</a:t>
            </a:r>
            <a:r>
              <a:rPr lang="en-US" sz="2400" b="1" kern="1200" dirty="0" err="1">
                <a:solidFill>
                  <a:prstClr val="black"/>
                </a:solidFill>
              </a:rPr>
              <a:t>theo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mẫu</a:t>
            </a:r>
            <a:r>
              <a:rPr lang="en-US" sz="2400" b="1" kern="12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8AD1B5-AA2E-E353-2CD7-244E5DD591CB}"/>
              </a:ext>
            </a:extLst>
          </p:cNvPr>
          <p:cNvSpPr/>
          <p:nvPr/>
        </p:nvSpPr>
        <p:spPr>
          <a:xfrm>
            <a:off x="708660" y="1379220"/>
            <a:ext cx="7780020" cy="9067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982F23-A45A-2AAD-31C3-7F47CB7CA420}"/>
              </a:ext>
            </a:extLst>
          </p:cNvPr>
          <p:cNvSpPr txBox="1"/>
          <p:nvPr/>
        </p:nvSpPr>
        <p:spPr>
          <a:xfrm>
            <a:off x="1074420" y="1485900"/>
            <a:ext cx="1912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012CE8-9944-A7E8-629E-D5254D26D692}"/>
              </a:ext>
            </a:extLst>
          </p:cNvPr>
          <p:cNvSpPr txBox="1"/>
          <p:nvPr/>
        </p:nvSpPr>
        <p:spPr>
          <a:xfrm>
            <a:off x="2110740" y="1470660"/>
            <a:ext cx="6195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b="1" dirty="0"/>
              <a:t>4,05 đọc là: Bốn phẩy không năm</a:t>
            </a:r>
            <a:endParaRPr lang="en-US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b="1" dirty="0"/>
              <a:t>12,004 đọc là: Mười hai phẩy không không bốn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7E957C-1988-7B14-3760-3482630CCEAF}"/>
              </a:ext>
            </a:extLst>
          </p:cNvPr>
          <p:cNvSpPr txBox="1"/>
          <p:nvPr/>
        </p:nvSpPr>
        <p:spPr>
          <a:xfrm>
            <a:off x="952500" y="2385060"/>
            <a:ext cx="7444740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4,05 đọc là: Bốn phẩy không năm</a:t>
            </a:r>
          </a:p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12,004 đọc là: Mười hai phẩy không không bốn</a:t>
            </a:r>
          </a:p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8,03 đọc là: Tám phẩy không ba</a:t>
            </a:r>
          </a:p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25,009 đọc là: Hai mươi lăm phẩy không không chín</a:t>
            </a:r>
          </a:p>
        </p:txBody>
      </p:sp>
    </p:spTree>
    <p:extLst>
      <p:ext uri="{BB962C8B-B14F-4D97-AF65-F5344CB8AC3E}">
        <p14:creationId xmlns:p14="http://schemas.microsoft.com/office/powerpoint/2010/main" val="396033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3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515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400" b="1" kern="1200" dirty="0" err="1">
                <a:solidFill>
                  <a:prstClr val="black"/>
                </a:solidFill>
              </a:rPr>
              <a:t>Chọn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thập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thích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hợp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với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mỗi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thập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(</a:t>
            </a:r>
            <a:r>
              <a:rPr lang="en-US" sz="2400" b="1" kern="1200" dirty="0" err="1">
                <a:solidFill>
                  <a:prstClr val="black"/>
                </a:solidFill>
              </a:rPr>
              <a:t>theo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mẫu</a:t>
            </a:r>
            <a:r>
              <a:rPr lang="en-US" sz="2400" b="1" kern="1200" dirty="0">
                <a:solidFill>
                  <a:prstClr val="black"/>
                </a:solidFill>
              </a:rPr>
              <a:t>).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739393-C358-92FA-4165-7077D01C1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67765"/>
            <a:ext cx="3848100" cy="10867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814D0C-3230-F381-F97A-37837EBC9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672" y="2443162"/>
            <a:ext cx="6429375" cy="22383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639D3B-1AF3-A3DD-B496-9365DD893CE0}"/>
              </a:ext>
            </a:extLst>
          </p:cNvPr>
          <p:cNvCxnSpPr/>
          <p:nvPr/>
        </p:nvCxnSpPr>
        <p:spPr>
          <a:xfrm flipV="1">
            <a:off x="4625340" y="3032760"/>
            <a:ext cx="2004060" cy="3352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29A5D2-1B38-432E-527E-E508FC6F5804}"/>
              </a:ext>
            </a:extLst>
          </p:cNvPr>
          <p:cNvCxnSpPr>
            <a:cxnSpLocks/>
          </p:cNvCxnSpPr>
          <p:nvPr/>
        </p:nvCxnSpPr>
        <p:spPr>
          <a:xfrm flipH="1" flipV="1">
            <a:off x="4968240" y="3025140"/>
            <a:ext cx="617220" cy="4724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DED526-BE59-D3A6-4CB6-2026E81A9F7B}"/>
              </a:ext>
            </a:extLst>
          </p:cNvPr>
          <p:cNvCxnSpPr>
            <a:cxnSpLocks/>
          </p:cNvCxnSpPr>
          <p:nvPr/>
        </p:nvCxnSpPr>
        <p:spPr>
          <a:xfrm flipH="1" flipV="1">
            <a:off x="5775960" y="3055620"/>
            <a:ext cx="1013460" cy="3429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7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328457" y="1823294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6501132" y="2918701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Cartoon students Royalty Free Vector Image - VectorStock">
            <a:extLst>
              <a:ext uri="{FF2B5EF4-FFF2-40B4-BE49-F238E27FC236}">
                <a16:creationId xmlns:a16="http://schemas.microsoft.com/office/drawing/2014/main" id="{C6A3A9E0-67CB-437E-939E-0A71028D5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-27948" y="2107233"/>
            <a:ext cx="3310183" cy="314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18F31A-2DD0-9029-66D8-7D313C8EA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66" y="480060"/>
            <a:ext cx="7123537" cy="270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3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E473F98B-9470-05DB-018F-D5444E761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522" y="259372"/>
            <a:ext cx="5785537" cy="4333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324715"/>
            <a:ext cx="8473439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Không có mô tả.">
            <a:extLst>
              <a:ext uri="{FF2B5EF4-FFF2-40B4-BE49-F238E27FC236}">
                <a16:creationId xmlns:a16="http://schemas.microsoft.com/office/drawing/2014/main" id="{D2C277EE-7229-85FA-A1A8-52D1A6BD9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65760" y="312420"/>
            <a:ext cx="188431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F1C412-A25D-9FA0-6DD8-12623116C866}"/>
              </a:ext>
            </a:extLst>
          </p:cNvPr>
          <p:cNvSpPr txBox="1"/>
          <p:nvPr/>
        </p:nvSpPr>
        <p:spPr>
          <a:xfrm>
            <a:off x="1981200" y="487680"/>
            <a:ext cx="6103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BF902A-8CB0-9A3C-AF44-C214DDB837BA}"/>
              </a:ext>
            </a:extLst>
          </p:cNvPr>
          <p:cNvSpPr txBox="1"/>
          <p:nvPr/>
        </p:nvSpPr>
        <p:spPr>
          <a:xfrm>
            <a:off x="60960" y="960120"/>
            <a:ext cx="868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B56DE9-135A-A453-2200-6A2DBA4DB2DD}"/>
              </a:ext>
            </a:extLst>
          </p:cNvPr>
          <p:cNvSpPr/>
          <p:nvPr/>
        </p:nvSpPr>
        <p:spPr>
          <a:xfrm>
            <a:off x="693420" y="1211580"/>
            <a:ext cx="3169920" cy="199644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8355D8-C12B-B3BB-6C78-9FB47225FEA2}"/>
              </a:ext>
            </a:extLst>
          </p:cNvPr>
          <p:cNvSpPr/>
          <p:nvPr/>
        </p:nvSpPr>
        <p:spPr>
          <a:xfrm>
            <a:off x="4236720" y="1188720"/>
            <a:ext cx="4389120" cy="19964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2B87FE-91B9-E287-1CEF-FC1AAE5D0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40" y="1289263"/>
            <a:ext cx="1197180" cy="12024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05BD82-5CD6-56F3-36E1-44EA28213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060" y="1296883"/>
            <a:ext cx="1197180" cy="12024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3BC0E8-6F15-F4D7-903E-ED8D2B4DD21D}"/>
              </a:ext>
            </a:extLst>
          </p:cNvPr>
          <p:cNvSpPr txBox="1"/>
          <p:nvPr/>
        </p:nvSpPr>
        <p:spPr>
          <a:xfrm>
            <a:off x="982980" y="2628900"/>
            <a:ext cx="2689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2 (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9C7B47-EF9B-17C9-E7B0-673C2D207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500" y="1261110"/>
            <a:ext cx="1206817" cy="12068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7511E8-F98F-1B21-3646-B589484449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1124" y="1287780"/>
            <a:ext cx="1184656" cy="11899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DE8F3A-31E5-5C6F-BD05-CB50E5DA7814}"/>
                  </a:ext>
                </a:extLst>
              </p:cNvPr>
              <p:cNvSpPr txBox="1"/>
              <p:nvPr/>
            </p:nvSpPr>
            <p:spPr>
              <a:xfrm>
                <a:off x="3939540" y="2491740"/>
                <a:ext cx="2689860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ba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ầ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ườ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DE8F3A-31E5-5C6F-BD05-CB50E5DA7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540" y="2491740"/>
                <a:ext cx="2689860" cy="5549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8B6700-AB05-E2DF-0319-9E3325B654E2}"/>
                  </a:ext>
                </a:extLst>
              </p:cNvPr>
              <p:cNvSpPr txBox="1"/>
              <p:nvPr/>
            </p:nvSpPr>
            <p:spPr>
              <a:xfrm>
                <a:off x="6431280" y="2476500"/>
                <a:ext cx="2377440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ầ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ộ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ă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8B6700-AB05-E2DF-0319-9E3325B65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280" y="2476500"/>
                <a:ext cx="2377440" cy="5549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5AF7F24E-E12A-832B-6D1C-7DF4222D7125}"/>
              </a:ext>
            </a:extLst>
          </p:cNvPr>
          <p:cNvSpPr txBox="1"/>
          <p:nvPr/>
        </p:nvSpPr>
        <p:spPr>
          <a:xfrm>
            <a:off x="1203960" y="3528060"/>
            <a:ext cx="5646420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gồm 2 đơn vị, 3 phần mười, 8 phần trăm.</a:t>
            </a:r>
            <a:endParaRPr lang="en-US" sz="2000" b="0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là: 2,38. Đọc là: Hai phẩy ba mươi tám.</a:t>
            </a:r>
            <a:endParaRPr lang="vi-VN" sz="16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6035356-216A-00CF-BBE2-0DA4053669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30447" y="3208020"/>
            <a:ext cx="1071479" cy="169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4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11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D4C674-31DB-BFF4-1357-CE8A1DA90B4E}"/>
              </a:ext>
            </a:extLst>
          </p:cNvPr>
          <p:cNvSpPr txBox="1"/>
          <p:nvPr/>
        </p:nvSpPr>
        <p:spPr>
          <a:xfrm>
            <a:off x="99060" y="266700"/>
            <a:ext cx="868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graphicFrame>
        <p:nvGraphicFramePr>
          <p:cNvPr id="14" name="Table 19">
            <a:extLst>
              <a:ext uri="{FF2B5EF4-FFF2-40B4-BE49-F238E27FC236}">
                <a16:creationId xmlns:a16="http://schemas.microsoft.com/office/drawing/2014/main" id="{068F4851-085F-7C83-B85F-6937DD2C6A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648045"/>
              </p:ext>
            </p:extLst>
          </p:nvPr>
        </p:nvGraphicFramePr>
        <p:xfrm>
          <a:off x="739140" y="274320"/>
          <a:ext cx="7894318" cy="3241773"/>
        </p:xfrm>
        <a:graphic>
          <a:graphicData uri="http://schemas.openxmlformats.org/drawingml/2006/table">
            <a:tbl>
              <a:tblPr firstRow="1" bandRow="1">
                <a:tableStyleId>{94DB59B3-F5E0-4BBD-9CCF-3F066E7571C1}</a:tableStyleId>
              </a:tblPr>
              <a:tblGrid>
                <a:gridCol w="1127760">
                  <a:extLst>
                    <a:ext uri="{9D8B030D-6E8A-4147-A177-3AD203B41FA5}">
                      <a16:colId xmlns:a16="http://schemas.microsoft.com/office/drawing/2014/main" val="3256828040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2720023934"/>
                    </a:ext>
                  </a:extLst>
                </a:gridCol>
                <a:gridCol w="932569">
                  <a:extLst>
                    <a:ext uri="{9D8B030D-6E8A-4147-A177-3AD203B41FA5}">
                      <a16:colId xmlns:a16="http://schemas.microsoft.com/office/drawing/2014/main" val="3223947834"/>
                    </a:ext>
                  </a:extLst>
                </a:gridCol>
                <a:gridCol w="537041">
                  <a:extLst>
                    <a:ext uri="{9D8B030D-6E8A-4147-A177-3AD203B41FA5}">
                      <a16:colId xmlns:a16="http://schemas.microsoft.com/office/drawing/2014/main" val="506118031"/>
                    </a:ext>
                  </a:extLst>
                </a:gridCol>
                <a:gridCol w="1220250">
                  <a:extLst>
                    <a:ext uri="{9D8B030D-6E8A-4147-A177-3AD203B41FA5}">
                      <a16:colId xmlns:a16="http://schemas.microsoft.com/office/drawing/2014/main" val="233611339"/>
                    </a:ext>
                  </a:extLst>
                </a:gridCol>
                <a:gridCol w="2063159">
                  <a:extLst>
                    <a:ext uri="{9D8B030D-6E8A-4147-A177-3AD203B41FA5}">
                      <a16:colId xmlns:a16="http://schemas.microsoft.com/office/drawing/2014/main" val="3358264885"/>
                    </a:ext>
                  </a:extLst>
                </a:gridCol>
                <a:gridCol w="885779">
                  <a:extLst>
                    <a:ext uri="{9D8B030D-6E8A-4147-A177-3AD203B41FA5}">
                      <a16:colId xmlns:a16="http://schemas.microsoft.com/office/drawing/2014/main" val="1892601312"/>
                    </a:ext>
                  </a:extLst>
                </a:gridCol>
              </a:tblGrid>
              <a:tr h="591701">
                <a:tc gridSpan="7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endParaRPr lang="en-US" sz="28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1413"/>
                  </a:ext>
                </a:extLst>
              </a:tr>
              <a:tr h="45392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mười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523344"/>
                  </a:ext>
                </a:extLst>
              </a:tr>
              <a:tr h="1661983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105262"/>
                  </a:ext>
                </a:extLst>
              </a:tr>
              <a:tr h="408969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647805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0FADAD70-2F36-47B2-EB73-D986E8F51734}"/>
              </a:ext>
            </a:extLst>
          </p:cNvPr>
          <p:cNvSpPr/>
          <p:nvPr/>
        </p:nvSpPr>
        <p:spPr>
          <a:xfrm>
            <a:off x="1005840" y="165354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83D842-5DB0-03A0-C203-3436C81CDC08}"/>
              </a:ext>
            </a:extLst>
          </p:cNvPr>
          <p:cNvSpPr/>
          <p:nvPr/>
        </p:nvSpPr>
        <p:spPr>
          <a:xfrm>
            <a:off x="1028700" y="208788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BEA7CE-EE2E-35E0-9162-8D41B8F4E616}"/>
              </a:ext>
            </a:extLst>
          </p:cNvPr>
          <p:cNvSpPr/>
          <p:nvPr/>
        </p:nvSpPr>
        <p:spPr>
          <a:xfrm>
            <a:off x="1028700" y="246888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D938DF-1FD5-F94B-7D51-FC203E65D14B}"/>
              </a:ext>
            </a:extLst>
          </p:cNvPr>
          <p:cNvSpPr/>
          <p:nvPr/>
        </p:nvSpPr>
        <p:spPr>
          <a:xfrm>
            <a:off x="2110740" y="167640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E13D7F-263C-E340-F6E4-125C15F0D18F}"/>
              </a:ext>
            </a:extLst>
          </p:cNvPr>
          <p:cNvSpPr/>
          <p:nvPr/>
        </p:nvSpPr>
        <p:spPr>
          <a:xfrm>
            <a:off x="2110740" y="204216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66DC5C-A7DF-9BC1-69DE-D3D1A7DA0303}"/>
              </a:ext>
            </a:extLst>
          </p:cNvPr>
          <p:cNvSpPr/>
          <p:nvPr/>
        </p:nvSpPr>
        <p:spPr>
          <a:xfrm>
            <a:off x="3040380" y="163068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DDF73E-AE07-E3DC-C7AD-94E42D806043}"/>
              </a:ext>
            </a:extLst>
          </p:cNvPr>
          <p:cNvSpPr/>
          <p:nvPr/>
        </p:nvSpPr>
        <p:spPr>
          <a:xfrm>
            <a:off x="3451860" y="163830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448824-08A3-4E92-51F8-7E48989CA797}"/>
              </a:ext>
            </a:extLst>
          </p:cNvPr>
          <p:cNvSpPr/>
          <p:nvPr/>
        </p:nvSpPr>
        <p:spPr>
          <a:xfrm>
            <a:off x="3040380" y="201168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5D4FDE-2AB3-0FEB-366B-20B371D32ABF}"/>
              </a:ext>
            </a:extLst>
          </p:cNvPr>
          <p:cNvSpPr/>
          <p:nvPr/>
        </p:nvSpPr>
        <p:spPr>
          <a:xfrm>
            <a:off x="3451860" y="201930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FFB3EC-7BE2-0B12-B8E0-85B91357FF76}"/>
              </a:ext>
            </a:extLst>
          </p:cNvPr>
          <p:cNvSpPr/>
          <p:nvPr/>
        </p:nvSpPr>
        <p:spPr>
          <a:xfrm>
            <a:off x="3268980" y="236220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D38137-5DCB-00EB-0BA2-458AA55DB465}"/>
              </a:ext>
            </a:extLst>
          </p:cNvPr>
          <p:cNvSpPr txBox="1"/>
          <p:nvPr/>
        </p:nvSpPr>
        <p:spPr>
          <a:xfrm>
            <a:off x="1234440" y="306324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A68C71-FED3-867D-428D-9E98B7620475}"/>
              </a:ext>
            </a:extLst>
          </p:cNvPr>
          <p:cNvSpPr txBox="1"/>
          <p:nvPr/>
        </p:nvSpPr>
        <p:spPr>
          <a:xfrm>
            <a:off x="2301240" y="307086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E637C7-A2BB-79E8-6445-A739CADB26D8}"/>
              </a:ext>
            </a:extLst>
          </p:cNvPr>
          <p:cNvSpPr txBox="1"/>
          <p:nvPr/>
        </p:nvSpPr>
        <p:spPr>
          <a:xfrm>
            <a:off x="3268980" y="305562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FD1A13-CB6B-0F61-D5E7-B0A3A835A2FD}"/>
              </a:ext>
            </a:extLst>
          </p:cNvPr>
          <p:cNvSpPr txBox="1"/>
          <p:nvPr/>
        </p:nvSpPr>
        <p:spPr>
          <a:xfrm>
            <a:off x="4030980" y="300990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CC4558A-0695-E0D9-11F4-0A0014747952}"/>
                  </a:ext>
                </a:extLst>
              </p:cNvPr>
              <p:cNvSpPr/>
              <p:nvPr/>
            </p:nvSpPr>
            <p:spPr>
              <a:xfrm>
                <a:off x="4594860" y="156972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CC4558A-0695-E0D9-11F4-0A00147479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860" y="1569720"/>
                <a:ext cx="373380" cy="5638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C03B5E2-4B53-2558-8AD8-DECF71D63AEB}"/>
                  </a:ext>
                </a:extLst>
              </p:cNvPr>
              <p:cNvSpPr/>
              <p:nvPr/>
            </p:nvSpPr>
            <p:spPr>
              <a:xfrm>
                <a:off x="5189220" y="156972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C03B5E2-4B53-2558-8AD8-DECF71D63A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220" y="1569720"/>
                <a:ext cx="373380" cy="5638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F75AEDE-6C69-659A-59DD-62E6C06913EB}"/>
                  </a:ext>
                </a:extLst>
              </p:cNvPr>
              <p:cNvSpPr/>
              <p:nvPr/>
            </p:nvSpPr>
            <p:spPr>
              <a:xfrm>
                <a:off x="4587240" y="224028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F75AEDE-6C69-659A-59DD-62E6C06913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240" y="2240280"/>
                <a:ext cx="373380" cy="5638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A5DC0EC-D80F-4308-796D-9676F4F8831E}"/>
                  </a:ext>
                </a:extLst>
              </p:cNvPr>
              <p:cNvSpPr/>
              <p:nvPr/>
            </p:nvSpPr>
            <p:spPr>
              <a:xfrm>
                <a:off x="5181600" y="224028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A5DC0EC-D80F-4308-796D-9676F4F883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240280"/>
                <a:ext cx="373380" cy="5638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E97859EF-2E7F-BA6E-1C99-CDCC6126C5DB}"/>
              </a:ext>
            </a:extLst>
          </p:cNvPr>
          <p:cNvSpPr txBox="1"/>
          <p:nvPr/>
        </p:nvSpPr>
        <p:spPr>
          <a:xfrm>
            <a:off x="4899660" y="307848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F245C16-9727-5A1A-AE40-E94DDE97EB44}"/>
                  </a:ext>
                </a:extLst>
              </p:cNvPr>
              <p:cNvSpPr/>
              <p:nvPr/>
            </p:nvSpPr>
            <p:spPr>
              <a:xfrm>
                <a:off x="5806440" y="156210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F245C16-9727-5A1A-AE40-E94DDE97EB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440" y="1562100"/>
                <a:ext cx="373380" cy="563880"/>
              </a:xfrm>
              <a:prstGeom prst="rect">
                <a:avLst/>
              </a:prstGeom>
              <a:blipFill>
                <a:blip r:embed="rId6"/>
                <a:stretch>
                  <a:fillRect l="-769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48F32CF-A06F-50F4-B12A-155D741573D1}"/>
                  </a:ext>
                </a:extLst>
              </p:cNvPr>
              <p:cNvSpPr/>
              <p:nvPr/>
            </p:nvSpPr>
            <p:spPr>
              <a:xfrm>
                <a:off x="6423660" y="158496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48F32CF-A06F-50F4-B12A-155D741573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660" y="1584960"/>
                <a:ext cx="373380" cy="563880"/>
              </a:xfrm>
              <a:prstGeom prst="rect">
                <a:avLst/>
              </a:prstGeom>
              <a:blipFill>
                <a:blip r:embed="rId7"/>
                <a:stretch>
                  <a:fillRect l="-769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BB9FB12-204B-2EFF-085B-21A198E28D6C}"/>
                  </a:ext>
                </a:extLst>
              </p:cNvPr>
              <p:cNvSpPr/>
              <p:nvPr/>
            </p:nvSpPr>
            <p:spPr>
              <a:xfrm>
                <a:off x="7071360" y="157734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BB9FB12-204B-2EFF-085B-21A198E28D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360" y="1577340"/>
                <a:ext cx="373380" cy="563880"/>
              </a:xfrm>
              <a:prstGeom prst="rect">
                <a:avLst/>
              </a:prstGeom>
              <a:blipFill>
                <a:blip r:embed="rId8"/>
                <a:stretch>
                  <a:fillRect l="-615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313722F-B33A-79E8-C9FD-4F78E68C1635}"/>
                  </a:ext>
                </a:extLst>
              </p:cNvPr>
              <p:cNvSpPr/>
              <p:nvPr/>
            </p:nvSpPr>
            <p:spPr>
              <a:xfrm>
                <a:off x="7955280" y="156972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313722F-B33A-79E8-C9FD-4F78E68C16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280" y="1569720"/>
                <a:ext cx="373380" cy="563880"/>
              </a:xfrm>
              <a:prstGeom prst="rect">
                <a:avLst/>
              </a:prstGeom>
              <a:blipFill>
                <a:blip r:embed="rId9"/>
                <a:stretch>
                  <a:fillRect l="-23077" r="-615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DD32D9F2-2D3C-4CE1-BCAA-1EADE0170791}"/>
              </a:ext>
            </a:extLst>
          </p:cNvPr>
          <p:cNvSpPr txBox="1"/>
          <p:nvPr/>
        </p:nvSpPr>
        <p:spPr>
          <a:xfrm>
            <a:off x="6560820" y="304800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C436B4-093D-A39C-E2B9-B9D1CAAEEB77}"/>
              </a:ext>
            </a:extLst>
          </p:cNvPr>
          <p:cNvSpPr txBox="1"/>
          <p:nvPr/>
        </p:nvSpPr>
        <p:spPr>
          <a:xfrm>
            <a:off x="8008620" y="307086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DFA8772-57D6-30D0-C604-4884465A3E32}"/>
              </a:ext>
            </a:extLst>
          </p:cNvPr>
          <p:cNvSpPr txBox="1"/>
          <p:nvPr/>
        </p:nvSpPr>
        <p:spPr>
          <a:xfrm>
            <a:off x="365760" y="3832860"/>
            <a:ext cx="8511540" cy="648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1600" b="1" i="0" u="none" strike="noStrike" dirty="0">
                <a:solidFill>
                  <a:srgbClr val="2828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gồm 3 trăm, 2 chục, 5 đơn vị, 4 phần mười, 3 phần trăm, 1 phần nghìn. Viết là: 325,431.</a:t>
            </a:r>
            <a:endParaRPr lang="en-US" sz="1600" b="1" i="0" u="none" strike="noStrike" dirty="0">
              <a:solidFill>
                <a:srgbClr val="2828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1600" b="1" i="0" u="none" strike="noStrike" dirty="0">
                <a:solidFill>
                  <a:srgbClr val="2828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 là: Ba trăm hai mươi lăm phẩy bốn trăm ba mươi mốt.</a:t>
            </a:r>
            <a:endParaRPr lang="vi-VN" sz="12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7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324715"/>
            <a:ext cx="8473439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4" name="图片 12" descr="E:\PPT\PPT\千\9月15号绿色卡通风安全主题班会PPT模板\千库网_老师教师划重点敲黑板表情包_元素编号13404547.png千库网_老师教师划重点敲黑板表情包_元素编号13404547">
            <a:extLst>
              <a:ext uri="{FF2B5EF4-FFF2-40B4-BE49-F238E27FC236}">
                <a16:creationId xmlns:a16="http://schemas.microsoft.com/office/drawing/2014/main" id="{8F8A3628-85F8-2C23-3EB7-DA22C64C7E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630" b="19210"/>
          <a:stretch>
            <a:fillRect/>
          </a:stretch>
        </p:blipFill>
        <p:spPr>
          <a:xfrm flipH="1">
            <a:off x="-1" y="2381036"/>
            <a:ext cx="2708170" cy="27624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550C2F5-A3BF-7B96-EAB8-0D31BF5A04DC}"/>
              </a:ext>
            </a:extLst>
          </p:cNvPr>
          <p:cNvSpPr txBox="1"/>
          <p:nvPr/>
        </p:nvSpPr>
        <p:spPr>
          <a:xfrm>
            <a:off x="1217489" y="524891"/>
            <a:ext cx="7320336" cy="1615827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just" defTabSz="685800">
              <a:buClrTx/>
            </a:pPr>
            <a:r>
              <a:rPr lang="vi-VN" sz="3200" kern="1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Muốn viết một số thập phân, trước hết viết phần nguyên, viết dấu phẩy, sau đó viết phần thập phân.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DD29DE-3F26-8163-C964-7500CD533ED8}"/>
              </a:ext>
            </a:extLst>
          </p:cNvPr>
          <p:cNvSpPr txBox="1"/>
          <p:nvPr/>
        </p:nvSpPr>
        <p:spPr>
          <a:xfrm>
            <a:off x="2009969" y="2338451"/>
            <a:ext cx="6714931" cy="1615827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just" defTabSz="685800">
              <a:buClrTx/>
            </a:pPr>
            <a:r>
              <a:rPr lang="vi-VN" sz="3200" kern="1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Muốn đọc một số thập phân, trước hết đọc phần nguyên, đọc dấu phẩy, sau đó đọc phần thập phân.</a:t>
            </a:r>
          </a:p>
        </p:txBody>
      </p:sp>
    </p:spTree>
    <p:extLst>
      <p:ext uri="{BB962C8B-B14F-4D97-AF65-F5344CB8AC3E}">
        <p14:creationId xmlns:p14="http://schemas.microsoft.com/office/powerpoint/2010/main" val="376249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19901" y="200576"/>
            <a:ext cx="907989" cy="1184916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E287976-A495-4EE5-98CF-B910B9383973}"/>
              </a:ext>
            </a:extLst>
          </p:cNvPr>
          <p:cNvSpPr/>
          <p:nvPr/>
        </p:nvSpPr>
        <p:spPr>
          <a:xfrm>
            <a:off x="1902831" y="718672"/>
            <a:ext cx="1187226" cy="380238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" name="Text Box 36">
            <a:extLst>
              <a:ext uri="{FF2B5EF4-FFF2-40B4-BE49-F238E27FC236}">
                <a16:creationId xmlns:a16="http://schemas.microsoft.com/office/drawing/2014/main" id="{684A4CDB-ED5D-46B4-BEFB-8C1046D03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558" y="896161"/>
            <a:ext cx="154415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2,7        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3737EABF-4778-4521-B457-C1E5B76FB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798" y="2290762"/>
            <a:ext cx="1466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8,56      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6DE49441-F181-4BD6-B925-791E60E45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78" y="3815573"/>
            <a:ext cx="180895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0,195     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B95FAD8-29CA-40C8-9DF0-F64D26404113}"/>
              </a:ext>
            </a:extLst>
          </p:cNvPr>
          <p:cNvSpPr/>
          <p:nvPr/>
        </p:nvSpPr>
        <p:spPr>
          <a:xfrm>
            <a:off x="4685720" y="2262357"/>
            <a:ext cx="3601632" cy="6326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Số thập phân</a:t>
            </a:r>
          </a:p>
        </p:txBody>
      </p:sp>
      <p:sp>
        <p:nvSpPr>
          <p:cNvPr id="38" name="AutoShape 2" descr="Biểu tượng mũi tên">
            <a:extLst>
              <a:ext uri="{FF2B5EF4-FFF2-40B4-BE49-F238E27FC236}">
                <a16:creationId xmlns:a16="http://schemas.microsoft.com/office/drawing/2014/main" id="{8EE293BC-2D72-4D9E-ACF6-91D9202B6F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92758" y="24420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28" name="Picture 4" descr="Tổng hợp những hình mũi tên đẹp">
            <a:extLst>
              <a:ext uri="{FF2B5EF4-FFF2-40B4-BE49-F238E27FC236}">
                <a16:creationId xmlns:a16="http://schemas.microsoft.com/office/drawing/2014/main" id="{B8D5F004-78AB-48A0-8071-331ABCA53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2736">
            <a:off x="3198279" y="2985417"/>
            <a:ext cx="1681378" cy="9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49C0EB0-BB3E-48AA-9EF5-512A36F89006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066" name="Google Shape;1066;p42"/>
          <p:cNvGrpSpPr/>
          <p:nvPr/>
        </p:nvGrpSpPr>
        <p:grpSpPr>
          <a:xfrm>
            <a:off x="8111000" y="1261900"/>
            <a:ext cx="827325" cy="1079650"/>
            <a:chOff x="6015500" y="3528850"/>
            <a:chExt cx="827325" cy="1079650"/>
          </a:xfrm>
        </p:grpSpPr>
        <p:sp>
          <p:nvSpPr>
            <p:cNvPr id="1067" name="Google Shape;1067;p42"/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42"/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42"/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42"/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42"/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42"/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42"/>
          <p:cNvGrpSpPr/>
          <p:nvPr/>
        </p:nvGrpSpPr>
        <p:grpSpPr>
          <a:xfrm>
            <a:off x="83134" y="4058928"/>
            <a:ext cx="789578" cy="1035179"/>
            <a:chOff x="933800" y="2100775"/>
            <a:chExt cx="827325" cy="1108500"/>
          </a:xfrm>
        </p:grpSpPr>
        <p:sp>
          <p:nvSpPr>
            <p:cNvPr id="1075" name="Google Shape;1075;p42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42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42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DBEB6469-52D0-4950-8665-50B634E4DE5E}"/>
              </a:ext>
            </a:extLst>
          </p:cNvPr>
          <p:cNvSpPr txBox="1"/>
          <p:nvPr/>
        </p:nvSpPr>
        <p:spPr>
          <a:xfrm>
            <a:off x="4765131" y="324715"/>
            <a:ext cx="2133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56</a:t>
            </a:r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8FA3FD3C-AD46-4EA9-8348-0AEF0FEEC308}"/>
              </a:ext>
            </a:extLst>
          </p:cNvPr>
          <p:cNvSpPr/>
          <p:nvPr/>
        </p:nvSpPr>
        <p:spPr>
          <a:xfrm rot="16200000">
            <a:off x="5426948" y="1338395"/>
            <a:ext cx="463607" cy="1676400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96CA52AF-1B79-47BE-9209-ACCCDED7DB78}"/>
              </a:ext>
            </a:extLst>
          </p:cNvPr>
          <p:cNvSpPr/>
          <p:nvPr/>
        </p:nvSpPr>
        <p:spPr>
          <a:xfrm rot="16200000">
            <a:off x="3462802" y="1698612"/>
            <a:ext cx="408709" cy="1032167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6356B3A-B2FE-41C6-9A44-9FC4966FBF96}"/>
              </a:ext>
            </a:extLst>
          </p:cNvPr>
          <p:cNvSpPr txBox="1"/>
          <p:nvPr/>
        </p:nvSpPr>
        <p:spPr>
          <a:xfrm>
            <a:off x="3296546" y="324715"/>
            <a:ext cx="99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0FB9ADB-6C38-4E0F-AF5A-5A042F3B86C5}"/>
              </a:ext>
            </a:extLst>
          </p:cNvPr>
          <p:cNvSpPr txBox="1"/>
          <p:nvPr/>
        </p:nvSpPr>
        <p:spPr>
          <a:xfrm>
            <a:off x="4190167" y="171732"/>
            <a:ext cx="83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,</a:t>
            </a:r>
          </a:p>
        </p:txBody>
      </p:sp>
      <p:sp>
        <p:nvSpPr>
          <p:cNvPr id="42" name="Rounded Rectangle 15">
            <a:extLst>
              <a:ext uri="{FF2B5EF4-FFF2-40B4-BE49-F238E27FC236}">
                <a16:creationId xmlns:a16="http://schemas.microsoft.com/office/drawing/2014/main" id="{93D0BF39-11BF-476F-9A7E-FB4304FDF57C}"/>
              </a:ext>
            </a:extLst>
          </p:cNvPr>
          <p:cNvSpPr/>
          <p:nvPr/>
        </p:nvSpPr>
        <p:spPr>
          <a:xfrm>
            <a:off x="1010546" y="2662285"/>
            <a:ext cx="3276600" cy="928255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nguyên</a:t>
            </a:r>
          </a:p>
        </p:txBody>
      </p:sp>
      <p:sp>
        <p:nvSpPr>
          <p:cNvPr id="43" name="Rounded Rectangle 16">
            <a:extLst>
              <a:ext uri="{FF2B5EF4-FFF2-40B4-BE49-F238E27FC236}">
                <a16:creationId xmlns:a16="http://schemas.microsoft.com/office/drawing/2014/main" id="{F18B1C93-A5D5-4D53-BF87-65B502DDAE80}"/>
              </a:ext>
            </a:extLst>
          </p:cNvPr>
          <p:cNvSpPr/>
          <p:nvPr/>
        </p:nvSpPr>
        <p:spPr>
          <a:xfrm>
            <a:off x="4820551" y="2641503"/>
            <a:ext cx="3276600" cy="928255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thập phân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4B67D3-6F4E-4214-B47E-52A9D0136049}"/>
              </a:ext>
            </a:extLst>
          </p:cNvPr>
          <p:cNvSpPr txBox="1"/>
          <p:nvPr/>
        </p:nvSpPr>
        <p:spPr>
          <a:xfrm>
            <a:off x="1010546" y="3829474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8,56 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đọc là: 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tám phẩy năm mươi sáu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 animBg="1"/>
      <p:bldP spid="39" grpId="0" animBg="1"/>
      <p:bldP spid="40" grpId="0"/>
      <p:bldP spid="40" grpId="1"/>
      <p:bldP spid="42" grpId="0" animBg="1"/>
      <p:bldP spid="43" grpId="0" animBg="1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618067" y="350109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9" name="Google Shape;973;p38">
            <a:extLst>
              <a:ext uri="{FF2B5EF4-FFF2-40B4-BE49-F238E27FC236}">
                <a16:creationId xmlns:a16="http://schemas.microsoft.com/office/drawing/2014/main" id="{F51399DC-77F1-4B34-A522-A68719ECC867}"/>
              </a:ext>
            </a:extLst>
          </p:cNvPr>
          <p:cNvGrpSpPr/>
          <p:nvPr/>
        </p:nvGrpSpPr>
        <p:grpSpPr>
          <a:xfrm>
            <a:off x="291080" y="165235"/>
            <a:ext cx="653973" cy="853247"/>
            <a:chOff x="2124625" y="3528850"/>
            <a:chExt cx="827500" cy="1079650"/>
          </a:xfrm>
        </p:grpSpPr>
        <p:sp>
          <p:nvSpPr>
            <p:cNvPr id="30" name="Google Shape;974;p38">
              <a:extLst>
                <a:ext uri="{FF2B5EF4-FFF2-40B4-BE49-F238E27FC236}">
                  <a16:creationId xmlns:a16="http://schemas.microsoft.com/office/drawing/2014/main" id="{EB05588E-E309-4C6A-ADDF-6F9BE55B0DAE}"/>
                </a:ext>
              </a:extLst>
            </p:cNvPr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75;p38">
              <a:extLst>
                <a:ext uri="{FF2B5EF4-FFF2-40B4-BE49-F238E27FC236}">
                  <a16:creationId xmlns:a16="http://schemas.microsoft.com/office/drawing/2014/main" id="{23EFBB1C-694D-45CE-8916-F63331FED94B}"/>
                </a:ext>
              </a:extLst>
            </p:cNvPr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76;p38">
              <a:extLst>
                <a:ext uri="{FF2B5EF4-FFF2-40B4-BE49-F238E27FC236}">
                  <a16:creationId xmlns:a16="http://schemas.microsoft.com/office/drawing/2014/main" id="{87E02B84-E56F-404E-A0FC-A13341A38393}"/>
                </a:ext>
              </a:extLst>
            </p:cNvPr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977;p38">
            <a:extLst>
              <a:ext uri="{FF2B5EF4-FFF2-40B4-BE49-F238E27FC236}">
                <a16:creationId xmlns:a16="http://schemas.microsoft.com/office/drawing/2014/main" id="{C5393AA2-80EA-498D-B032-C23E82A76F74}"/>
              </a:ext>
            </a:extLst>
          </p:cNvPr>
          <p:cNvGrpSpPr/>
          <p:nvPr/>
        </p:nvGrpSpPr>
        <p:grpSpPr>
          <a:xfrm>
            <a:off x="8131407" y="3949553"/>
            <a:ext cx="789052" cy="1079500"/>
            <a:chOff x="7225875" y="658100"/>
            <a:chExt cx="854050" cy="1121550"/>
          </a:xfrm>
        </p:grpSpPr>
        <p:sp>
          <p:nvSpPr>
            <p:cNvPr id="34" name="Google Shape;978;p38">
              <a:extLst>
                <a:ext uri="{FF2B5EF4-FFF2-40B4-BE49-F238E27FC236}">
                  <a16:creationId xmlns:a16="http://schemas.microsoft.com/office/drawing/2014/main" id="{C812CBDB-6E0E-484B-A8FF-3DE09B46C886}"/>
                </a:ext>
              </a:extLst>
            </p:cNvPr>
            <p:cNvSpPr/>
            <p:nvPr/>
          </p:nvSpPr>
          <p:spPr>
            <a:xfrm>
              <a:off x="7225875" y="65810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6"/>
                  </a:cubicBezTo>
                  <a:cubicBezTo>
                    <a:pt x="2304" y="33516"/>
                    <a:pt x="2304" y="43186"/>
                    <a:pt x="17698" y="43186"/>
                  </a:cubicBezTo>
                  <a:cubicBezTo>
                    <a:pt x="33092" y="43186"/>
                    <a:pt x="33092" y="33516"/>
                    <a:pt x="33092" y="21596"/>
                  </a:cubicBezTo>
                  <a:cubicBezTo>
                    <a:pt x="33092" y="9670"/>
                    <a:pt x="33092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9;p38">
              <a:extLst>
                <a:ext uri="{FF2B5EF4-FFF2-40B4-BE49-F238E27FC236}">
                  <a16:creationId xmlns:a16="http://schemas.microsoft.com/office/drawing/2014/main" id="{41860ED8-F5A8-4995-B837-B8B6241A7065}"/>
                </a:ext>
              </a:extLst>
            </p:cNvPr>
            <p:cNvSpPr/>
            <p:nvPr/>
          </p:nvSpPr>
          <p:spPr>
            <a:xfrm>
              <a:off x="7369275" y="742600"/>
              <a:ext cx="710650" cy="1037050"/>
            </a:xfrm>
            <a:custGeom>
              <a:avLst/>
              <a:gdLst/>
              <a:ahLst/>
              <a:cxnLst/>
              <a:rect l="l" t="t" r="r" b="b"/>
              <a:pathLst>
                <a:path w="28426" h="41482" extrusionOk="0">
                  <a:moveTo>
                    <a:pt x="14209" y="23120"/>
                  </a:moveTo>
                  <a:cubicBezTo>
                    <a:pt x="14929" y="23120"/>
                    <a:pt x="15654" y="23395"/>
                    <a:pt x="16171" y="23897"/>
                  </a:cubicBezTo>
                  <a:cubicBezTo>
                    <a:pt x="16995" y="24698"/>
                    <a:pt x="17268" y="25987"/>
                    <a:pt x="16887" y="27068"/>
                  </a:cubicBezTo>
                  <a:cubicBezTo>
                    <a:pt x="16508" y="28145"/>
                    <a:pt x="15453" y="28984"/>
                    <a:pt x="14321" y="28984"/>
                  </a:cubicBezTo>
                  <a:cubicBezTo>
                    <a:pt x="14293" y="28984"/>
                    <a:pt x="14265" y="28984"/>
                    <a:pt x="14237" y="28983"/>
                  </a:cubicBezTo>
                  <a:cubicBezTo>
                    <a:pt x="11425" y="28870"/>
                    <a:pt x="10518" y="24698"/>
                    <a:pt x="13001" y="23409"/>
                  </a:cubicBezTo>
                  <a:cubicBezTo>
                    <a:pt x="13374" y="23213"/>
                    <a:pt x="13790" y="23120"/>
                    <a:pt x="14209" y="23120"/>
                  </a:cubicBezTo>
                  <a:close/>
                  <a:moveTo>
                    <a:pt x="14920" y="0"/>
                  </a:moveTo>
                  <a:cubicBezTo>
                    <a:pt x="14097" y="0"/>
                    <a:pt x="13273" y="76"/>
                    <a:pt x="12464" y="232"/>
                  </a:cubicBezTo>
                  <a:cubicBezTo>
                    <a:pt x="10017" y="703"/>
                    <a:pt x="7725" y="1891"/>
                    <a:pt x="5898" y="3579"/>
                  </a:cubicBezTo>
                  <a:cubicBezTo>
                    <a:pt x="794" y="8318"/>
                    <a:pt x="0" y="16598"/>
                    <a:pt x="485" y="23181"/>
                  </a:cubicBezTo>
                  <a:cubicBezTo>
                    <a:pt x="920" y="29103"/>
                    <a:pt x="2741" y="36558"/>
                    <a:pt x="8177" y="39895"/>
                  </a:cubicBezTo>
                  <a:cubicBezTo>
                    <a:pt x="10412" y="41262"/>
                    <a:pt x="12717" y="41481"/>
                    <a:pt x="13951" y="41481"/>
                  </a:cubicBezTo>
                  <a:cubicBezTo>
                    <a:pt x="14274" y="41481"/>
                    <a:pt x="14523" y="41467"/>
                    <a:pt x="14678" y="41453"/>
                  </a:cubicBezTo>
                  <a:cubicBezTo>
                    <a:pt x="21345" y="40873"/>
                    <a:pt x="26210" y="35830"/>
                    <a:pt x="27577" y="29448"/>
                  </a:cubicBezTo>
                  <a:cubicBezTo>
                    <a:pt x="28329" y="25927"/>
                    <a:pt x="28425" y="20007"/>
                    <a:pt x="24420" y="18329"/>
                  </a:cubicBezTo>
                  <a:cubicBezTo>
                    <a:pt x="22557" y="17553"/>
                    <a:pt x="20439" y="17988"/>
                    <a:pt x="18571" y="17230"/>
                  </a:cubicBezTo>
                  <a:cubicBezTo>
                    <a:pt x="17788" y="16914"/>
                    <a:pt x="17072" y="16359"/>
                    <a:pt x="16725" y="15596"/>
                  </a:cubicBezTo>
                  <a:cubicBezTo>
                    <a:pt x="16392" y="14849"/>
                    <a:pt x="16445" y="13960"/>
                    <a:pt x="16756" y="13208"/>
                  </a:cubicBezTo>
                  <a:cubicBezTo>
                    <a:pt x="17108" y="12354"/>
                    <a:pt x="17675" y="11799"/>
                    <a:pt x="18361" y="11393"/>
                  </a:cubicBezTo>
                  <a:cubicBezTo>
                    <a:pt x="20497" y="10128"/>
                    <a:pt x="23756" y="10354"/>
                    <a:pt x="25004" y="7943"/>
                  </a:cubicBezTo>
                  <a:cubicBezTo>
                    <a:pt x="25506" y="6976"/>
                    <a:pt x="25381" y="5770"/>
                    <a:pt x="24885" y="4803"/>
                  </a:cubicBezTo>
                  <a:cubicBezTo>
                    <a:pt x="24390" y="3836"/>
                    <a:pt x="23566" y="3078"/>
                    <a:pt x="22676" y="2445"/>
                  </a:cubicBezTo>
                  <a:cubicBezTo>
                    <a:pt x="20430" y="852"/>
                    <a:pt x="17674" y="0"/>
                    <a:pt x="14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80;p38">
              <a:extLst>
                <a:ext uri="{FF2B5EF4-FFF2-40B4-BE49-F238E27FC236}">
                  <a16:creationId xmlns:a16="http://schemas.microsoft.com/office/drawing/2014/main" id="{F8C9A485-FA8A-48E0-9014-4E3CDAC7FBDE}"/>
                </a:ext>
              </a:extLst>
            </p:cNvPr>
            <p:cNvSpPr/>
            <p:nvPr/>
          </p:nvSpPr>
          <p:spPr>
            <a:xfrm>
              <a:off x="7303775" y="67452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565" y="24060"/>
                  </a:moveTo>
                  <a:cubicBezTo>
                    <a:pt x="15161" y="24060"/>
                    <a:pt x="15776" y="24287"/>
                    <a:pt x="16212" y="24705"/>
                  </a:cubicBezTo>
                  <a:cubicBezTo>
                    <a:pt x="16886" y="25361"/>
                    <a:pt x="17131" y="26460"/>
                    <a:pt x="16808" y="27380"/>
                  </a:cubicBezTo>
                  <a:cubicBezTo>
                    <a:pt x="16480" y="28304"/>
                    <a:pt x="15579" y="28978"/>
                    <a:pt x="14684" y="28978"/>
                  </a:cubicBezTo>
                  <a:lnTo>
                    <a:pt x="14618" y="28978"/>
                  </a:lnTo>
                  <a:cubicBezTo>
                    <a:pt x="13334" y="28931"/>
                    <a:pt x="12654" y="27892"/>
                    <a:pt x="12458" y="27014"/>
                  </a:cubicBezTo>
                  <a:cubicBezTo>
                    <a:pt x="12260" y="26132"/>
                    <a:pt x="12433" y="24890"/>
                    <a:pt x="13579" y="24292"/>
                  </a:cubicBezTo>
                  <a:cubicBezTo>
                    <a:pt x="13877" y="24138"/>
                    <a:pt x="14218" y="24060"/>
                    <a:pt x="14565" y="24060"/>
                  </a:cubicBezTo>
                  <a:close/>
                  <a:moveTo>
                    <a:pt x="14570" y="23118"/>
                  </a:moveTo>
                  <a:cubicBezTo>
                    <a:pt x="14075" y="23118"/>
                    <a:pt x="13583" y="23229"/>
                    <a:pt x="13144" y="23457"/>
                  </a:cubicBezTo>
                  <a:cubicBezTo>
                    <a:pt x="11628" y="24245"/>
                    <a:pt x="11246" y="25917"/>
                    <a:pt x="11538" y="27223"/>
                  </a:cubicBezTo>
                  <a:cubicBezTo>
                    <a:pt x="11896" y="28799"/>
                    <a:pt x="13089" y="29862"/>
                    <a:pt x="14582" y="29915"/>
                  </a:cubicBezTo>
                  <a:cubicBezTo>
                    <a:pt x="14618" y="29922"/>
                    <a:pt x="14648" y="29922"/>
                    <a:pt x="14684" y="29922"/>
                  </a:cubicBezTo>
                  <a:cubicBezTo>
                    <a:pt x="15979" y="29922"/>
                    <a:pt x="17232" y="28997"/>
                    <a:pt x="17698" y="27689"/>
                  </a:cubicBezTo>
                  <a:cubicBezTo>
                    <a:pt x="18146" y="26418"/>
                    <a:pt x="17811" y="24944"/>
                    <a:pt x="16863" y="24030"/>
                  </a:cubicBezTo>
                  <a:cubicBezTo>
                    <a:pt x="16252" y="23434"/>
                    <a:pt x="15407" y="23118"/>
                    <a:pt x="14570" y="23118"/>
                  </a:cubicBezTo>
                  <a:close/>
                  <a:moveTo>
                    <a:pt x="15263" y="936"/>
                  </a:moveTo>
                  <a:cubicBezTo>
                    <a:pt x="17924" y="936"/>
                    <a:pt x="20610" y="1766"/>
                    <a:pt x="22766" y="3294"/>
                  </a:cubicBezTo>
                  <a:cubicBezTo>
                    <a:pt x="23762" y="4005"/>
                    <a:pt x="24437" y="4715"/>
                    <a:pt x="24831" y="5485"/>
                  </a:cubicBezTo>
                  <a:cubicBezTo>
                    <a:pt x="25296" y="6398"/>
                    <a:pt x="25345" y="7431"/>
                    <a:pt x="24951" y="8195"/>
                  </a:cubicBezTo>
                  <a:cubicBezTo>
                    <a:pt x="24246" y="9550"/>
                    <a:pt x="22766" y="9974"/>
                    <a:pt x="21202" y="10421"/>
                  </a:cubicBezTo>
                  <a:cubicBezTo>
                    <a:pt x="20271" y="10690"/>
                    <a:pt x="19310" y="10964"/>
                    <a:pt x="18486" y="11454"/>
                  </a:cubicBezTo>
                  <a:cubicBezTo>
                    <a:pt x="17632" y="11961"/>
                    <a:pt x="17042" y="12624"/>
                    <a:pt x="16684" y="13495"/>
                  </a:cubicBezTo>
                  <a:cubicBezTo>
                    <a:pt x="16301" y="14426"/>
                    <a:pt x="16290" y="15429"/>
                    <a:pt x="16659" y="16253"/>
                  </a:cubicBezTo>
                  <a:cubicBezTo>
                    <a:pt x="17023" y="17065"/>
                    <a:pt x="17770" y="17733"/>
                    <a:pt x="18755" y="18132"/>
                  </a:cubicBezTo>
                  <a:cubicBezTo>
                    <a:pt x="19751" y="18534"/>
                    <a:pt x="20789" y="18622"/>
                    <a:pt x="21799" y="18705"/>
                  </a:cubicBezTo>
                  <a:cubicBezTo>
                    <a:pt x="22789" y="18790"/>
                    <a:pt x="23733" y="18867"/>
                    <a:pt x="24599" y="19231"/>
                  </a:cubicBezTo>
                  <a:cubicBezTo>
                    <a:pt x="29189" y="21148"/>
                    <a:pt x="27666" y="28937"/>
                    <a:pt x="27481" y="29815"/>
                  </a:cubicBezTo>
                  <a:cubicBezTo>
                    <a:pt x="26084" y="36344"/>
                    <a:pt x="21183" y="40910"/>
                    <a:pt x="15001" y="41454"/>
                  </a:cubicBezTo>
                  <a:cubicBezTo>
                    <a:pt x="14878" y="41465"/>
                    <a:pt x="14643" y="41480"/>
                    <a:pt x="14321" y="41480"/>
                  </a:cubicBezTo>
                  <a:cubicBezTo>
                    <a:pt x="13179" y="41480"/>
                    <a:pt x="10942" y="41284"/>
                    <a:pt x="8786" y="39962"/>
                  </a:cubicBezTo>
                  <a:cubicBezTo>
                    <a:pt x="3074" y="36458"/>
                    <a:pt x="1653" y="28215"/>
                    <a:pt x="1314" y="23619"/>
                  </a:cubicBezTo>
                  <a:cubicBezTo>
                    <a:pt x="949" y="18605"/>
                    <a:pt x="1141" y="9437"/>
                    <a:pt x="6584" y="4393"/>
                  </a:cubicBezTo>
                  <a:cubicBezTo>
                    <a:pt x="8351" y="2751"/>
                    <a:pt x="10601" y="1605"/>
                    <a:pt x="12918" y="1157"/>
                  </a:cubicBezTo>
                  <a:cubicBezTo>
                    <a:pt x="13687" y="1014"/>
                    <a:pt x="14475" y="936"/>
                    <a:pt x="15263" y="936"/>
                  </a:cubicBezTo>
                  <a:close/>
                  <a:moveTo>
                    <a:pt x="15262" y="0"/>
                  </a:moveTo>
                  <a:cubicBezTo>
                    <a:pt x="14413" y="0"/>
                    <a:pt x="13567" y="78"/>
                    <a:pt x="12739" y="239"/>
                  </a:cubicBezTo>
                  <a:cubicBezTo>
                    <a:pt x="10249" y="716"/>
                    <a:pt x="7838" y="1945"/>
                    <a:pt x="5945" y="3700"/>
                  </a:cubicBezTo>
                  <a:cubicBezTo>
                    <a:pt x="215" y="9019"/>
                    <a:pt x="0" y="18503"/>
                    <a:pt x="376" y="23684"/>
                  </a:cubicBezTo>
                  <a:cubicBezTo>
                    <a:pt x="728" y="28465"/>
                    <a:pt x="2226" y="37036"/>
                    <a:pt x="8298" y="40761"/>
                  </a:cubicBezTo>
                  <a:cubicBezTo>
                    <a:pt x="10648" y="42206"/>
                    <a:pt x="13084" y="42421"/>
                    <a:pt x="14337" y="42421"/>
                  </a:cubicBezTo>
                  <a:cubicBezTo>
                    <a:pt x="14690" y="42421"/>
                    <a:pt x="14946" y="42403"/>
                    <a:pt x="15084" y="42391"/>
                  </a:cubicBezTo>
                  <a:cubicBezTo>
                    <a:pt x="21685" y="41812"/>
                    <a:pt x="26914" y="36953"/>
                    <a:pt x="28401" y="30011"/>
                  </a:cubicBezTo>
                  <a:cubicBezTo>
                    <a:pt x="29326" y="25689"/>
                    <a:pt x="28979" y="20043"/>
                    <a:pt x="24962" y="18366"/>
                  </a:cubicBezTo>
                  <a:cubicBezTo>
                    <a:pt x="23960" y="17942"/>
                    <a:pt x="22897" y="17853"/>
                    <a:pt x="21877" y="17769"/>
                  </a:cubicBezTo>
                  <a:cubicBezTo>
                    <a:pt x="20897" y="17686"/>
                    <a:pt x="19973" y="17608"/>
                    <a:pt x="19113" y="17261"/>
                  </a:cubicBezTo>
                  <a:cubicBezTo>
                    <a:pt x="18348" y="16951"/>
                    <a:pt x="17781" y="16456"/>
                    <a:pt x="17519" y="15865"/>
                  </a:cubicBezTo>
                  <a:cubicBezTo>
                    <a:pt x="17257" y="15280"/>
                    <a:pt x="17268" y="14545"/>
                    <a:pt x="17555" y="13853"/>
                  </a:cubicBezTo>
                  <a:cubicBezTo>
                    <a:pt x="17836" y="13173"/>
                    <a:pt x="18282" y="12666"/>
                    <a:pt x="18963" y="12259"/>
                  </a:cubicBezTo>
                  <a:cubicBezTo>
                    <a:pt x="19679" y="11836"/>
                    <a:pt x="20546" y="11591"/>
                    <a:pt x="21458" y="11328"/>
                  </a:cubicBezTo>
                  <a:cubicBezTo>
                    <a:pt x="23147" y="10845"/>
                    <a:pt x="24897" y="10344"/>
                    <a:pt x="25786" y="8625"/>
                  </a:cubicBezTo>
                  <a:cubicBezTo>
                    <a:pt x="26323" y="7586"/>
                    <a:pt x="26282" y="6249"/>
                    <a:pt x="25667" y="5055"/>
                  </a:cubicBezTo>
                  <a:cubicBezTo>
                    <a:pt x="25202" y="4154"/>
                    <a:pt x="24431" y="3324"/>
                    <a:pt x="23309" y="2531"/>
                  </a:cubicBezTo>
                  <a:cubicBezTo>
                    <a:pt x="20995" y="887"/>
                    <a:pt x="18116" y="0"/>
                    <a:pt x="1526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DF5425E-4A96-4FA9-9500-2A05925AF9B1}"/>
              </a:ext>
            </a:extLst>
          </p:cNvPr>
          <p:cNvSpPr txBox="1"/>
          <p:nvPr/>
        </p:nvSpPr>
        <p:spPr>
          <a:xfrm>
            <a:off x="4330575" y="451593"/>
            <a:ext cx="2701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638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CEA4FB0A-510B-43CE-8CA8-EAAFE52ABE7B}"/>
              </a:ext>
            </a:extLst>
          </p:cNvPr>
          <p:cNvSpPr/>
          <p:nvPr/>
        </p:nvSpPr>
        <p:spPr>
          <a:xfrm rot="16200000">
            <a:off x="5449590" y="1180993"/>
            <a:ext cx="463607" cy="2265222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CB6A165A-37B1-46FA-B9B6-8ABF09A8F2D0}"/>
              </a:ext>
            </a:extLst>
          </p:cNvPr>
          <p:cNvSpPr/>
          <p:nvPr/>
        </p:nvSpPr>
        <p:spPr>
          <a:xfrm rot="16200000">
            <a:off x="2706130" y="1619313"/>
            <a:ext cx="408709" cy="1468587"/>
          </a:xfrm>
          <a:prstGeom prst="leftBrace">
            <a:avLst>
              <a:gd name="adj1" fmla="val 8333"/>
              <a:gd name="adj2" fmla="val 53420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1B67AC-85D8-424F-8937-7B1783107F79}"/>
              </a:ext>
            </a:extLst>
          </p:cNvPr>
          <p:cNvSpPr txBox="1"/>
          <p:nvPr/>
        </p:nvSpPr>
        <p:spPr>
          <a:xfrm>
            <a:off x="2103458" y="519565"/>
            <a:ext cx="2019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90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7E5681-FFB6-4A56-9E3C-AFF6C02C96AF}"/>
              </a:ext>
            </a:extLst>
          </p:cNvPr>
          <p:cNvSpPr txBox="1"/>
          <p:nvPr/>
        </p:nvSpPr>
        <p:spPr>
          <a:xfrm>
            <a:off x="3821418" y="281875"/>
            <a:ext cx="83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,</a:t>
            </a:r>
          </a:p>
        </p:txBody>
      </p:sp>
      <p:sp>
        <p:nvSpPr>
          <p:cNvPr id="38" name="Rounded Rectangle 15">
            <a:extLst>
              <a:ext uri="{FF2B5EF4-FFF2-40B4-BE49-F238E27FC236}">
                <a16:creationId xmlns:a16="http://schemas.microsoft.com/office/drawing/2014/main" id="{06C0EAC8-7B89-491B-8726-A3C34F966D83}"/>
              </a:ext>
            </a:extLst>
          </p:cNvPr>
          <p:cNvSpPr/>
          <p:nvPr/>
        </p:nvSpPr>
        <p:spPr>
          <a:xfrm>
            <a:off x="846158" y="2817393"/>
            <a:ext cx="3276600" cy="838200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nguyên</a:t>
            </a:r>
          </a:p>
        </p:txBody>
      </p:sp>
      <p:sp>
        <p:nvSpPr>
          <p:cNvPr id="40" name="Rounded Rectangle 16">
            <a:extLst>
              <a:ext uri="{FF2B5EF4-FFF2-40B4-BE49-F238E27FC236}">
                <a16:creationId xmlns:a16="http://schemas.microsoft.com/office/drawing/2014/main" id="{513672ED-945C-496E-B6E9-BBC87BFDA369}"/>
              </a:ext>
            </a:extLst>
          </p:cNvPr>
          <p:cNvSpPr/>
          <p:nvPr/>
        </p:nvSpPr>
        <p:spPr>
          <a:xfrm>
            <a:off x="4891689" y="2796610"/>
            <a:ext cx="3276600" cy="858983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thập phân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76524AC-151A-49CE-B70B-F9A338576203}"/>
              </a:ext>
            </a:extLst>
          </p:cNvPr>
          <p:cNvSpPr txBox="1"/>
          <p:nvPr/>
        </p:nvSpPr>
        <p:spPr>
          <a:xfrm>
            <a:off x="1005489" y="3884193"/>
            <a:ext cx="71628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90,638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đọc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chín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mươi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phẩy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sáu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trăm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ba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mươi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tám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56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/>
      <p:bldP spid="38" grpId="0" animBg="1"/>
      <p:bldP spid="40" grpId="0" animBg="1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BCA7D5C-46C5-E64A-6388-117874C3F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" y="1595910"/>
            <a:ext cx="7942812" cy="143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75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500</Words>
  <Application>Microsoft Office PowerPoint</Application>
  <PresentationFormat>On-screen Show (16:9)</PresentationFormat>
  <Paragraphs>113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Bebas Neue</vt:lpstr>
      <vt:lpstr>Calibri</vt:lpstr>
      <vt:lpstr>Cambria</vt:lpstr>
      <vt:lpstr>Cambria Math</vt:lpstr>
      <vt:lpstr>Happy Monkey</vt:lpstr>
      <vt:lpstr>Roboto Condensed Light</vt:lpstr>
      <vt:lpstr>Times New Roman</vt:lpstr>
      <vt:lpstr>Math Subject for Elementary - 3rd Grade: Operations and Algebraic Thinking by Slidesgo</vt:lpstr>
      <vt:lpstr>Office Theme</vt:lpstr>
      <vt:lpstr>2_Math Subject for Elementary - 3rd Grade: Operations and Algebraic Thinking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KHÁI NIỆM SỐ THẬP PHÂN</dc:title>
  <dc:creator>Admin</dc:creator>
  <cp:lastModifiedBy>STD_OANH</cp:lastModifiedBy>
  <cp:revision>55</cp:revision>
  <dcterms:modified xsi:type="dcterms:W3CDTF">2025-10-04T12:47:39Z</dcterms:modified>
</cp:coreProperties>
</file>