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56" r:id="rId3"/>
    <p:sldId id="320" r:id="rId4"/>
    <p:sldId id="335" r:id="rId5"/>
    <p:sldId id="258" r:id="rId6"/>
    <p:sldId id="259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05" r:id="rId19"/>
    <p:sldId id="333" r:id="rId20"/>
    <p:sldId id="332" r:id="rId21"/>
    <p:sldId id="334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6826-0212-40BE-A0E7-DF97E6806B7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7DEC-DB49-4216-8B07-9A4CF3F4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3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8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56611" y="8743951"/>
            <a:ext cx="1832610" cy="71501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244270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7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8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7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 userDrawn="1"/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sz="2800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314321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168223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A698DE8B-A2C1-487B-86E3-DF3263ADD5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75091D7D-6AD0-428E-9E45-21E12DB69F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CAAE2E9A-00B5-4805-AE03-73A763711D58}"/>
              </a:ext>
            </a:extLst>
          </p:cNvPr>
          <p:cNvSpPr txBox="1"/>
          <p:nvPr userDrawn="1"/>
        </p:nvSpPr>
        <p:spPr>
          <a:xfrm>
            <a:off x="0" y="-3024663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936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23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5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28.sv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28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0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0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B007264E-D9BA-DAA8-5B46-D71CED011DBF}"/>
              </a:ext>
            </a:extLst>
          </p:cNvPr>
          <p:cNvSpPr/>
          <p:nvPr/>
        </p:nvSpPr>
        <p:spPr>
          <a:xfrm>
            <a:off x="2489791" y="856881"/>
            <a:ext cx="15645060" cy="6782408"/>
          </a:xfrm>
          <a:custGeom>
            <a:avLst/>
            <a:gdLst>
              <a:gd name="connsiteX0" fmla="*/ 0 w 12429195"/>
              <a:gd name="connsiteY0" fmla="*/ 293910 h 1203512"/>
              <a:gd name="connsiteX1" fmla="*/ 293910 w 12429195"/>
              <a:gd name="connsiteY1" fmla="*/ 0 h 1203512"/>
              <a:gd name="connsiteX2" fmla="*/ 12135285 w 12429195"/>
              <a:gd name="connsiteY2" fmla="*/ 0 h 1203512"/>
              <a:gd name="connsiteX3" fmla="*/ 12429195 w 12429195"/>
              <a:gd name="connsiteY3" fmla="*/ 293910 h 1203512"/>
              <a:gd name="connsiteX4" fmla="*/ 12429195 w 12429195"/>
              <a:gd name="connsiteY4" fmla="*/ 909602 h 1203512"/>
              <a:gd name="connsiteX5" fmla="*/ 12135285 w 12429195"/>
              <a:gd name="connsiteY5" fmla="*/ 1203512 h 1203512"/>
              <a:gd name="connsiteX6" fmla="*/ 293910 w 12429195"/>
              <a:gd name="connsiteY6" fmla="*/ 1203512 h 1203512"/>
              <a:gd name="connsiteX7" fmla="*/ 0 w 12429195"/>
              <a:gd name="connsiteY7" fmla="*/ 909602 h 1203512"/>
              <a:gd name="connsiteX8" fmla="*/ 0 w 12429195"/>
              <a:gd name="connsiteY8" fmla="*/ 293910 h 120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195" h="1203512" fill="none" extrusionOk="0">
                <a:moveTo>
                  <a:pt x="0" y="293910"/>
                </a:moveTo>
                <a:cubicBezTo>
                  <a:pt x="-3916" y="145309"/>
                  <a:pt x="117629" y="-9381"/>
                  <a:pt x="293910" y="0"/>
                </a:cubicBezTo>
                <a:cubicBezTo>
                  <a:pt x="3978335" y="-35273"/>
                  <a:pt x="9140995" y="-144294"/>
                  <a:pt x="12135285" y="0"/>
                </a:cubicBezTo>
                <a:cubicBezTo>
                  <a:pt x="12301539" y="1197"/>
                  <a:pt x="12424462" y="127597"/>
                  <a:pt x="12429195" y="293910"/>
                </a:cubicBezTo>
                <a:cubicBezTo>
                  <a:pt x="12484554" y="469424"/>
                  <a:pt x="12388720" y="679758"/>
                  <a:pt x="12429195" y="909602"/>
                </a:cubicBezTo>
                <a:cubicBezTo>
                  <a:pt x="12438532" y="1064863"/>
                  <a:pt x="12301263" y="1199549"/>
                  <a:pt x="12135285" y="1203512"/>
                </a:cubicBezTo>
                <a:cubicBezTo>
                  <a:pt x="10250153" y="1281037"/>
                  <a:pt x="3806053" y="1159809"/>
                  <a:pt x="293910" y="1203512"/>
                </a:cubicBezTo>
                <a:cubicBezTo>
                  <a:pt x="118225" y="1199809"/>
                  <a:pt x="-23678" y="1071600"/>
                  <a:pt x="0" y="909602"/>
                </a:cubicBezTo>
                <a:cubicBezTo>
                  <a:pt x="-9745" y="696765"/>
                  <a:pt x="6923" y="439635"/>
                  <a:pt x="0" y="293910"/>
                </a:cubicBezTo>
                <a:close/>
              </a:path>
              <a:path w="12429195" h="1203512" stroke="0" extrusionOk="0">
                <a:moveTo>
                  <a:pt x="0" y="293910"/>
                </a:moveTo>
                <a:cubicBezTo>
                  <a:pt x="-7190" y="106744"/>
                  <a:pt x="129829" y="1425"/>
                  <a:pt x="293910" y="0"/>
                </a:cubicBezTo>
                <a:cubicBezTo>
                  <a:pt x="1566339" y="-95379"/>
                  <a:pt x="10927552" y="58096"/>
                  <a:pt x="12135285" y="0"/>
                </a:cubicBezTo>
                <a:cubicBezTo>
                  <a:pt x="12292031" y="-3925"/>
                  <a:pt x="12420917" y="125639"/>
                  <a:pt x="12429195" y="293910"/>
                </a:cubicBezTo>
                <a:cubicBezTo>
                  <a:pt x="12384113" y="522932"/>
                  <a:pt x="12411587" y="723484"/>
                  <a:pt x="12429195" y="909602"/>
                </a:cubicBezTo>
                <a:cubicBezTo>
                  <a:pt x="12436534" y="1063200"/>
                  <a:pt x="12290058" y="1195992"/>
                  <a:pt x="12135285" y="1203512"/>
                </a:cubicBezTo>
                <a:cubicBezTo>
                  <a:pt x="7638865" y="1143606"/>
                  <a:pt x="5460504" y="1286026"/>
                  <a:pt x="293910" y="1203512"/>
                </a:cubicBezTo>
                <a:cubicBezTo>
                  <a:pt x="129072" y="1204134"/>
                  <a:pt x="-18542" y="1090743"/>
                  <a:pt x="0" y="909602"/>
                </a:cubicBezTo>
                <a:cubicBezTo>
                  <a:pt x="-14275" y="701072"/>
                  <a:pt x="-46857" y="416560"/>
                  <a:pt x="0" y="29391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800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custGeom>
                    <a:avLst/>
                    <a:gdLst>
                      <a:gd name="connsiteX0" fmla="*/ 0 w 15645060"/>
                      <a:gd name="connsiteY0" fmla="*/ 1167166 h 4779349"/>
                      <a:gd name="connsiteX1" fmla="*/ 369954 w 15645060"/>
                      <a:gd name="connsiteY1" fmla="*/ 0 h 4779349"/>
                      <a:gd name="connsiteX2" fmla="*/ 15275105 w 15645060"/>
                      <a:gd name="connsiteY2" fmla="*/ 0 h 4779349"/>
                      <a:gd name="connsiteX3" fmla="*/ 15645059 w 15645060"/>
                      <a:gd name="connsiteY3" fmla="*/ 1167166 h 4779349"/>
                      <a:gd name="connsiteX4" fmla="*/ 15645059 w 15645060"/>
                      <a:gd name="connsiteY4" fmla="*/ 3612182 h 4779349"/>
                      <a:gd name="connsiteX5" fmla="*/ 15275105 w 15645060"/>
                      <a:gd name="connsiteY5" fmla="*/ 4779349 h 4779349"/>
                      <a:gd name="connsiteX6" fmla="*/ 369954 w 15645060"/>
                      <a:gd name="connsiteY6" fmla="*/ 4779349 h 4779349"/>
                      <a:gd name="connsiteX7" fmla="*/ 0 w 15645060"/>
                      <a:gd name="connsiteY7" fmla="*/ 3612182 h 4779349"/>
                      <a:gd name="connsiteX8" fmla="*/ 0 w 15645060"/>
                      <a:gd name="connsiteY8" fmla="*/ 1167166 h 4779349"/>
                      <a:gd name="connsiteX0" fmla="*/ 0 w 15645060"/>
                      <a:gd name="connsiteY0" fmla="*/ 1167166 h 4779349"/>
                      <a:gd name="connsiteX1" fmla="*/ 369954 w 15645060"/>
                      <a:gd name="connsiteY1" fmla="*/ 0 h 4779349"/>
                      <a:gd name="connsiteX2" fmla="*/ 15275105 w 15645060"/>
                      <a:gd name="connsiteY2" fmla="*/ 0 h 4779349"/>
                      <a:gd name="connsiteX3" fmla="*/ 15645059 w 15645060"/>
                      <a:gd name="connsiteY3" fmla="*/ 1167166 h 4779349"/>
                      <a:gd name="connsiteX4" fmla="*/ 15645059 w 15645060"/>
                      <a:gd name="connsiteY4" fmla="*/ 3612182 h 4779349"/>
                      <a:gd name="connsiteX5" fmla="*/ 15275105 w 15645060"/>
                      <a:gd name="connsiteY5" fmla="*/ 4779349 h 4779349"/>
                      <a:gd name="connsiteX6" fmla="*/ 369954 w 15645060"/>
                      <a:gd name="connsiteY6" fmla="*/ 4779349 h 4779349"/>
                      <a:gd name="connsiteX7" fmla="*/ 0 w 15645060"/>
                      <a:gd name="connsiteY7" fmla="*/ 3612182 h 4779349"/>
                      <a:gd name="connsiteX8" fmla="*/ 0 w 15645060"/>
                      <a:gd name="connsiteY8" fmla="*/ 1167166 h 477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45060" h="4779349" fill="none" extrusionOk="0">
                        <a:moveTo>
                          <a:pt x="0" y="1167166"/>
                        </a:moveTo>
                        <a:cubicBezTo>
                          <a:pt x="-11818" y="601182"/>
                          <a:pt x="113715" y="-60337"/>
                          <a:pt x="369954" y="0"/>
                        </a:cubicBezTo>
                        <a:cubicBezTo>
                          <a:pt x="4420007" y="33258"/>
                          <a:pt x="11483379" y="-1293649"/>
                          <a:pt x="15275105" y="0"/>
                        </a:cubicBezTo>
                        <a:cubicBezTo>
                          <a:pt x="15494154" y="7730"/>
                          <a:pt x="15575636" y="453198"/>
                          <a:pt x="15645059" y="1167166"/>
                        </a:cubicBezTo>
                        <a:cubicBezTo>
                          <a:pt x="15858904" y="1848709"/>
                          <a:pt x="15606622" y="2745846"/>
                          <a:pt x="15645059" y="3612182"/>
                        </a:cubicBezTo>
                        <a:cubicBezTo>
                          <a:pt x="15677050" y="4213447"/>
                          <a:pt x="15490326" y="4756783"/>
                          <a:pt x="15275105" y="4779349"/>
                        </a:cubicBezTo>
                        <a:cubicBezTo>
                          <a:pt x="12716960" y="5077952"/>
                          <a:pt x="4026200" y="4273685"/>
                          <a:pt x="369954" y="4779349"/>
                        </a:cubicBezTo>
                        <a:cubicBezTo>
                          <a:pt x="88670" y="4747979"/>
                          <a:pt x="-123049" y="4254229"/>
                          <a:pt x="0" y="3612182"/>
                        </a:cubicBezTo>
                        <a:cubicBezTo>
                          <a:pt x="-5054" y="2656739"/>
                          <a:pt x="10233" y="1733704"/>
                          <a:pt x="0" y="1167166"/>
                        </a:cubicBezTo>
                        <a:close/>
                      </a:path>
                      <a:path w="15645060" h="4779349" stroke="0" extrusionOk="0">
                        <a:moveTo>
                          <a:pt x="0" y="1167166"/>
                        </a:moveTo>
                        <a:cubicBezTo>
                          <a:pt x="-43973" y="413267"/>
                          <a:pt x="124343" y="3240"/>
                          <a:pt x="369954" y="0"/>
                        </a:cubicBezTo>
                        <a:cubicBezTo>
                          <a:pt x="2076577" y="-470404"/>
                          <a:pt x="13670042" y="437778"/>
                          <a:pt x="15275105" y="0"/>
                        </a:cubicBezTo>
                        <a:cubicBezTo>
                          <a:pt x="15475631" y="-40444"/>
                          <a:pt x="15545456" y="534804"/>
                          <a:pt x="15645059" y="1167166"/>
                        </a:cubicBezTo>
                        <a:cubicBezTo>
                          <a:pt x="15496348" y="2045377"/>
                          <a:pt x="15631944" y="2865449"/>
                          <a:pt x="15645059" y="3612182"/>
                        </a:cubicBezTo>
                        <a:cubicBezTo>
                          <a:pt x="15661908" y="4183613"/>
                          <a:pt x="15489649" y="4743683"/>
                          <a:pt x="15275105" y="4779349"/>
                        </a:cubicBezTo>
                        <a:cubicBezTo>
                          <a:pt x="9085842" y="4575403"/>
                          <a:pt x="6833821" y="5098776"/>
                          <a:pt x="369954" y="4779349"/>
                        </a:cubicBezTo>
                        <a:cubicBezTo>
                          <a:pt x="203753" y="4805895"/>
                          <a:pt x="-54593" y="4400090"/>
                          <a:pt x="0" y="3612182"/>
                        </a:cubicBezTo>
                        <a:cubicBezTo>
                          <a:pt x="-38746" y="2798820"/>
                          <a:pt x="14887" y="1714747"/>
                          <a:pt x="0" y="1167166"/>
                        </a:cubicBezTo>
                        <a:close/>
                      </a:path>
                      <a:path w="15645060" h="4779349" fill="none" stroke="0" extrusionOk="0">
                        <a:moveTo>
                          <a:pt x="0" y="1167166"/>
                        </a:moveTo>
                        <a:cubicBezTo>
                          <a:pt x="-7388" y="568554"/>
                          <a:pt x="134718" y="-26445"/>
                          <a:pt x="369954" y="0"/>
                        </a:cubicBezTo>
                        <a:cubicBezTo>
                          <a:pt x="5328900" y="55600"/>
                          <a:pt x="11613419" y="-551160"/>
                          <a:pt x="15275105" y="0"/>
                        </a:cubicBezTo>
                        <a:cubicBezTo>
                          <a:pt x="15469647" y="-5614"/>
                          <a:pt x="15555079" y="446322"/>
                          <a:pt x="15645059" y="1167166"/>
                        </a:cubicBezTo>
                        <a:cubicBezTo>
                          <a:pt x="15758702" y="1900720"/>
                          <a:pt x="15627394" y="2671419"/>
                          <a:pt x="15645059" y="3612182"/>
                        </a:cubicBezTo>
                        <a:cubicBezTo>
                          <a:pt x="15660094" y="4224849"/>
                          <a:pt x="15473828" y="4753451"/>
                          <a:pt x="15275105" y="4779349"/>
                        </a:cubicBezTo>
                        <a:cubicBezTo>
                          <a:pt x="13063991" y="5840009"/>
                          <a:pt x="4569434" y="4573027"/>
                          <a:pt x="369954" y="4779349"/>
                        </a:cubicBezTo>
                        <a:cubicBezTo>
                          <a:pt x="69578" y="4784231"/>
                          <a:pt x="-96714" y="4323412"/>
                          <a:pt x="0" y="3612182"/>
                        </a:cubicBezTo>
                        <a:cubicBezTo>
                          <a:pt x="-14469" y="2776286"/>
                          <a:pt x="-65325" y="1724879"/>
                          <a:pt x="0" y="11671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343400" y="876300"/>
            <a:ext cx="7315200" cy="12251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534254">
            <a:off x="2806997" y="-81548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19906">
            <a:off x="11285218" y="253880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9DC006-824C-5F69-0727-4C40B61652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6886" y="424081"/>
            <a:ext cx="7834039" cy="3103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88D779-2AA7-3D64-2CB8-E7413F0AE6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4047" y="2874872"/>
            <a:ext cx="10443353" cy="346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Những thành ngữ nào dưới đây chứa các từ đồng nghĩa? Đó là những từ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A429BC-CBCB-44B1-1525-C35BAE1DBD83}"/>
              </a:ext>
            </a:extLst>
          </p:cNvPr>
          <p:cNvSpPr/>
          <p:nvPr/>
        </p:nvSpPr>
        <p:spPr>
          <a:xfrm>
            <a:off x="6858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a. </a:t>
            </a:r>
            <a:r>
              <a:rPr lang="en-US" sz="4000" b="1" dirty="0" err="1">
                <a:solidFill>
                  <a:srgbClr val="002060"/>
                </a:solidFill>
              </a:rPr>
              <a:t>Chân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yếu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mềm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8C6087-88F7-5115-DB2E-927E40228AAD}"/>
              </a:ext>
            </a:extLst>
          </p:cNvPr>
          <p:cNvSpPr/>
          <p:nvPr/>
        </p:nvSpPr>
        <p:spPr>
          <a:xfrm>
            <a:off x="6629400" y="2705100"/>
            <a:ext cx="52578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b. </a:t>
            </a:r>
            <a:r>
              <a:rPr lang="en-US" sz="4000" b="1" dirty="0" err="1">
                <a:solidFill>
                  <a:srgbClr val="002060"/>
                </a:solidFill>
              </a:rPr>
              <a:t>Thức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khuya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dậy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sớm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DE2321-2933-5F8B-461C-EC2278796BC3}"/>
              </a:ext>
            </a:extLst>
          </p:cNvPr>
          <p:cNvSpPr/>
          <p:nvPr/>
        </p:nvSpPr>
        <p:spPr>
          <a:xfrm>
            <a:off x="123444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c. </a:t>
            </a:r>
            <a:r>
              <a:rPr lang="en-US" sz="4000" b="1" dirty="0" err="1">
                <a:solidFill>
                  <a:srgbClr val="002060"/>
                </a:solidFill>
              </a:rPr>
              <a:t>Đầu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voi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đuôi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chuột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697370-8C4D-BDF9-3C2B-6C5958B053A5}"/>
              </a:ext>
            </a:extLst>
          </p:cNvPr>
          <p:cNvSpPr/>
          <p:nvPr/>
        </p:nvSpPr>
        <p:spPr>
          <a:xfrm>
            <a:off x="762000" y="4610100"/>
            <a:ext cx="51816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d. </a:t>
            </a:r>
            <a:r>
              <a:rPr lang="en-US" sz="4000" b="1" dirty="0" err="1">
                <a:solidFill>
                  <a:srgbClr val="002060"/>
                </a:solidFill>
              </a:rPr>
              <a:t>Một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nắng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hai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sương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D95D9-AC64-2D57-D4C5-8E1A9AE2C523}"/>
              </a:ext>
            </a:extLst>
          </p:cNvPr>
          <p:cNvSpPr/>
          <p:nvPr/>
        </p:nvSpPr>
        <p:spPr>
          <a:xfrm>
            <a:off x="69342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e. </a:t>
            </a:r>
            <a:r>
              <a:rPr lang="en-US" sz="4000" b="1" dirty="0" err="1">
                <a:solidFill>
                  <a:srgbClr val="002060"/>
                </a:solidFill>
              </a:rPr>
              <a:t>Ngăn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cấm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DB2B9A-7ED3-B8BB-AE02-EAD319D63EDA}"/>
              </a:ext>
            </a:extLst>
          </p:cNvPr>
          <p:cNvSpPr/>
          <p:nvPr/>
        </p:nvSpPr>
        <p:spPr>
          <a:xfrm>
            <a:off x="124206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g. </a:t>
            </a:r>
            <a:r>
              <a:rPr lang="en-US" sz="4000" b="1" dirty="0" err="1">
                <a:solidFill>
                  <a:srgbClr val="002060"/>
                </a:solidFill>
              </a:rPr>
              <a:t>Thay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hình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đổi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dạng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C7935F-9B22-41FF-FF0E-2B2448AF7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000500"/>
            <a:ext cx="7919390" cy="572464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12AA1F-7522-645E-61BD-41A1B8884A26}"/>
              </a:ext>
            </a:extLst>
          </p:cNvPr>
          <p:cNvSpPr/>
          <p:nvPr/>
        </p:nvSpPr>
        <p:spPr>
          <a:xfrm>
            <a:off x="7239000" y="876300"/>
            <a:ext cx="9900684" cy="3419256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1: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cho phép thực hiện nhiệm vụ, lần lượt từng HS của mỗi nhóm lên nhấc 1 thẻ từ lên đọc và xếp vào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cột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phù hợp (có chứa từ đồng nghĩa / không chứa từ đồng nghĩa). Các đội có nhiều đáp án đúng nhất và nhanh hơn, được vào vòng 2.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F84B69-A41A-D166-5AEF-9E4AFE362744}"/>
              </a:ext>
            </a:extLst>
          </p:cNvPr>
          <p:cNvSpPr/>
          <p:nvPr/>
        </p:nvSpPr>
        <p:spPr>
          <a:xfrm>
            <a:off x="7239000" y="4762500"/>
            <a:ext cx="9900684" cy="2133600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2: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bắt đầu, đội thi cần chỉ rõ (gạch chân / viết) những cặp từ đồng nghĩa có trong các thành ngữ đã chọn. Đội thắng cuộc là đội nêu đáp án đúng nhất.</a:t>
            </a:r>
          </a:p>
        </p:txBody>
      </p:sp>
    </p:spTree>
    <p:extLst>
      <p:ext uri="{BB962C8B-B14F-4D97-AF65-F5344CB8AC3E}">
        <p14:creationId xmlns:p14="http://schemas.microsoft.com/office/powerpoint/2010/main" val="33652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7DB6F-65C1-5FE0-CC5A-C6A64EB3F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7367"/>
              </p:ext>
            </p:extLst>
          </p:nvPr>
        </p:nvGraphicFramePr>
        <p:xfrm>
          <a:off x="1905000" y="1079500"/>
          <a:ext cx="14173200" cy="7663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2612088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4272836331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3294171529"/>
                    </a:ext>
                  </a:extLst>
                </a:gridCol>
              </a:tblGrid>
              <a:tr h="156690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Thành </a:t>
                      </a:r>
                      <a:r>
                        <a:rPr lang="en-US" sz="5400" dirty="0" err="1"/>
                        <a:t>ngữ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chứa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18087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23184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28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29CC1-2164-B694-E694-0236229908C0}"/>
              </a:ext>
            </a:extLst>
          </p:cNvPr>
          <p:cNvSpPr txBox="1"/>
          <p:nvPr/>
        </p:nvSpPr>
        <p:spPr>
          <a:xfrm>
            <a:off x="2362200" y="33909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9E1A-2F9C-5A3C-91A8-2DA1A3FE0AE0}"/>
              </a:ext>
            </a:extLst>
          </p:cNvPr>
          <p:cNvSpPr txBox="1"/>
          <p:nvPr/>
        </p:nvSpPr>
        <p:spPr>
          <a:xfrm>
            <a:off x="4191000" y="36195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chợ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C828E-E007-25CA-0561-7183FBDBEB3A}"/>
              </a:ext>
            </a:extLst>
          </p:cNvPr>
          <p:cNvSpPr txBox="1"/>
          <p:nvPr/>
        </p:nvSpPr>
        <p:spPr>
          <a:xfrm>
            <a:off x="10058400" y="33147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1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AF51-B0B4-25FB-E314-BC6934C8E29F}"/>
              </a:ext>
            </a:extLst>
          </p:cNvPr>
          <p:cNvSpPr txBox="1"/>
          <p:nvPr/>
        </p:nvSpPr>
        <p:spPr>
          <a:xfrm>
            <a:off x="2438400" y="65913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5E29D-1AAF-0AF2-21F9-82C0D9B35E06}"/>
              </a:ext>
            </a:extLst>
          </p:cNvPr>
          <p:cNvSpPr txBox="1"/>
          <p:nvPr/>
        </p:nvSpPr>
        <p:spPr>
          <a:xfrm>
            <a:off x="4267200" y="68199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04234-18CC-812F-2DD3-0351C9455243}"/>
              </a:ext>
            </a:extLst>
          </p:cNvPr>
          <p:cNvSpPr txBox="1"/>
          <p:nvPr/>
        </p:nvSpPr>
        <p:spPr>
          <a:xfrm>
            <a:off x="10058400" y="60579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2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;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</a:rPr>
              <a:t>4. </a:t>
            </a:r>
            <a:r>
              <a:rPr lang="en-US" sz="4800" b="1" dirty="0" err="1">
                <a:solidFill>
                  <a:srgbClr val="000000"/>
                </a:solidFill>
              </a:rPr>
              <a:t>Chọn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thích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hợp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trong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mỗi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nhóm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4. </a:t>
            </a:r>
            <a:r>
              <a:rPr lang="en-US" sz="4800" b="1" dirty="0" err="1">
                <a:solidFill>
                  <a:srgbClr val="000000"/>
                </a:solidFill>
              </a:rPr>
              <a:t>đồng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nghĩa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để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hoàn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thiện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đoạn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văn</a:t>
            </a:r>
            <a:r>
              <a:rPr lang="en-US" sz="4800" b="1" dirty="0">
                <a:solidFill>
                  <a:srgbClr val="00000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E4E96-4E11-51DE-6604-A964BE6DCA58}"/>
              </a:ext>
            </a:extLst>
          </p:cNvPr>
          <p:cNvSpPr txBox="1"/>
          <p:nvPr/>
        </p:nvSpPr>
        <p:spPr>
          <a:xfrm>
            <a:off x="1143000" y="2400300"/>
            <a:ext cx="1569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Ba, tháng Tư, Tây Trường Sơn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mạc/ bắt đầu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mùa mưa. Mưa tới đâu, cỏ lá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tươi/ tươi tắn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tới đó. Phía trước bầy voi luôn luôn là những vùng đất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nê/ no đủ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nơi chúng có thể sống những ngày sung sướng bù lại thời gian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khát/ đói rách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của mùa thu. Vì thế, bầy voi cứ theo sau những cơn mưa mà đi. Đó là luật lệ của rừng.</a:t>
            </a:r>
          </a:p>
          <a:p>
            <a:pPr algn="r"/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Vũ Hùng)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358EE-7B4F-A4B7-BA8B-0B1FDF7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6362700"/>
            <a:ext cx="15392400" cy="33674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51B735-3D3A-8872-6D1E-26EB53A32C98}"/>
              </a:ext>
            </a:extLst>
          </p:cNvPr>
          <p:cNvSpPr/>
          <p:nvPr/>
        </p:nvSpPr>
        <p:spPr>
          <a:xfrm>
            <a:off x="12573000" y="24003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A79BB-A97D-F41D-AD1F-6384DAC4B17D}"/>
              </a:ext>
            </a:extLst>
          </p:cNvPr>
          <p:cNvSpPr/>
          <p:nvPr/>
        </p:nvSpPr>
        <p:spPr>
          <a:xfrm>
            <a:off x="5867400" y="30099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CC282F-C98E-C43E-8A19-6598501D2B0D}"/>
              </a:ext>
            </a:extLst>
          </p:cNvPr>
          <p:cNvSpPr/>
          <p:nvPr/>
        </p:nvSpPr>
        <p:spPr>
          <a:xfrm>
            <a:off x="8686800" y="36195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AFAD86-2E39-ADCA-E049-2D2C784619E0}"/>
              </a:ext>
            </a:extLst>
          </p:cNvPr>
          <p:cNvSpPr/>
          <p:nvPr/>
        </p:nvSpPr>
        <p:spPr>
          <a:xfrm>
            <a:off x="9067800" y="4305300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4" grpId="0"/>
      <p:bldP spid="7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762BFB-B2C8-07FB-C7BF-C8A69BB7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41627"/>
              </p:ext>
            </p:extLst>
          </p:nvPr>
        </p:nvGraphicFramePr>
        <p:xfrm>
          <a:off x="1066800" y="876300"/>
          <a:ext cx="16078200" cy="868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98004864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06347794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817235117"/>
                    </a:ext>
                  </a:extLst>
                </a:gridCol>
              </a:tblGrid>
              <a:tr h="11721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Câu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Đáp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án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Giải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thích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06073"/>
                  </a:ext>
                </a:extLst>
              </a:tr>
              <a:tr h="247949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21848"/>
                  </a:ext>
                </a:extLst>
              </a:tr>
              <a:tr h="191098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589964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808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106A3D-AD18-D067-E228-30D9A844915D}"/>
              </a:ext>
            </a:extLst>
          </p:cNvPr>
          <p:cNvSpPr txBox="1"/>
          <p:nvPr/>
        </p:nvSpPr>
        <p:spPr>
          <a:xfrm>
            <a:off x="2895600" y="23241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háng Ba, tháng Tư, Tây Trường Sơn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 đầu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mùa mưa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53E8-D1C5-1C3E-9EE2-B26B2B44B56B}"/>
              </a:ext>
            </a:extLst>
          </p:cNvPr>
          <p:cNvSpPr txBox="1"/>
          <p:nvPr/>
        </p:nvSpPr>
        <p:spPr>
          <a:xfrm>
            <a:off x="2971800" y="49149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Mưa tới đâu, cỏ lá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tới đó.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91FE4-0B0B-071A-F256-8FD0D46BAF93}"/>
              </a:ext>
            </a:extLst>
          </p:cNvPr>
          <p:cNvSpPr txBox="1"/>
          <p:nvPr/>
        </p:nvSpPr>
        <p:spPr>
          <a:xfrm>
            <a:off x="2895600" y="65151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Phía trước bầy voi luôn luôn là những vùng đất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đủ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nơi chúng có thể sống những ngày sung sướng bù lại thời gian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của mùa thu. 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59CCA-7BF1-622F-CA65-AD45DEE89082}"/>
              </a:ext>
            </a:extLst>
          </p:cNvPr>
          <p:cNvSpPr txBox="1"/>
          <p:nvPr/>
        </p:nvSpPr>
        <p:spPr>
          <a:xfrm>
            <a:off x="8686800" y="23241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 </a:t>
            </a:r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khai mạc chỉ dùng trong trường hợp bắt đầu/mở đầu một buổi biểu diễn hay một buổi lễ.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C657E-0C47-9ED3-AA05-7084321640E7}"/>
              </a:ext>
            </a:extLst>
          </p:cNvPr>
          <p:cNvSpPr txBox="1"/>
          <p:nvPr/>
        </p:nvSpPr>
        <p:spPr>
          <a:xfrm>
            <a:off x="8610600" y="46863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tốt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được đặc điểm của cây cối xanh tốt do được phát triển trong điều kiện thuận lợi.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tắn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còn có nét nghĩa “ánh lên niềm vui” (nụ cười tươi tắn)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41029-43CE-428A-A4B0-0DB39188EBAE}"/>
              </a:ext>
            </a:extLst>
          </p:cNvPr>
          <p:cNvSpPr txBox="1"/>
          <p:nvPr/>
        </p:nvSpPr>
        <p:spPr>
          <a:xfrm>
            <a:off x="8534400" y="65151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nói về một vùng đất,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đủ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 hợp để nói về đời sống vật chất của một nơi sinh sống.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nê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chỉ nói về cảm giác ăn một bữa 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khát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sự thiếu ăn, khổ cực.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rách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cảnh sống khổ cực của con người (ăn đói, mặc rách).</a:t>
            </a:r>
          </a:p>
        </p:txBody>
      </p:sp>
    </p:spTree>
    <p:extLst>
      <p:ext uri="{BB962C8B-B14F-4D97-AF65-F5344CB8AC3E}">
        <p14:creationId xmlns:p14="http://schemas.microsoft.com/office/powerpoint/2010/main" val="1822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A43969A-07C7-CE23-0FE2-11B337726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38300"/>
            <a:ext cx="9749410" cy="78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BA640-BA4F-5437-D7B6-7B187F824741}"/>
              </a:ext>
            </a:extLst>
          </p:cNvPr>
          <p:cNvGrpSpPr/>
          <p:nvPr/>
        </p:nvGrpSpPr>
        <p:grpSpPr>
          <a:xfrm>
            <a:off x="3733800" y="0"/>
            <a:ext cx="10134600" cy="3657600"/>
            <a:chOff x="3733800" y="0"/>
            <a:chExt cx="10134600" cy="3657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C6E42-A0D7-2A84-33BB-0F3432E9EB76}"/>
                </a:ext>
              </a:extLst>
            </p:cNvPr>
            <p:cNvGrpSpPr/>
            <p:nvPr/>
          </p:nvGrpSpPr>
          <p:grpSpPr>
            <a:xfrm>
              <a:off x="3733800" y="0"/>
              <a:ext cx="10134600" cy="3657600"/>
              <a:chOff x="8877299" y="85725"/>
              <a:chExt cx="2428876" cy="1876425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9F27989-C4B1-A48A-DB4B-D6DB90EE34DD}"/>
                  </a:ext>
                </a:extLst>
              </p:cNvPr>
              <p:cNvSpPr/>
              <p:nvPr/>
            </p:nvSpPr>
            <p:spPr>
              <a:xfrm>
                <a:off x="8877299" y="85725"/>
                <a:ext cx="2428876" cy="1876425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69136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691360"/>
                    </a:lnTo>
                    <a:lnTo>
                      <a:pt x="0" y="2691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468A8-22E6-047D-1BFA-C74B408DC1C0}"/>
                  </a:ext>
                </a:extLst>
              </p:cNvPr>
              <p:cNvSpPr txBox="1"/>
              <p:nvPr/>
            </p:nvSpPr>
            <p:spPr>
              <a:xfrm>
                <a:off x="8987532" y="885825"/>
                <a:ext cx="2238231" cy="67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endParaRPr lang="vi-VN" sz="8000" b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B28425-2AA2-3A16-8A11-A03A8241744D}"/>
                </a:ext>
              </a:extLst>
            </p:cNvPr>
            <p:cNvSpPr txBox="1"/>
            <p:nvPr/>
          </p:nvSpPr>
          <p:spPr>
            <a:xfrm>
              <a:off x="4495800" y="1714500"/>
              <a:ext cx="8458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Tm từ đồng nghĩa với mỗi từ in đậm trong bà</a:t>
              </a:r>
              <a:r>
                <a:rPr lang="en-US" sz="44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ca dao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đây:</a:t>
              </a:r>
              <a:endParaRPr lang="vi-VN" sz="9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CA732B-FEA7-CA19-8BC4-A9AF91962098}"/>
              </a:ext>
            </a:extLst>
          </p:cNvPr>
          <p:cNvSpPr txBox="1"/>
          <p:nvPr/>
        </p:nvSpPr>
        <p:spPr>
          <a:xfrm>
            <a:off x="2286000" y="4000500"/>
            <a:ext cx="13716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6200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en-GB" altLang="zh-CN" sz="8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0" y="7277100"/>
            <a:ext cx="15988351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828800"/>
            <a:r>
              <a:rPr lang="en-GB" altLang="en-US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12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quả</a:t>
            </a:r>
            <a:endParaRPr lang="zh-CN" altLang="en-US" sz="12000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2362200" y="21717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Cọp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130745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hổ</a:t>
            </a:r>
            <a:endParaRPr kumimoji="0" lang="zh-CN" altLang="en-US" sz="12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标注 9">
            <a:extLst>
              <a:ext uri="{FF2B5EF4-FFF2-40B4-BE49-F238E27FC236}">
                <a16:creationId xmlns:a16="http://schemas.microsoft.com/office/drawing/2014/main" id="{4D8F46FD-2CE7-BDBD-1521-C445E27B6158}"/>
              </a:ext>
            </a:extLst>
          </p:cNvPr>
          <p:cNvSpPr/>
          <p:nvPr/>
        </p:nvSpPr>
        <p:spPr>
          <a:xfrm>
            <a:off x="120396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标注 9">
            <a:extLst>
              <a:ext uri="{FF2B5EF4-FFF2-40B4-BE49-F238E27FC236}">
                <a16:creationId xmlns:a16="http://schemas.microsoft.com/office/drawing/2014/main" id="{795C94EE-3A56-D5C7-BECD-712B898FD7C9}"/>
              </a:ext>
            </a:extLst>
          </p:cNvPr>
          <p:cNvSpPr/>
          <p:nvPr/>
        </p:nvSpPr>
        <p:spPr>
          <a:xfrm>
            <a:off x="7315200" y="723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Hùm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2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772400" y="23241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133600" y="6972300"/>
            <a:ext cx="14413498" cy="16312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mang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633465C-4F06-3AC7-31C4-43D4CA3AC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19300"/>
            <a:ext cx="1058081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8592F-2675-21F0-CC6E-9B4769C79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2247900"/>
            <a:ext cx="1047692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C7477-928E-1EEE-7D7E-8413974DE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50651"/>
            <a:ext cx="7162800" cy="10128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7F3BE37F-59D4-79B8-CC0A-7EDCEED252FB}"/>
              </a:ext>
            </a:extLst>
          </p:cNvPr>
          <p:cNvSpPr/>
          <p:nvPr/>
        </p:nvSpPr>
        <p:spPr>
          <a:xfrm>
            <a:off x="990600" y="4000500"/>
            <a:ext cx="8839200" cy="1467761"/>
          </a:xfrm>
          <a:custGeom>
            <a:avLst/>
            <a:gdLst/>
            <a:ahLst/>
            <a:cxnLst/>
            <a:rect l="l" t="t" r="r" b="b"/>
            <a:pathLst>
              <a:path w="1978906" h="1424845">
                <a:moveTo>
                  <a:pt x="52549" y="0"/>
                </a:moveTo>
                <a:lnTo>
                  <a:pt x="1926356" y="0"/>
                </a:lnTo>
                <a:cubicBezTo>
                  <a:pt x="1940293" y="0"/>
                  <a:pt x="1953659" y="5536"/>
                  <a:pt x="1963514" y="15391"/>
                </a:cubicBezTo>
                <a:cubicBezTo>
                  <a:pt x="1973369" y="25246"/>
                  <a:pt x="1978906" y="38612"/>
                  <a:pt x="1978906" y="52549"/>
                </a:cubicBezTo>
                <a:lnTo>
                  <a:pt x="1978906" y="1372296"/>
                </a:lnTo>
                <a:cubicBezTo>
                  <a:pt x="1978906" y="1401318"/>
                  <a:pt x="1955379" y="1424845"/>
                  <a:pt x="1926356" y="1424845"/>
                </a:cubicBezTo>
                <a:lnTo>
                  <a:pt x="52549" y="1424845"/>
                </a:lnTo>
                <a:cubicBezTo>
                  <a:pt x="38612" y="1424845"/>
                  <a:pt x="25246" y="1419308"/>
                  <a:pt x="15391" y="1409454"/>
                </a:cubicBezTo>
                <a:cubicBezTo>
                  <a:pt x="5536" y="1399599"/>
                  <a:pt x="0" y="1386232"/>
                  <a:pt x="0" y="1372296"/>
                </a:cubicBezTo>
                <a:lnTo>
                  <a:pt x="0" y="52549"/>
                </a:lnTo>
                <a:cubicBezTo>
                  <a:pt x="0" y="38612"/>
                  <a:pt x="5536" y="25246"/>
                  <a:pt x="15391" y="15391"/>
                </a:cubicBezTo>
                <a:cubicBezTo>
                  <a:pt x="25246" y="5536"/>
                  <a:pt x="38612" y="0"/>
                  <a:pt x="52549" y="0"/>
                </a:cubicBezTo>
                <a:close/>
              </a:path>
            </a:pathLst>
          </a:custGeom>
          <a:solidFill>
            <a:srgbClr val="FFA7D2"/>
          </a:solidFill>
        </p:spPr>
        <p:txBody>
          <a:bodyPr/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5846278" cy="1467761"/>
            <a:chOff x="1160742" y="342900"/>
            <a:chExt cx="158462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550163" y="644106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6477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</a:rPr>
              <a:t>1.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Đọc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2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đoạn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văn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trả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lời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câu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hỏi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.</a:t>
            </a:r>
            <a:endParaRPr lang="en-US" sz="4800" b="1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C3AC25BD-DCB1-B661-90AB-F876FF3A7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2019300"/>
            <a:ext cx="12573000" cy="288584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D6088A1-66B0-C564-8895-4398911BE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954000" cy="2459427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48DBECA2-5D8C-607E-B12C-938D6244C9E0}"/>
              </a:ext>
            </a:extLst>
          </p:cNvPr>
          <p:cNvSpPr txBox="1"/>
          <p:nvPr/>
        </p:nvSpPr>
        <p:spPr>
          <a:xfrm>
            <a:off x="1371600" y="7658100"/>
            <a:ext cx="1501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a.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b.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gần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Nêu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nét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khác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giữa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chúng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Đoạn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a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chứa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các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từ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có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nghĩa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gần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giống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nhau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: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khuân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tha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vác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nhấc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C9EC001-FC68-6D85-5C63-9EE7F06FC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52500"/>
            <a:ext cx="8963648" cy="2133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601200" y="2095500"/>
            <a:ext cx="7315200" cy="632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từ đều nói về hành động tác động vào một vật nặng (thường là</a:t>
            </a: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mang/chuyển) và làm cho vật đó thay đổi vị trí.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Nét nghĩa khác nhau: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thức tác động và làm cho vật thay đổi vi trí.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khuân: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khiêng vác đồ vật nặng;</a:t>
            </a:r>
            <a:endParaRPr lang="en-US" sz="32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tha: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đi bằng cách ngậm chặt ở miệng hoặc mỏ;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vác: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vật nặng bằng cách đặt lên vai;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nhấc: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 lên, đưa lên cao hơn.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Đoạn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b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chứa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giống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nhau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: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ban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mai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sớm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753600" y="31623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này đều nói về thời điểm bắt đầu buổi sáng, khi mặt trời sắp nhô lên khỏi đường chân trời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7998D-551F-A404-6097-B78B191AB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409700"/>
            <a:ext cx="8829734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A75FD-CA34-56F1-37D5-23553380DAB4}"/>
              </a:ext>
            </a:extLst>
          </p:cNvPr>
          <p:cNvSpPr txBox="1"/>
          <p:nvPr/>
        </p:nvSpPr>
        <p:spPr>
          <a:xfrm>
            <a:off x="4724400" y="114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Tìm trong mỗi nhóm từ dưới đây những từ có nghĩa giống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D4026-99A2-2AFB-6D06-7EDA4F4B75C7}"/>
              </a:ext>
            </a:extLst>
          </p:cNvPr>
          <p:cNvSpPr txBox="1"/>
          <p:nvPr/>
        </p:nvSpPr>
        <p:spPr>
          <a:xfrm>
            <a:off x="1600200" y="2628900"/>
            <a:ext cx="15697200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chăm chỉ, cần cù, sắt đá, siêng năng, chịu khó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non sông, đất nước, núi non, giang sơn, quốc gia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yên bình, tĩnh lặng, thanh bình, bình tĩnh, yên tĩnh</a:t>
            </a:r>
          </a:p>
        </p:txBody>
      </p:sp>
    </p:spTree>
    <p:extLst>
      <p:ext uri="{BB962C8B-B14F-4D97-AF65-F5344CB8AC3E}">
        <p14:creationId xmlns:p14="http://schemas.microsoft.com/office/powerpoint/2010/main" val="12754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491FA6-CBDD-7AD1-C826-CA387AEFA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2650"/>
              </p:ext>
            </p:extLst>
          </p:nvPr>
        </p:nvGraphicFramePr>
        <p:xfrm>
          <a:off x="1981200" y="1079500"/>
          <a:ext cx="14173200" cy="741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36113898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37313010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750243288"/>
                    </a:ext>
                  </a:extLst>
                </a:gridCol>
              </a:tblGrid>
              <a:tr h="162779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Câu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nghĩa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cùng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nhóm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89538"/>
                  </a:ext>
                </a:extLst>
              </a:tr>
              <a:tr h="190280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50097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11313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1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6D48B1-561C-57F1-605A-B972EAC59D5C}"/>
              </a:ext>
            </a:extLst>
          </p:cNvPr>
          <p:cNvSpPr txBox="1"/>
          <p:nvPr/>
        </p:nvSpPr>
        <p:spPr>
          <a:xfrm>
            <a:off x="4419600" y="29337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Chăm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cần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cù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siêng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năng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chịu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khó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8CA00-FA0E-95E4-BEFE-CCDFC5477352}"/>
              </a:ext>
            </a:extLst>
          </p:cNvPr>
          <p:cNvSpPr txBox="1"/>
          <p:nvPr/>
        </p:nvSpPr>
        <p:spPr>
          <a:xfrm>
            <a:off x="10515600" y="31623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Sắt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đá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05464-93CD-0A60-630A-178EC349088A}"/>
              </a:ext>
            </a:extLst>
          </p:cNvPr>
          <p:cNvSpPr txBox="1"/>
          <p:nvPr/>
        </p:nvSpPr>
        <p:spPr>
          <a:xfrm>
            <a:off x="4495800" y="47625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Non </a:t>
            </a:r>
            <a:r>
              <a:rPr lang="en-US" sz="4400" b="1" dirty="0" err="1">
                <a:solidFill>
                  <a:srgbClr val="FF0000"/>
                </a:solidFill>
              </a:rPr>
              <a:t>sông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đất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giang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sơn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quốc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4FA52-EB6F-BBA6-DF08-03A71DF5CBD8}"/>
              </a:ext>
            </a:extLst>
          </p:cNvPr>
          <p:cNvSpPr txBox="1"/>
          <p:nvPr/>
        </p:nvSpPr>
        <p:spPr>
          <a:xfrm>
            <a:off x="10591800" y="49911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Núi</a:t>
            </a:r>
            <a:r>
              <a:rPr lang="en-US" sz="4400" b="1" dirty="0">
                <a:solidFill>
                  <a:srgbClr val="FF0000"/>
                </a:solidFill>
              </a:rPr>
              <a:t> 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08BB-DE47-3B74-6870-5A18EADB148E}"/>
              </a:ext>
            </a:extLst>
          </p:cNvPr>
          <p:cNvSpPr txBox="1"/>
          <p:nvPr/>
        </p:nvSpPr>
        <p:spPr>
          <a:xfrm>
            <a:off x="4419600" y="65913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lặng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thanh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90722-B01F-3C77-6E88-19605C29B7A4}"/>
              </a:ext>
            </a:extLst>
          </p:cNvPr>
          <p:cNvSpPr txBox="1"/>
          <p:nvPr/>
        </p:nvSpPr>
        <p:spPr>
          <a:xfrm>
            <a:off x="10515600" y="68199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Bình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342900"/>
            <a:ext cx="17611587" cy="960120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375653-1805-42D1-016A-351C40770384}"/>
              </a:ext>
            </a:extLst>
          </p:cNvPr>
          <p:cNvSpPr/>
          <p:nvPr/>
        </p:nvSpPr>
        <p:spPr>
          <a:xfrm>
            <a:off x="838199" y="2133600"/>
            <a:ext cx="7620001" cy="400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397AAE-41C1-1248-1E84-8B33B279F180}"/>
              </a:ext>
            </a:extLst>
          </p:cNvPr>
          <p:cNvSpPr/>
          <p:nvPr/>
        </p:nvSpPr>
        <p:spPr>
          <a:xfrm>
            <a:off x="9296399" y="2133600"/>
            <a:ext cx="8001001" cy="4000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294E1D2F-E91A-6164-A2F9-2EC065C5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5143500"/>
            <a:ext cx="43434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xơi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Oval 13">
            <a:extLst>
              <a:ext uri="{FF2B5EF4-FFF2-40B4-BE49-F238E27FC236}">
                <a16:creationId xmlns:a16="http://schemas.microsoft.com/office/drawing/2014/main" id="{135CF9D5-8855-F144-E5CD-82758A2C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67300"/>
            <a:ext cx="57150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0BC995-3E51-9A86-98F0-20039AC667DB}"/>
              </a:ext>
            </a:extLst>
          </p:cNvPr>
          <p:cNvSpPr/>
          <p:nvPr/>
        </p:nvSpPr>
        <p:spPr>
          <a:xfrm>
            <a:off x="6212680" y="8265320"/>
            <a:ext cx="5443538" cy="1371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Oval 13">
            <a:extLst>
              <a:ext uri="{FF2B5EF4-FFF2-40B4-BE49-F238E27FC236}">
                <a16:creationId xmlns:a16="http://schemas.microsoft.com/office/drawing/2014/main" id="{9B18B05F-60D5-7A9B-7B1B-4D5E941A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542" y="8515350"/>
            <a:ext cx="535305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4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TỪ ĐỒNG NGHĨA</a:t>
            </a:r>
            <a:endParaRPr lang="en-US" altLang="en-US" sz="4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66AEC9-532C-A4ED-6BF2-466BDC50A358}"/>
              </a:ext>
            </a:extLst>
          </p:cNvPr>
          <p:cNvSpPr/>
          <p:nvPr/>
        </p:nvSpPr>
        <p:spPr>
          <a:xfrm>
            <a:off x="10265568" y="6300789"/>
            <a:ext cx="5443538" cy="1047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C0A881-D90A-86EC-D448-27372C4EB973}"/>
              </a:ext>
            </a:extLst>
          </p:cNvPr>
          <p:cNvSpPr/>
          <p:nvPr/>
        </p:nvSpPr>
        <p:spPr>
          <a:xfrm>
            <a:off x="2285998" y="6288883"/>
            <a:ext cx="5443538" cy="110251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3D7539F9-DB92-5F64-369F-4D918454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700" y="6310312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Có nghĩa gần giống nhau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C60F362-5EED-175B-F461-EE64B6B3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2700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Có nghĩa giống nhau</a:t>
            </a:r>
            <a:endParaRPr lang="en-US" alt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2F8AB-4C10-BD4F-7D7E-9AE0FA6AF4C4}"/>
              </a:ext>
            </a:extLst>
          </p:cNvPr>
          <p:cNvCxnSpPr>
            <a:cxnSpLocks/>
            <a:endCxn id="57" idx="3"/>
          </p:cNvCxnSpPr>
          <p:nvPr/>
        </p:nvCxnSpPr>
        <p:spPr>
          <a:xfrm flipH="1" flipV="1">
            <a:off x="7729535" y="6841332"/>
            <a:ext cx="1202532" cy="1423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CC3CF8-ACF8-BF69-9FF8-C87D139B22CB}"/>
              </a:ext>
            </a:extLst>
          </p:cNvPr>
          <p:cNvCxnSpPr>
            <a:cxnSpLocks/>
            <a:stCxn id="48" idx="0"/>
            <a:endCxn id="56" idx="1"/>
          </p:cNvCxnSpPr>
          <p:nvPr/>
        </p:nvCxnSpPr>
        <p:spPr>
          <a:xfrm flipV="1">
            <a:off x="8934447" y="6824663"/>
            <a:ext cx="1331120" cy="1440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Freeform 2">
            <a:extLst>
              <a:ext uri="{FF2B5EF4-FFF2-40B4-BE49-F238E27FC236}">
                <a16:creationId xmlns:a16="http://schemas.microsoft.com/office/drawing/2014/main" id="{F8DBCC52-F2C9-7561-904F-2425849F0548}"/>
              </a:ext>
            </a:extLst>
          </p:cNvPr>
          <p:cNvSpPr/>
          <p:nvPr/>
        </p:nvSpPr>
        <p:spPr>
          <a:xfrm>
            <a:off x="3352800" y="2324100"/>
            <a:ext cx="2819400" cy="2743200"/>
          </a:xfrm>
          <a:custGeom>
            <a:avLst/>
            <a:gdLst/>
            <a:ahLst/>
            <a:cxnLst/>
            <a:rect l="l" t="t" r="r" b="b"/>
            <a:pathLst>
              <a:path w="3119737" h="3775779">
                <a:moveTo>
                  <a:pt x="0" y="0"/>
                </a:moveTo>
                <a:lnTo>
                  <a:pt x="3119737" y="0"/>
                </a:lnTo>
                <a:lnTo>
                  <a:pt x="3119737" y="3775778"/>
                </a:lnTo>
                <a:lnTo>
                  <a:pt x="0" y="3775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32BD681D-EAF2-98C0-71C0-C4433954D331}"/>
              </a:ext>
            </a:extLst>
          </p:cNvPr>
          <p:cNvSpPr/>
          <p:nvPr/>
        </p:nvSpPr>
        <p:spPr>
          <a:xfrm>
            <a:off x="11125200" y="2324100"/>
            <a:ext cx="4276800" cy="2918916"/>
          </a:xfrm>
          <a:custGeom>
            <a:avLst/>
            <a:gdLst/>
            <a:ahLst/>
            <a:cxnLst/>
            <a:rect l="l" t="t" r="r" b="b"/>
            <a:pathLst>
              <a:path w="4276800" h="2918916">
                <a:moveTo>
                  <a:pt x="0" y="0"/>
                </a:moveTo>
                <a:lnTo>
                  <a:pt x="4276800" y="0"/>
                </a:lnTo>
                <a:lnTo>
                  <a:pt x="4276800" y="2918916"/>
                </a:lnTo>
                <a:lnTo>
                  <a:pt x="0" y="291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C82469-8C76-7616-010E-14C8FCB8A76D}"/>
              </a:ext>
            </a:extLst>
          </p:cNvPr>
          <p:cNvGrpSpPr/>
          <p:nvPr/>
        </p:nvGrpSpPr>
        <p:grpSpPr>
          <a:xfrm>
            <a:off x="2438400" y="266700"/>
            <a:ext cx="13106400" cy="1828800"/>
            <a:chOff x="3444130" y="4602735"/>
            <a:chExt cx="3024000" cy="1088640"/>
          </a:xfrm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AFFC3D64-87FC-E015-8D38-DE34FBB0C655}"/>
                </a:ext>
              </a:extLst>
            </p:cNvPr>
            <p:cNvSpPr/>
            <p:nvPr/>
          </p:nvSpPr>
          <p:spPr>
            <a:xfrm>
              <a:off x="3444130" y="4602735"/>
              <a:ext cx="3024000" cy="1088640"/>
            </a:xfrm>
            <a:custGeom>
              <a:avLst/>
              <a:gdLst/>
              <a:ahLst/>
              <a:cxnLst/>
              <a:rect l="l" t="t" r="r" b="b"/>
              <a:pathLst>
                <a:path w="3024000" h="1088640">
                  <a:moveTo>
                    <a:pt x="0" y="0"/>
                  </a:moveTo>
                  <a:lnTo>
                    <a:pt x="3024000" y="0"/>
                  </a:lnTo>
                  <a:lnTo>
                    <a:pt x="3024000" y="1088640"/>
                  </a:lnTo>
                  <a:lnTo>
                    <a:pt x="0" y="1088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5A04B-90F0-8EAA-A8DF-1F7C6D7894E3}"/>
                </a:ext>
              </a:extLst>
            </p:cNvPr>
            <p:cNvSpPr txBox="1"/>
            <p:nvPr/>
          </p:nvSpPr>
          <p:spPr>
            <a:xfrm>
              <a:off x="3629025" y="4867275"/>
              <a:ext cx="2686050" cy="78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viết hoặc nói, cần lựa chọn từ phù hợp nhất với ý nghĩa được thể hiện.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1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2" grpId="0"/>
      <p:bldP spid="44" grpId="0"/>
      <p:bldP spid="48" grpId="0" animBg="1"/>
      <p:bldP spid="49" grpId="0"/>
      <p:bldP spid="56" grpId="0" animBg="1"/>
      <p:bldP spid="57" grpId="0" animBg="1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901</Words>
  <Application>Microsoft Office PowerPoint</Application>
  <PresentationFormat>Custom</PresentationFormat>
  <Paragraphs>93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宋体</vt:lpstr>
      <vt:lpstr>#9Slide03 Arima Madurai Black</vt:lpstr>
      <vt:lpstr>Arial</vt:lpstr>
      <vt:lpstr>Calibri</vt:lpstr>
      <vt:lpstr>Cambria</vt:lpstr>
      <vt:lpstr>等线</vt:lpstr>
      <vt:lpstr>Times New Roman</vt:lpstr>
      <vt:lpstr>Yeseva One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STD_OANH</cp:lastModifiedBy>
  <cp:revision>37</cp:revision>
  <dcterms:created xsi:type="dcterms:W3CDTF">2006-08-16T00:00:00Z</dcterms:created>
  <dcterms:modified xsi:type="dcterms:W3CDTF">2025-10-04T14:48:53Z</dcterms:modified>
  <dc:identifier>DAGFWQ5R7NY</dc:identifier>
</cp:coreProperties>
</file>