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7" r:id="rId2"/>
  </p:sldMasterIdLst>
  <p:notesMasterIdLst>
    <p:notesMasterId r:id="rId20"/>
  </p:notesMasterIdLst>
  <p:handoutMasterIdLst>
    <p:handoutMasterId r:id="rId21"/>
  </p:handoutMasterIdLst>
  <p:sldIdLst>
    <p:sldId id="303" r:id="rId3"/>
    <p:sldId id="322" r:id="rId4"/>
    <p:sldId id="323" r:id="rId5"/>
    <p:sldId id="324" r:id="rId6"/>
    <p:sldId id="325" r:id="rId7"/>
    <p:sldId id="302" r:id="rId8"/>
    <p:sldId id="294" r:id="rId9"/>
    <p:sldId id="305" r:id="rId10"/>
    <p:sldId id="314" r:id="rId11"/>
    <p:sldId id="328" r:id="rId12"/>
    <p:sldId id="329" r:id="rId13"/>
    <p:sldId id="330" r:id="rId14"/>
    <p:sldId id="321" r:id="rId15"/>
    <p:sldId id="331" r:id="rId16"/>
    <p:sldId id="332" r:id="rId17"/>
    <p:sldId id="326" r:id="rId18"/>
    <p:sldId id="327"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99"/>
    <a:srgbClr val="6D1C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660"/>
  </p:normalViewPr>
  <p:slideViewPr>
    <p:cSldViewPr snapToGrid="0">
      <p:cViewPr varScale="1">
        <p:scale>
          <a:sx n="83" d="100"/>
          <a:sy n="83" d="100"/>
        </p:scale>
        <p:origin x="446" y="6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567599-CE24-444A-BF53-3A31870108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7FA7CA-02F4-4E7B-8170-B58BF65709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97411F-F108-4A4A-8752-1BD068DED8E5}" type="datetimeFigureOut">
              <a:rPr lang="en-US" smtClean="0"/>
              <a:t>11/21/2024</a:t>
            </a:fld>
            <a:endParaRPr lang="en-US"/>
          </a:p>
        </p:txBody>
      </p:sp>
      <p:sp>
        <p:nvSpPr>
          <p:cNvPr id="4" name="Footer Placeholder 3">
            <a:extLst>
              <a:ext uri="{FF2B5EF4-FFF2-40B4-BE49-F238E27FC236}">
                <a16:creationId xmlns:a16="http://schemas.microsoft.com/office/drawing/2014/main" id="{30F1F881-6AD2-4BD8-8B0C-2533818824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7265A4-ED37-473C-95EF-E42C9D1CD6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CE20D2-A2DB-42A2-92F3-C26E23DE45E6}" type="slidenum">
              <a:rPr lang="en-US" smtClean="0"/>
              <a:t>‹#›</a:t>
            </a:fld>
            <a:endParaRPr lang="en-US"/>
          </a:p>
        </p:txBody>
      </p:sp>
    </p:spTree>
    <p:extLst>
      <p:ext uri="{BB962C8B-B14F-4D97-AF65-F5344CB8AC3E}">
        <p14:creationId xmlns:p14="http://schemas.microsoft.com/office/powerpoint/2010/main" val="4228248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61958-BC78-43E2-A926-C7D744D4263D}"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E0C76-EDF6-4307-A2F0-7DD77B985472}" type="slidenum">
              <a:rPr lang="en-US" smtClean="0"/>
              <a:t>‹#›</a:t>
            </a:fld>
            <a:endParaRPr lang="en-US"/>
          </a:p>
        </p:txBody>
      </p:sp>
    </p:spTree>
    <p:extLst>
      <p:ext uri="{BB962C8B-B14F-4D97-AF65-F5344CB8AC3E}">
        <p14:creationId xmlns:p14="http://schemas.microsoft.com/office/powerpoint/2010/main" val="152384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1</a:t>
            </a:fld>
            <a:endParaRPr lang="en-US"/>
          </a:p>
        </p:txBody>
      </p:sp>
    </p:spTree>
    <p:extLst>
      <p:ext uri="{BB962C8B-B14F-4D97-AF65-F5344CB8AC3E}">
        <p14:creationId xmlns:p14="http://schemas.microsoft.com/office/powerpoint/2010/main" val="27947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7</a:t>
            </a:fld>
            <a:endParaRPr lang="en-US"/>
          </a:p>
        </p:txBody>
      </p:sp>
    </p:spTree>
    <p:extLst>
      <p:ext uri="{BB962C8B-B14F-4D97-AF65-F5344CB8AC3E}">
        <p14:creationId xmlns:p14="http://schemas.microsoft.com/office/powerpoint/2010/main" val="126925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8</a:t>
            </a:fld>
            <a:endParaRPr lang="en-US"/>
          </a:p>
        </p:txBody>
      </p:sp>
    </p:spTree>
    <p:extLst>
      <p:ext uri="{BB962C8B-B14F-4D97-AF65-F5344CB8AC3E}">
        <p14:creationId xmlns:p14="http://schemas.microsoft.com/office/powerpoint/2010/main" val="102339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17</a:t>
            </a:fld>
            <a:endParaRPr lang="en-US"/>
          </a:p>
        </p:txBody>
      </p:sp>
    </p:spTree>
    <p:extLst>
      <p:ext uri="{BB962C8B-B14F-4D97-AF65-F5344CB8AC3E}">
        <p14:creationId xmlns:p14="http://schemas.microsoft.com/office/powerpoint/2010/main" val="426901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0D74-6471-4D27-BA2D-84459CBF55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A9E79-965B-4FC9-82C0-DCF5522648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8693B-D30E-4455-B278-A3F4E54927C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AAF16672-F6E4-45E6-8458-675CD50BD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B1E918-4797-4556-9D18-26D00FC1035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721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D91A-10AC-4200-8CC8-E3E9D9502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1C2BA-0640-459F-B0B8-50D5AC1651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37C2-3B07-4C20-8DA1-97F2F048BA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3177E6D3-8F4C-4112-816D-5A413937B6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035E39-8704-4FBF-B443-B9E49235F38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81846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E213E-E07D-406D-9FED-67BAF5125AE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E54E5-E46A-4BD0-8D9B-406FDC583D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0AA68-5978-4081-B7DB-16D40BCAEC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80B6C8D1-0EAD-4B55-BB16-28EACDEB7A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839FA1-2DC7-4D74-91C2-39FF4BEEBE7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011753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0D74-6471-4D27-BA2D-84459CBF55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A9E79-965B-4FC9-82C0-DCF552264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8693B-D30E-4455-B278-A3F4E54927C5}"/>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AAF16672-F6E4-45E6-8458-675CD50BD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1E918-4797-4556-9D18-26D00FC1035A}"/>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6702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7ED4-71D9-4A3E-9B41-98736E8994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6FB40C-AAA9-4CDF-B77A-159D095DC0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771B8-9445-4190-BCF2-3BA47C7B6C39}"/>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B432A840-EDBE-4B55-AD89-AD8B228AD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C54FD-B0D3-4E51-9F2A-691BF85198E4}"/>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205053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85B4-3395-47C7-A6FD-A9C465F6D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7054A-7428-4C00-BBB6-91E5EB1D4C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72F68-7BC1-4F2D-B90E-EBD329E1005F}"/>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F1510BA2-F8C3-4856-8400-8955DDC88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17E8A-873D-40A8-9551-3CA68FE6A416}"/>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417746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1F94-9F25-4BC6-B38A-AA5BE2C590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883CA-4262-4263-A6DB-59D9459F7B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96FB08-EB94-4511-A64A-1002567AA8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5137E-22C1-48F0-9553-F3B7A76CF787}"/>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6" name="Footer Placeholder 5">
            <a:extLst>
              <a:ext uri="{FF2B5EF4-FFF2-40B4-BE49-F238E27FC236}">
                <a16:creationId xmlns:a16="http://schemas.microsoft.com/office/drawing/2014/main" id="{2CB93389-9F21-45AC-87C9-A32EBDE35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F7547A-BCBF-4AF4-8E14-0F3BAD525AC7}"/>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581293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9DB7-046C-4957-8412-45EFA8DEDB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122A71-2007-4D8C-9A15-F5A05EEA0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FD0E99-F118-4F58-B557-496D16757D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E53B4B-2173-4A41-B1AC-7205EF41D8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3DE6A-5BF6-43C4-AB3E-EFDBE48A48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A3FB8-F35C-4234-A9A3-A98616B7F995}"/>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8" name="Footer Placeholder 7">
            <a:extLst>
              <a:ext uri="{FF2B5EF4-FFF2-40B4-BE49-F238E27FC236}">
                <a16:creationId xmlns:a16="http://schemas.microsoft.com/office/drawing/2014/main" id="{B220A77E-A842-47F8-8A92-687155B34B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98E8F2-F436-49D0-B552-29E29D184B7C}"/>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411437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0545-2E18-4AC3-8066-8648B14541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59E5A1-16BF-4A87-AB2B-9CA8D98C6B84}"/>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4" name="Footer Placeholder 3">
            <a:extLst>
              <a:ext uri="{FF2B5EF4-FFF2-40B4-BE49-F238E27FC236}">
                <a16:creationId xmlns:a16="http://schemas.microsoft.com/office/drawing/2014/main" id="{D40E8DEF-BAF3-4655-9F2A-FFBEDA87EA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487CEE-89AD-4DF7-BB16-2F7BD76DC2DA}"/>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976999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8347B-7A8B-4481-93CF-225CEF399ABD}"/>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3" name="Footer Placeholder 2">
            <a:extLst>
              <a:ext uri="{FF2B5EF4-FFF2-40B4-BE49-F238E27FC236}">
                <a16:creationId xmlns:a16="http://schemas.microsoft.com/office/drawing/2014/main" id="{CF21E010-3F63-47AD-8322-C43DDCC234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6A132F-88D7-40C0-BEE0-F93C578FF278}"/>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046133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30DB-2A66-4FA3-8AFC-CC74B4E63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D08CD-DBF4-413B-A5BF-3925405FED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94E6A-0A61-4F45-88DB-12E0D4461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94A4F-A29A-4D21-A41E-968A7145AD87}"/>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6" name="Footer Placeholder 5">
            <a:extLst>
              <a:ext uri="{FF2B5EF4-FFF2-40B4-BE49-F238E27FC236}">
                <a16:creationId xmlns:a16="http://schemas.microsoft.com/office/drawing/2014/main" id="{4A8686A1-081B-4E3D-A24F-21B8035C3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3E12A5-7857-4C22-964F-E70964FB8AF2}"/>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64123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7ED4-71D9-4A3E-9B41-98736E8994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96FB40C-AAA9-4CDF-B77A-159D095DC0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771B8-9445-4190-BCF2-3BA47C7B6C3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B432A840-EDBE-4B55-AD89-AD8B228ADF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8C54FD-B0D3-4E51-9F2A-691BF85198E4}"/>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628557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FE01-76C0-4767-90D6-25B628E35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0D538-40FA-47B3-B58B-C715DF8A8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30DC0-7279-4163-AFF4-06EDC9206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ACAD9-8695-428E-A506-A93962FA8D29}"/>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6" name="Footer Placeholder 5">
            <a:extLst>
              <a:ext uri="{FF2B5EF4-FFF2-40B4-BE49-F238E27FC236}">
                <a16:creationId xmlns:a16="http://schemas.microsoft.com/office/drawing/2014/main" id="{2C6B1C00-DDC6-46BF-84F1-512DF26E2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2A879-9329-405E-BA7F-4EB7EEAFFDD9}"/>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510947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D91A-10AC-4200-8CC8-E3E9D9502A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1C2BA-0640-459F-B0B8-50D5AC1651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37C2-3B07-4C20-8DA1-97F2F048BA7E}"/>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3177E6D3-8F4C-4112-816D-5A413937B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5E39-8704-4FBF-B443-B9E49235F382}"/>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081755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E213E-E07D-406D-9FED-67BAF5125A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E54E5-E46A-4BD0-8D9B-406FDC583D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0AA68-5978-4081-B7DB-16D40BCAEC7E}"/>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80B6C8D1-0EAD-4B55-BB16-28EACDEB7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39FA1-2DC7-4D74-91C2-39FF4BEEBE79}"/>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57826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85B4-3395-47C7-A6FD-A9C465F6DF6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7054A-7428-4C00-BBB6-91E5EB1D4C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72F68-7BC1-4F2D-B90E-EBD329E1005F}"/>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F1510BA2-F8C3-4856-8400-8955DDC88E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917E8A-873D-40A8-9551-3CA68FE6A416}"/>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81145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1F94-9F25-4BC6-B38A-AA5BE2C590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FD883CA-4262-4263-A6DB-59D9459F7B1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96FB08-EB94-4511-A64A-1002567AA87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5137E-22C1-48F0-9553-F3B7A76CF7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6" name="Footer Placeholder 5">
            <a:extLst>
              <a:ext uri="{FF2B5EF4-FFF2-40B4-BE49-F238E27FC236}">
                <a16:creationId xmlns:a16="http://schemas.microsoft.com/office/drawing/2014/main" id="{2CB93389-9F21-45AC-87C9-A32EBDE354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F7547A-BCBF-4AF4-8E14-0F3BAD525AC7}"/>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985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9DB7-046C-4957-8412-45EFA8DEDB6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B122A71-2007-4D8C-9A15-F5A05EEA08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FD0E99-F118-4F58-B557-496D16757D3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E53B4B-2173-4A41-B1AC-7205EF41D83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3DE6A-5BF6-43C4-AB3E-EFDBE48A48E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A3FB8-F35C-4234-A9A3-A98616B7F99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8" name="Footer Placeholder 7">
            <a:extLst>
              <a:ext uri="{FF2B5EF4-FFF2-40B4-BE49-F238E27FC236}">
                <a16:creationId xmlns:a16="http://schemas.microsoft.com/office/drawing/2014/main" id="{B220A77E-A842-47F8-8A92-687155B34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698E8F2-F436-49D0-B552-29E29D184B7C}"/>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76575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0545-2E18-4AC3-8066-8648B14541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C59E5A1-16BF-4A87-AB2B-9CA8D98C6B84}"/>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4" name="Footer Placeholder 3">
            <a:extLst>
              <a:ext uri="{FF2B5EF4-FFF2-40B4-BE49-F238E27FC236}">
                <a16:creationId xmlns:a16="http://schemas.microsoft.com/office/drawing/2014/main" id="{D40E8DEF-BAF3-4655-9F2A-FFBEDA87EA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F487CEE-89AD-4DF7-BB16-2F7BD76DC2D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21120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8347B-7A8B-4481-93CF-225CEF399ABD}"/>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3" name="Footer Placeholder 2">
            <a:extLst>
              <a:ext uri="{FF2B5EF4-FFF2-40B4-BE49-F238E27FC236}">
                <a16:creationId xmlns:a16="http://schemas.microsoft.com/office/drawing/2014/main" id="{CF21E010-3F63-47AD-8322-C43DDCC234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76A132F-88D7-40C0-BEE0-F93C578FF278}"/>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224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30DB-2A66-4FA3-8AFC-CC74B4E633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D08CD-DBF4-413B-A5BF-3925405FEDC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94E6A-0A61-4F45-88DB-12E0D44617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94A4F-A29A-4D21-A41E-968A7145AD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6" name="Footer Placeholder 5">
            <a:extLst>
              <a:ext uri="{FF2B5EF4-FFF2-40B4-BE49-F238E27FC236}">
                <a16:creationId xmlns:a16="http://schemas.microsoft.com/office/drawing/2014/main" id="{4A8686A1-081B-4E3D-A24F-21B8035C3B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3E12A5-7857-4C22-964F-E70964FB8AF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00368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FE01-76C0-4767-90D6-25B628E35C7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0D538-40FA-47B3-B58B-C715DF8A83E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30DC0-7279-4163-AFF4-06EDC9206AE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ACAD9-8695-428E-A506-A93962FA8D2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6" name="Footer Placeholder 5">
            <a:extLst>
              <a:ext uri="{FF2B5EF4-FFF2-40B4-BE49-F238E27FC236}">
                <a16:creationId xmlns:a16="http://schemas.microsoft.com/office/drawing/2014/main" id="{2C6B1C00-DDC6-46BF-84F1-512DF26E2C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02A879-9329-405E-BA7F-4EB7EEAFFDD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42874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label with white text and a black background&#10;&#10;Description automatically generated">
            <a:extLst>
              <a:ext uri="{FF2B5EF4-FFF2-40B4-BE49-F238E27FC236}">
                <a16:creationId xmlns:a16="http://schemas.microsoft.com/office/drawing/2014/main" id="{A331029A-712D-886D-9ACD-8DE2A49639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87827" y="-134710"/>
            <a:ext cx="1748161" cy="1748161"/>
          </a:xfrm>
          <a:prstGeom prst="rect">
            <a:avLst/>
          </a:prstGeom>
        </p:spPr>
      </p:pic>
    </p:spTree>
    <p:extLst>
      <p:ext uri="{BB962C8B-B14F-4D97-AF65-F5344CB8AC3E}">
        <p14:creationId xmlns:p14="http://schemas.microsoft.com/office/powerpoint/2010/main" val="744271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A76420-7151-43DA-906C-0CC095EEAA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6AB3BC-14E7-41AB-8B6B-90210DD53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E3BC8-80FD-4F8A-AA29-16F18BA86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22088B04-5E23-453C-A39D-DC053807A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9675C8-3E58-4486-A213-DDA8ADBD9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EC0A4-64FE-4C07-A9B6-F81E00B6027F}"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90F50C83-16FF-8019-5E45-7BC9FDB5E38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87827" y="-134710"/>
            <a:ext cx="1748161" cy="1748161"/>
          </a:xfrm>
          <a:prstGeom prst="rect">
            <a:avLst/>
          </a:prstGeom>
        </p:spPr>
      </p:pic>
    </p:spTree>
    <p:extLst>
      <p:ext uri="{BB962C8B-B14F-4D97-AF65-F5344CB8AC3E}">
        <p14:creationId xmlns:p14="http://schemas.microsoft.com/office/powerpoint/2010/main" val="179830313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5" r:id="rId3"/>
    <p:sldLayoutId id="2147483756" r:id="rId4"/>
    <p:sldLayoutId id="2147483757" r:id="rId5"/>
    <p:sldLayoutId id="2147483758" r:id="rId6"/>
    <p:sldLayoutId id="2147483759" r:id="rId7"/>
    <p:sldLayoutId id="2147483842" r:id="rId8"/>
    <p:sldLayoutId id="2147483843" r:id="rId9"/>
    <p:sldLayoutId id="2147483844" r:id="rId10"/>
    <p:sldLayoutId id="21474838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microsoft.com/office/2007/relationships/hdphoto" Target="../media/hdphoto11.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0.wdp"/><Relationship Id="rId4" Type="http://schemas.openxmlformats.org/officeDocument/2006/relationships/image" Target="../media/image18.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9.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9.svg"/><Relationship Id="rId12"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9.svg"/><Relationship Id="rId12" Type="http://schemas.microsoft.com/office/2007/relationships/hdphoto" Target="../media/hdphoto6.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5.png"/><Relationship Id="rId9" Type="http://schemas.openxmlformats.org/officeDocument/2006/relationships/image" Target="../media/image11.png"/><Relationship Id="rId14" Type="http://schemas.microsoft.com/office/2007/relationships/hdphoto" Target="../media/hdphoto7.wdp"/></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15.png"/><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microsoft.com/office/2007/relationships/hdphoto" Target="../media/hdphoto1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microsoft.com/office/2007/relationships/hdphoto" Target="../media/hdphoto10.wdp"/><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4F8C9A03-56EC-4189-9CE5-34BE8392CB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686698" y="728870"/>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31E2D6-89E0-CEBE-B899-E8A80290E0EB}"/>
              </a:ext>
            </a:extLst>
          </p:cNvPr>
          <p:cNvPicPr>
            <a:picLocks noChangeAspect="1"/>
          </p:cNvPicPr>
          <p:nvPr/>
        </p:nvPicPr>
        <p:blipFill>
          <a:blip r:embed="rId6"/>
          <a:stretch>
            <a:fillRect/>
          </a:stretch>
        </p:blipFill>
        <p:spPr>
          <a:xfrm>
            <a:off x="2917107" y="4291362"/>
            <a:ext cx="6096528" cy="2566638"/>
          </a:xfrm>
          <a:prstGeom prst="rect">
            <a:avLst/>
          </a:prstGeom>
        </p:spPr>
      </p:pic>
    </p:spTree>
    <p:extLst>
      <p:ext uri="{BB962C8B-B14F-4D97-AF65-F5344CB8AC3E}">
        <p14:creationId xmlns:p14="http://schemas.microsoft.com/office/powerpoint/2010/main" val="398392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4000" dirty="0">
                <a:solidFill>
                  <a:srgbClr val="C00000"/>
                </a:solidFill>
                <a:latin typeface="Calibri" panose="020F0502020204030204" pitchFamily="34" charset="0"/>
                <a:cs typeface="Calibri" panose="020F0502020204030204" pitchFamily="34" charset="0"/>
                <a:sym typeface="+mn-lt"/>
              </a:rPr>
              <a:t>Tính bằng cách thuận tiện</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6" name="TextBox 5">
            <a:extLst>
              <a:ext uri="{FF2B5EF4-FFF2-40B4-BE49-F238E27FC236}">
                <a16:creationId xmlns:a16="http://schemas.microsoft.com/office/drawing/2014/main" id="{DC917879-D0FA-0A83-D4B0-6BC0D4E0E10B}"/>
              </a:ext>
            </a:extLst>
          </p:cNvPr>
          <p:cNvSpPr txBox="1"/>
          <p:nvPr/>
        </p:nvSpPr>
        <p:spPr>
          <a:xfrm>
            <a:off x="718457" y="1415143"/>
            <a:ext cx="8806543" cy="646331"/>
          </a:xfrm>
          <a:prstGeom prst="rect">
            <a:avLst/>
          </a:prstGeom>
          <a:noFill/>
        </p:spPr>
        <p:txBody>
          <a:bodyPr wrap="square" rtlCol="0">
            <a:spAutoFit/>
          </a:bodyPr>
          <a:lstStyle/>
          <a:p>
            <a:pPr lvl="0"/>
            <a:r>
              <a:rPr lang="pt-BR" sz="3600" b="1" dirty="0">
                <a:solidFill>
                  <a:srgbClr val="000000"/>
                </a:solidFill>
                <a:latin typeface="Cambria" panose="02040503050406030204" pitchFamily="18" charset="0"/>
                <a:ea typeface="Cambria" panose="02040503050406030204" pitchFamily="18" charset="0"/>
              </a:rPr>
              <a:t>a) 2,5 × 3,7 × 4</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08CCAEA5-960D-13C2-88EE-81BBF21FD496}"/>
              </a:ext>
            </a:extLst>
          </p:cNvPr>
          <p:cNvSpPr txBox="1"/>
          <p:nvPr/>
        </p:nvSpPr>
        <p:spPr>
          <a:xfrm>
            <a:off x="3668485" y="3853542"/>
            <a:ext cx="7587343" cy="646331"/>
          </a:xfrm>
          <a:prstGeom prst="rect">
            <a:avLst/>
          </a:prstGeom>
          <a:noFill/>
        </p:spPr>
        <p:txBody>
          <a:bodyPr wrap="square" rtlCol="0">
            <a:spAutoFit/>
          </a:bodyPr>
          <a:lstStyle/>
          <a:p>
            <a:pPr lvl="0"/>
            <a:r>
              <a:rPr lang="pl-PL" sz="3600" b="1" dirty="0">
                <a:solidFill>
                  <a:srgbClr val="000000"/>
                </a:solidFill>
                <a:latin typeface="Cambria" panose="02040503050406030204" pitchFamily="18" charset="0"/>
                <a:ea typeface="Cambria" panose="02040503050406030204" pitchFamily="18" charset="0"/>
              </a:rPr>
              <a:t>b) 0,56 × 4,7 + 5,3 × 0,56</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40249EEC-6499-BB73-F8EE-7AE7B592F06A}"/>
              </a:ext>
            </a:extLst>
          </p:cNvPr>
          <p:cNvSpPr txBox="1"/>
          <p:nvPr/>
        </p:nvSpPr>
        <p:spPr>
          <a:xfrm>
            <a:off x="1349829" y="2155372"/>
            <a:ext cx="7543800" cy="1754326"/>
          </a:xfrm>
          <a:prstGeom prst="rect">
            <a:avLst/>
          </a:prstGeom>
          <a:noFill/>
        </p:spPr>
        <p:txBody>
          <a:bodyPr wrap="square" rtlCol="0">
            <a:spAutoFit/>
          </a:bodyPr>
          <a:lstStyle/>
          <a:p>
            <a:pPr lvl="0"/>
            <a:r>
              <a:rPr lang="en-US" sz="3600" b="1" dirty="0" smtClean="0">
                <a:solidFill>
                  <a:srgbClr val="FF0000"/>
                </a:solidFill>
                <a:latin typeface="Cambria" panose="02040503050406030204" pitchFamily="18" charset="0"/>
                <a:ea typeface="Cambria" panose="02040503050406030204" pitchFamily="18" charset="0"/>
              </a:rPr>
              <a:t>= (2,5 x 4) x 3,7</a:t>
            </a:r>
          </a:p>
          <a:p>
            <a:pPr lvl="0"/>
            <a:r>
              <a:rPr lang="en-US" sz="3600" b="1" dirty="0" smtClean="0">
                <a:solidFill>
                  <a:srgbClr val="FF0000"/>
                </a:solidFill>
                <a:latin typeface="Cambria" panose="02040503050406030204" pitchFamily="18" charset="0"/>
                <a:ea typeface="Cambria" panose="02040503050406030204" pitchFamily="18" charset="0"/>
              </a:rPr>
              <a:t>= </a:t>
            </a:r>
            <a:r>
              <a:rPr lang="en-US" sz="3600" b="1" dirty="0">
                <a:solidFill>
                  <a:srgbClr val="FF0000"/>
                </a:solidFill>
                <a:latin typeface="Cambria" panose="02040503050406030204" pitchFamily="18" charset="0"/>
                <a:ea typeface="Cambria" panose="02040503050406030204" pitchFamily="18" charset="0"/>
              </a:rPr>
              <a:t>10 × 3,7</a:t>
            </a:r>
          </a:p>
          <a:p>
            <a:pPr lvl="0"/>
            <a:r>
              <a:rPr lang="en-US" sz="3600" b="1" dirty="0">
                <a:solidFill>
                  <a:srgbClr val="FF0000"/>
                </a:solidFill>
                <a:latin typeface="Cambria" panose="02040503050406030204" pitchFamily="18" charset="0"/>
                <a:ea typeface="Cambria" panose="02040503050406030204" pitchFamily="18" charset="0"/>
              </a:rPr>
              <a:t>= 37</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0D21466F-FA23-EB57-A192-41685B96ED28}"/>
              </a:ext>
            </a:extLst>
          </p:cNvPr>
          <p:cNvSpPr txBox="1"/>
          <p:nvPr/>
        </p:nvSpPr>
        <p:spPr>
          <a:xfrm>
            <a:off x="3995058" y="4495801"/>
            <a:ext cx="7543800" cy="1754326"/>
          </a:xfrm>
          <a:prstGeom prst="rect">
            <a:avLst/>
          </a:prstGeom>
          <a:noFill/>
        </p:spPr>
        <p:txBody>
          <a:bodyPr wrap="square" rtlCol="0">
            <a:spAutoFit/>
          </a:bodyPr>
          <a:lstStyle/>
          <a:p>
            <a:pPr lvl="0"/>
            <a:r>
              <a:rPr lang="en-US" sz="3600" b="1" dirty="0" smtClean="0">
                <a:solidFill>
                  <a:srgbClr val="FF0000"/>
                </a:solidFill>
                <a:latin typeface="Cambria" panose="02040503050406030204" pitchFamily="18" charset="0"/>
                <a:ea typeface="Cambria" panose="02040503050406030204" pitchFamily="18" charset="0"/>
              </a:rPr>
              <a:t>= 0.56 x ( 4,7 + 5,3)</a:t>
            </a:r>
          </a:p>
          <a:p>
            <a:pPr lvl="0"/>
            <a:r>
              <a:rPr lang="en-US" sz="3600" b="1" dirty="0" smtClean="0">
                <a:solidFill>
                  <a:srgbClr val="FF0000"/>
                </a:solidFill>
                <a:latin typeface="Cambria" panose="02040503050406030204" pitchFamily="18" charset="0"/>
                <a:ea typeface="Cambria" panose="02040503050406030204" pitchFamily="18" charset="0"/>
              </a:rPr>
              <a:t>= </a:t>
            </a:r>
            <a:r>
              <a:rPr lang="en-US" sz="3600" b="1" dirty="0">
                <a:solidFill>
                  <a:srgbClr val="FF0000"/>
                </a:solidFill>
                <a:latin typeface="Cambria" panose="02040503050406030204" pitchFamily="18" charset="0"/>
                <a:ea typeface="Cambria" panose="02040503050406030204" pitchFamily="18" charset="0"/>
              </a:rPr>
              <a:t>0,56 × 10</a:t>
            </a:r>
          </a:p>
          <a:p>
            <a:pPr lvl="0"/>
            <a:r>
              <a:rPr lang="en-US" sz="3600" b="1" dirty="0">
                <a:solidFill>
                  <a:srgbClr val="FF0000"/>
                </a:solidFill>
                <a:latin typeface="Cambria" panose="02040503050406030204" pitchFamily="18" charset="0"/>
                <a:ea typeface="Cambria" panose="02040503050406030204" pitchFamily="18" charset="0"/>
              </a:rPr>
              <a:t>= 5,6</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17443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up)">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up)">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up)">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wipe(up)">
                                      <p:cBhvr>
                                        <p:cTn id="36" dur="500"/>
                                        <p:tgtEl>
                                          <p:spTgt spid="9">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wipe(up)">
                                      <p:cBhvr>
                                        <p:cTn id="41" dur="500"/>
                                        <p:tgtEl>
                                          <p:spTgt spid="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wipe(up)">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421555" y="200676"/>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altLang="zh-CN" sz="4000" dirty="0" err="1">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Số</a:t>
            </a:r>
            <a:r>
              <a:rPr lang="en-US" altLang="zh-CN" sz="4000" dirty="0">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2" name="TextBox 1">
            <a:extLst>
              <a:ext uri="{FF2B5EF4-FFF2-40B4-BE49-F238E27FC236}">
                <a16:creationId xmlns:a16="http://schemas.microsoft.com/office/drawing/2014/main" id="{C05CB0AD-00AA-B348-6EDB-66BE37BC30A5}"/>
              </a:ext>
            </a:extLst>
          </p:cNvPr>
          <p:cNvSpPr txBox="1"/>
          <p:nvPr/>
        </p:nvSpPr>
        <p:spPr>
          <a:xfrm>
            <a:off x="587828" y="979714"/>
            <a:ext cx="11190515" cy="1077218"/>
          </a:xfrm>
          <a:prstGeom prst="rect">
            <a:avLst/>
          </a:prstGeom>
          <a:noFill/>
        </p:spPr>
        <p:txBody>
          <a:bodyPr wrap="square" rtlCol="0">
            <a:spAutoFit/>
          </a:bodyPr>
          <a:lstStyle/>
          <a:p>
            <a:r>
              <a:rPr lang="en-US" sz="3200" b="0" i="0" dirty="0" err="1">
                <a:solidFill>
                  <a:srgbClr val="000000"/>
                </a:solidFill>
                <a:effectLst/>
                <a:latin typeface="Cambria" panose="02040503050406030204" pitchFamily="18" charset="0"/>
                <a:ea typeface="Cambria" panose="02040503050406030204" pitchFamily="18" charset="0"/>
              </a:rPr>
              <a:t>Một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chữ</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nhật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dài</a:t>
            </a:r>
            <a:r>
              <a:rPr lang="en-US" sz="3200" b="0" i="0" dirty="0">
                <a:solidFill>
                  <a:srgbClr val="000000"/>
                </a:solidFill>
                <a:effectLst/>
                <a:latin typeface="Cambria" panose="02040503050406030204" pitchFamily="18" charset="0"/>
                <a:ea typeface="Cambria" panose="02040503050406030204" pitchFamily="18" charset="0"/>
              </a:rPr>
              <a:t> 2,97 dm </a:t>
            </a:r>
            <a:r>
              <a:rPr lang="en-US" sz="3200" b="0" i="0" dirty="0" err="1">
                <a:solidFill>
                  <a:srgbClr val="000000"/>
                </a:solidFill>
                <a:effectLst/>
                <a:latin typeface="Cambria" panose="02040503050406030204" pitchFamily="18" charset="0"/>
                <a:ea typeface="Cambria" panose="02040503050406030204" pitchFamily="18" charset="0"/>
              </a:rPr>
              <a:t>và</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rộng</a:t>
            </a:r>
            <a:r>
              <a:rPr lang="en-US" sz="3200" b="0" i="0" dirty="0">
                <a:solidFill>
                  <a:srgbClr val="000000"/>
                </a:solidFill>
                <a:effectLst/>
                <a:latin typeface="Cambria" panose="02040503050406030204" pitchFamily="18" charset="0"/>
                <a:ea typeface="Cambria" panose="02040503050406030204" pitchFamily="18" charset="0"/>
              </a:rPr>
              <a:t> 2,1 dm.</a:t>
            </a:r>
            <a:endParaRPr lang="en-US" sz="32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CC4B6C72-E91D-F92E-595B-99965E5DD10E}"/>
              </a:ext>
            </a:extLst>
          </p:cNvPr>
          <p:cNvSpPr txBox="1"/>
          <p:nvPr/>
        </p:nvSpPr>
        <p:spPr>
          <a:xfrm>
            <a:off x="511628" y="2155372"/>
            <a:ext cx="11190515" cy="584775"/>
          </a:xfrm>
          <a:prstGeom prst="rect">
            <a:avLst/>
          </a:prstGeom>
          <a:noFill/>
        </p:spPr>
        <p:txBody>
          <a:bodyPr wrap="square" rtlCol="0">
            <a:spAutoFit/>
          </a:bodyPr>
          <a:lstStyle/>
          <a:p>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F1A6FE3-5627-5E64-D871-D97042E17D6D}"/>
              </a:ext>
            </a:extLst>
          </p:cNvPr>
          <p:cNvSpPr txBox="1"/>
          <p:nvPr/>
        </p:nvSpPr>
        <p:spPr>
          <a:xfrm>
            <a:off x="457201" y="2830286"/>
            <a:ext cx="11364686" cy="156966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b) Bạn Việt gấp tấm bản đồ lại như hình dưới đây. Sau khi gấp tấm bản đồ được một hình chữ nhật nhỏ hơn. Diện tích hình chữ nhật nhỏ 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6AD72495-E01A-F7C3-2C30-B21CA232756E}"/>
              </a:ext>
            </a:extLst>
          </p:cNvPr>
          <p:cNvPicPr>
            <a:picLocks noChangeAspect="1"/>
          </p:cNvPicPr>
          <p:nvPr/>
        </p:nvPicPr>
        <p:blipFill>
          <a:blip r:embed="rId3"/>
          <a:stretch>
            <a:fillRect/>
          </a:stretch>
        </p:blipFill>
        <p:spPr>
          <a:xfrm>
            <a:off x="4191000" y="4004728"/>
            <a:ext cx="5803446" cy="2419204"/>
          </a:xfrm>
          <a:prstGeom prst="rect">
            <a:avLst/>
          </a:prstGeom>
        </p:spPr>
      </p:pic>
      <p:sp>
        <p:nvSpPr>
          <p:cNvPr id="17" name="Rectangle: Rounded Corners 16">
            <a:extLst>
              <a:ext uri="{FF2B5EF4-FFF2-40B4-BE49-F238E27FC236}">
                <a16:creationId xmlns:a16="http://schemas.microsoft.com/office/drawing/2014/main" id="{D93A2C87-5B23-47FC-25BC-ADE483FBC07E}"/>
              </a:ext>
            </a:extLst>
          </p:cNvPr>
          <p:cNvSpPr/>
          <p:nvPr/>
        </p:nvSpPr>
        <p:spPr>
          <a:xfrm>
            <a:off x="5127171" y="21880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18" name="Rectangle: Rounded Corners 17">
            <a:extLst>
              <a:ext uri="{FF2B5EF4-FFF2-40B4-BE49-F238E27FC236}">
                <a16:creationId xmlns:a16="http://schemas.microsoft.com/office/drawing/2014/main" id="{4939CE3C-6D05-3188-C48E-EFE09B6288D9}"/>
              </a:ext>
            </a:extLst>
          </p:cNvPr>
          <p:cNvSpPr/>
          <p:nvPr/>
        </p:nvSpPr>
        <p:spPr>
          <a:xfrm>
            <a:off x="2547257" y="38644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Tree>
    <p:extLst>
      <p:ext uri="{BB962C8B-B14F-4D97-AF65-F5344CB8AC3E}">
        <p14:creationId xmlns:p14="http://schemas.microsoft.com/office/powerpoint/2010/main" val="1797480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2" grpId="0"/>
      <p:bldP spid="3" grpId="0"/>
      <p:bldP spid="13" grpId="0"/>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3845440-DF74-F0C4-8EFB-192EEDC4570F}"/>
              </a:ext>
            </a:extLst>
          </p:cNvPr>
          <p:cNvSpPr txBox="1"/>
          <p:nvPr/>
        </p:nvSpPr>
        <p:spPr>
          <a:xfrm>
            <a:off x="674914" y="500743"/>
            <a:ext cx="10276114" cy="5410712"/>
          </a:xfrm>
          <a:prstGeom prst="rect">
            <a:avLst/>
          </a:prstGeom>
          <a:noFill/>
        </p:spPr>
        <p:txBody>
          <a:bodyPr wrap="square" rtlCol="0">
            <a:spAutoFit/>
          </a:bodyPr>
          <a:lstStyle/>
          <a:p>
            <a:pPr marL="0" marR="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Diện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tích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bản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đồ</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2,97 × 2,1 = 6,237 (dm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smtClean="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ban </a:t>
            </a:r>
            <a:r>
              <a:rPr lang="en-US" sz="3200" dirty="0" err="1">
                <a:solidFill>
                  <a:srgbClr val="FF0000"/>
                </a:solidFill>
                <a:effectLst/>
                <a:latin typeface="Cambria" panose="02040503050406030204" pitchFamily="18" charset="0"/>
                <a:ea typeface="Cambria" panose="02040503050406030204" pitchFamily="18" charset="0"/>
              </a:rPr>
              <a:t>đầu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gấp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thành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nhỏ </a:t>
            </a:r>
            <a:r>
              <a:rPr lang="en-US" sz="3200" dirty="0" err="1">
                <a:solidFill>
                  <a:srgbClr val="FF0000"/>
                </a:solidFill>
                <a:effectLst/>
                <a:latin typeface="Cambria" panose="02040503050406030204" pitchFamily="18" charset="0"/>
                <a:ea typeface="Cambria" panose="02040503050406030204" pitchFamily="18" charset="0"/>
              </a:rPr>
              <a:t>hơn</a:t>
            </a:r>
            <a:r>
              <a:rPr lang="en-US" sz="3200" dirty="0">
                <a:solidFill>
                  <a:srgbClr val="FF0000"/>
                </a:solidFill>
                <a:effectLst/>
                <a:latin typeface="Cambria" panose="02040503050406030204" pitchFamily="18" charset="0"/>
                <a:ea typeface="Cambria" panose="02040503050406030204" pitchFamily="18" charset="0"/>
              </a:rPr>
              <a:t> 4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Diện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tích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nhỏ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6,237 : 4 = 1,55925 (dm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a:t>
            </a:r>
          </a:p>
          <a:p>
            <a:pPr algn="r">
              <a:lnSpc>
                <a:spcPct val="120000"/>
              </a:lnSpc>
            </a:pPr>
            <a:r>
              <a:rPr lang="en-US" sz="3200" dirty="0">
                <a:solidFill>
                  <a:srgbClr val="FF0000"/>
                </a:solidFill>
                <a:effectLst/>
                <a:latin typeface="Cambria" panose="02040503050406030204" pitchFamily="18" charset="0"/>
                <a:ea typeface="Cambria" panose="02040503050406030204" pitchFamily="18" charset="0"/>
              </a:rPr>
              <a:t>Đáp </a:t>
            </a:r>
            <a:r>
              <a:rPr lang="en-US" sz="3200" dirty="0" smtClean="0">
                <a:solidFill>
                  <a:srgbClr val="FF0000"/>
                </a:solidFill>
                <a:latin typeface="Cambria" panose="02040503050406030204" pitchFamily="18" charset="0"/>
                <a:ea typeface="Cambria" panose="02040503050406030204" pitchFamily="18" charset="0"/>
              </a:rPr>
              <a:t>số:a,6,237dm</a:t>
            </a:r>
            <a:r>
              <a:rPr lang="en-US" sz="3200" baseline="30000" dirty="0" smtClean="0">
                <a:solidFill>
                  <a:srgbClr val="FF0000"/>
                </a:solidFill>
                <a:latin typeface="Cambria" panose="02040503050406030204" pitchFamily="18" charset="0"/>
                <a:ea typeface="Cambria" panose="02040503050406030204" pitchFamily="18" charset="0"/>
              </a:rPr>
              <a:t>2</a:t>
            </a:r>
            <a:r>
              <a:rPr lang="en-US" sz="3200" dirty="0" smtClean="0">
                <a:solidFill>
                  <a:srgbClr val="FF0000"/>
                </a:solidFill>
                <a:effectLst/>
                <a:latin typeface="Cambria" panose="02040503050406030204" pitchFamily="18" charset="0"/>
                <a:ea typeface="Cambria" panose="02040503050406030204" pitchFamily="18" charset="0"/>
              </a:rPr>
              <a:t> </a:t>
            </a:r>
          </a:p>
          <a:p>
            <a:pPr marL="0" marR="0" algn="r">
              <a:lnSpc>
                <a:spcPct val="120000"/>
              </a:lnSpc>
              <a:spcBef>
                <a:spcPts val="0"/>
              </a:spcBef>
              <a:spcAft>
                <a:spcPts val="0"/>
              </a:spcAft>
            </a:pPr>
            <a:r>
              <a:rPr lang="en-US" sz="3200" dirty="0" smtClean="0">
                <a:solidFill>
                  <a:srgbClr val="FF0000"/>
                </a:solidFill>
                <a:effectLst/>
                <a:latin typeface="Cambria" panose="02040503050406030204" pitchFamily="18" charset="0"/>
                <a:ea typeface="Cambria" panose="02040503050406030204" pitchFamily="18" charset="0"/>
              </a:rPr>
              <a:t>b, </a:t>
            </a:r>
            <a:r>
              <a:rPr lang="en-US" sz="3200" dirty="0">
                <a:solidFill>
                  <a:srgbClr val="FF0000"/>
                </a:solidFill>
                <a:effectLst/>
                <a:latin typeface="Cambria" panose="02040503050406030204" pitchFamily="18" charset="0"/>
                <a:ea typeface="Cambria" panose="02040503050406030204" pitchFamily="18" charset="0"/>
              </a:rPr>
              <a:t>1,55925 dm</a:t>
            </a:r>
            <a:r>
              <a:rPr lang="en-US" sz="3200" baseline="30000" dirty="0">
                <a:solidFill>
                  <a:srgbClr val="FF0000"/>
                </a:solidFill>
                <a:effectLst/>
                <a:latin typeface="Cambria" panose="02040503050406030204" pitchFamily="18" charset="0"/>
                <a:ea typeface="Cambria" panose="02040503050406030204" pitchFamily="18" charset="0"/>
              </a:rPr>
              <a:t>2</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48896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9AD62059-1432-44F0-88B0-98864C10D9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739707" y="622852"/>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576F171-E741-3996-980D-FAEC265BB51E}"/>
              </a:ext>
            </a:extLst>
          </p:cNvPr>
          <p:cNvPicPr>
            <a:picLocks noChangeAspect="1"/>
          </p:cNvPicPr>
          <p:nvPr/>
        </p:nvPicPr>
        <p:blipFill>
          <a:blip r:embed="rId6"/>
          <a:stretch>
            <a:fillRect/>
          </a:stretch>
        </p:blipFill>
        <p:spPr>
          <a:xfrm>
            <a:off x="3095654" y="4309770"/>
            <a:ext cx="5608806" cy="2353260"/>
          </a:xfrm>
          <a:prstGeom prst="rect">
            <a:avLst/>
          </a:prstGeom>
        </p:spPr>
      </p:pic>
    </p:spTree>
    <p:extLst>
      <p:ext uri="{BB962C8B-B14F-4D97-AF65-F5344CB8AC3E}">
        <p14:creationId xmlns:p14="http://schemas.microsoft.com/office/powerpoint/2010/main" val="3158342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410669" y="189790"/>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2800" dirty="0">
                <a:solidFill>
                  <a:srgbClr val="002060"/>
                </a:solidFill>
                <a:latin typeface="Calibri" panose="020F0502020204030204" pitchFamily="34" charset="0"/>
                <a:cs typeface="Calibri" panose="020F0502020204030204" pitchFamily="34" charset="0"/>
                <a:sym typeface="+mn-lt"/>
              </a:rPr>
              <a:t>Trong hai năm, trang trại của bác Tám bán được tất cả 21,56 tấn cá chẽm. Biết số tấn cá chẽm bán trong năm thứ hai nhiều hơn năm thứ nhất là 2,7 tấn. Tính số tấn cá chẽm mà trang trại của bác Tám bán được trong mỗi năm.</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pic>
        <p:nvPicPr>
          <p:cNvPr id="3" name="Picture 2">
            <a:extLst>
              <a:ext uri="{FF2B5EF4-FFF2-40B4-BE49-F238E27FC236}">
                <a16:creationId xmlns:a16="http://schemas.microsoft.com/office/drawing/2014/main" id="{A0178EBA-B16E-62CB-DDC5-12394F60AFE0}"/>
              </a:ext>
            </a:extLst>
          </p:cNvPr>
          <p:cNvPicPr>
            <a:picLocks noChangeAspect="1"/>
          </p:cNvPicPr>
          <p:nvPr/>
        </p:nvPicPr>
        <p:blipFill>
          <a:blip r:embed="rId3"/>
          <a:stretch>
            <a:fillRect/>
          </a:stretch>
        </p:blipFill>
        <p:spPr>
          <a:xfrm>
            <a:off x="7994225" y="1687965"/>
            <a:ext cx="3535788" cy="2415949"/>
          </a:xfrm>
          <a:prstGeom prst="rect">
            <a:avLst/>
          </a:prstGeom>
        </p:spPr>
      </p:pic>
      <p:sp>
        <p:nvSpPr>
          <p:cNvPr id="4" name="TextBox 3">
            <a:extLst>
              <a:ext uri="{FF2B5EF4-FFF2-40B4-BE49-F238E27FC236}">
                <a16:creationId xmlns:a16="http://schemas.microsoft.com/office/drawing/2014/main" id="{A5C17F34-C7F3-18A1-D910-23F4100256CB}"/>
              </a:ext>
            </a:extLst>
          </p:cNvPr>
          <p:cNvSpPr txBox="1"/>
          <p:nvPr/>
        </p:nvSpPr>
        <p:spPr>
          <a:xfrm>
            <a:off x="609600" y="2177143"/>
            <a:ext cx="7434943" cy="4181209"/>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nhất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(21,56 - 2,7) : 2 =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21,56 - 9,43 =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40404305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down)">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down)">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down)">
                                      <p:cBhvr>
                                        <p:cTn id="4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680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97206CB-244C-4014-845F-21F3E177D6CD}"/>
              </a:ext>
            </a:extLst>
          </p:cNvPr>
          <p:cNvSpPr txBox="1"/>
          <p:nvPr/>
        </p:nvSpPr>
        <p:spPr>
          <a:xfrm>
            <a:off x="1863363" y="1978000"/>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7" name="Picture 16">
            <a:extLst>
              <a:ext uri="{FF2B5EF4-FFF2-40B4-BE49-F238E27FC236}">
                <a16:creationId xmlns:a16="http://schemas.microsoft.com/office/drawing/2014/main" id="{863F3510-19DC-4E6F-AC92-25CDDCAF0D23}"/>
              </a:ext>
            </a:extLst>
          </p:cNvPr>
          <p:cNvPicPr>
            <a:picLocks noChangeAspect="1"/>
          </p:cNvPicPr>
          <p:nvPr/>
        </p:nvPicPr>
        <p:blipFill>
          <a:blip r:embed="rId5"/>
          <a:stretch>
            <a:fillRect/>
          </a:stretch>
        </p:blipFill>
        <p:spPr>
          <a:xfrm rot="737208" flipH="1">
            <a:off x="671249" y="1895349"/>
            <a:ext cx="919996" cy="919996"/>
          </a:xfrm>
          <a:prstGeom prst="rect">
            <a:avLst/>
          </a:prstGeom>
        </p:spPr>
      </p:pic>
      <p:sp>
        <p:nvSpPr>
          <p:cNvPr id="18" name="TextBox 17">
            <a:extLst>
              <a:ext uri="{FF2B5EF4-FFF2-40B4-BE49-F238E27FC236}">
                <a16:creationId xmlns:a16="http://schemas.microsoft.com/office/drawing/2014/main" id="{BDDB9E85-1791-42B8-A4C5-85B430EDA962}"/>
              </a:ext>
            </a:extLst>
          </p:cNvPr>
          <p:cNvSpPr txBox="1"/>
          <p:nvPr/>
        </p:nvSpPr>
        <p:spPr>
          <a:xfrm>
            <a:off x="1863363" y="2959012"/>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9" name="Picture 18">
            <a:extLst>
              <a:ext uri="{FF2B5EF4-FFF2-40B4-BE49-F238E27FC236}">
                <a16:creationId xmlns:a16="http://schemas.microsoft.com/office/drawing/2014/main" id="{19415311-7AF6-4601-AD92-8E4BD28415C8}"/>
              </a:ext>
            </a:extLst>
          </p:cNvPr>
          <p:cNvPicPr>
            <a:picLocks noChangeAspect="1"/>
          </p:cNvPicPr>
          <p:nvPr/>
        </p:nvPicPr>
        <p:blipFill>
          <a:blip r:embed="rId5"/>
          <a:stretch>
            <a:fillRect/>
          </a:stretch>
        </p:blipFill>
        <p:spPr>
          <a:xfrm rot="737208" flipH="1">
            <a:off x="671249" y="2876361"/>
            <a:ext cx="919996" cy="919996"/>
          </a:xfrm>
          <a:prstGeom prst="rect">
            <a:avLst/>
          </a:prstGeom>
        </p:spPr>
      </p:pic>
      <p:sp>
        <p:nvSpPr>
          <p:cNvPr id="20" name="TextBox 19">
            <a:extLst>
              <a:ext uri="{FF2B5EF4-FFF2-40B4-BE49-F238E27FC236}">
                <a16:creationId xmlns:a16="http://schemas.microsoft.com/office/drawing/2014/main" id="{D668D061-4095-4E5C-ABF3-167123824145}"/>
              </a:ext>
            </a:extLst>
          </p:cNvPr>
          <p:cNvSpPr txBox="1"/>
          <p:nvPr/>
        </p:nvSpPr>
        <p:spPr>
          <a:xfrm>
            <a:off x="1863363" y="3940024"/>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21" name="Picture 20">
            <a:extLst>
              <a:ext uri="{FF2B5EF4-FFF2-40B4-BE49-F238E27FC236}">
                <a16:creationId xmlns:a16="http://schemas.microsoft.com/office/drawing/2014/main" id="{CFB04AB0-CDC0-47D7-841B-FB979E4E95EE}"/>
              </a:ext>
            </a:extLst>
          </p:cNvPr>
          <p:cNvPicPr>
            <a:picLocks noChangeAspect="1"/>
          </p:cNvPicPr>
          <p:nvPr/>
        </p:nvPicPr>
        <p:blipFill>
          <a:blip r:embed="rId5"/>
          <a:stretch>
            <a:fillRect/>
          </a:stretch>
        </p:blipFill>
        <p:spPr>
          <a:xfrm rot="737208" flipH="1">
            <a:off x="671249" y="3857373"/>
            <a:ext cx="919996" cy="919996"/>
          </a:xfrm>
          <a:prstGeom prst="rect">
            <a:avLst/>
          </a:prstGeom>
        </p:spPr>
      </p:pic>
      <p:sp>
        <p:nvSpPr>
          <p:cNvPr id="22" name="TextBox 21">
            <a:extLst>
              <a:ext uri="{FF2B5EF4-FFF2-40B4-BE49-F238E27FC236}">
                <a16:creationId xmlns:a16="http://schemas.microsoft.com/office/drawing/2014/main" id="{736C9A26-4E86-435F-9D7A-4F6D17EBE1C1}"/>
              </a:ext>
            </a:extLst>
          </p:cNvPr>
          <p:cNvSpPr txBox="1"/>
          <p:nvPr/>
        </p:nvSpPr>
        <p:spPr>
          <a:xfrm>
            <a:off x="1863363" y="4921036"/>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23" name="Picture 22">
            <a:extLst>
              <a:ext uri="{FF2B5EF4-FFF2-40B4-BE49-F238E27FC236}">
                <a16:creationId xmlns:a16="http://schemas.microsoft.com/office/drawing/2014/main" id="{2BACBED9-671A-47CB-A68F-10611A62BBD1}"/>
              </a:ext>
            </a:extLst>
          </p:cNvPr>
          <p:cNvPicPr>
            <a:picLocks noChangeAspect="1"/>
          </p:cNvPicPr>
          <p:nvPr/>
        </p:nvPicPr>
        <p:blipFill>
          <a:blip r:embed="rId5"/>
          <a:stretch>
            <a:fillRect/>
          </a:stretch>
        </p:blipFill>
        <p:spPr>
          <a:xfrm rot="737208" flipH="1">
            <a:off x="671249" y="4838385"/>
            <a:ext cx="919996" cy="919996"/>
          </a:xfrm>
          <a:prstGeom prst="rect">
            <a:avLst/>
          </a:prstGeom>
        </p:spPr>
      </p:pic>
      <p:pic>
        <p:nvPicPr>
          <p:cNvPr id="2" name="Picture 1">
            <a:extLst>
              <a:ext uri="{FF2B5EF4-FFF2-40B4-BE49-F238E27FC236}">
                <a16:creationId xmlns:a16="http://schemas.microsoft.com/office/drawing/2014/main" id="{EB17B373-641A-C5F1-664B-369607703EA4}"/>
              </a:ext>
            </a:extLst>
          </p:cNvPr>
          <p:cNvPicPr>
            <a:picLocks noChangeAspect="1"/>
          </p:cNvPicPr>
          <p:nvPr/>
        </p:nvPicPr>
        <p:blipFill>
          <a:blip r:embed="rId6"/>
          <a:stretch>
            <a:fillRect/>
          </a:stretch>
        </p:blipFill>
        <p:spPr>
          <a:xfrm>
            <a:off x="785287" y="807671"/>
            <a:ext cx="5200339" cy="1127858"/>
          </a:xfrm>
          <a:prstGeom prst="rect">
            <a:avLst/>
          </a:prstGeom>
        </p:spPr>
      </p:pic>
    </p:spTree>
    <p:extLst>
      <p:ext uri="{BB962C8B-B14F-4D97-AF65-F5344CB8AC3E}">
        <p14:creationId xmlns:p14="http://schemas.microsoft.com/office/powerpoint/2010/main" val="20123782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500"/>
                                        <p:tgtEl>
                                          <p:spTgt spid="16">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wipe(left)">
                                      <p:cBhvr>
                                        <p:cTn id="27" dur="500"/>
                                        <p:tgtEl>
                                          <p:spTgt spid="20">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Effect transition="in" filter="wipe(left)">
                                      <p:cBhvr>
                                        <p:cTn id="35"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8" grpId="0" uiExpand="1" build="p"/>
      <p:bldP spid="20" grpId="0" uiExpand="1" build="p"/>
      <p:bldP spid="2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 name="Picture 18" descr="Free Vector | Friendly shop showcase in the city flat style illustration.">
            <a:extLst>
              <a:ext uri="{FF2B5EF4-FFF2-40B4-BE49-F238E27FC236}">
                <a16:creationId xmlns:a16="http://schemas.microsoft.com/office/drawing/2014/main" id="{ED5BEED9-668B-408C-A823-67BED5609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07" b="10227"/>
          <a:stretch/>
        </p:blipFill>
        <p:spPr bwMode="auto">
          <a:xfrm>
            <a:off x="0" y="-177800"/>
            <a:ext cx="12192000" cy="706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fe building with bright Royalty Free Vector Image">
            <a:extLst>
              <a:ext uri="{FF2B5EF4-FFF2-40B4-BE49-F238E27FC236}">
                <a16:creationId xmlns:a16="http://schemas.microsoft.com/office/drawing/2014/main" id="{3982AC18-0182-40B2-B014-D0431F7603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54" b="99744" l="700" r="96800">
                        <a14:foregroundMark x1="10100" y1="47436" x2="10100" y2="47436"/>
                        <a14:foregroundMark x1="6600" y1="46538" x2="6600" y2="46538"/>
                        <a14:foregroundMark x1="28100" y1="5641" x2="35900" y2="5385"/>
                        <a14:foregroundMark x1="35900" y1="5385" x2="54100" y2="9103"/>
                        <a14:foregroundMark x1="75800" y1="5385" x2="76000" y2="17564"/>
                        <a14:foregroundMark x1="75700" y1="4231" x2="61000" y2="4231"/>
                        <a14:foregroundMark x1="61000" y1="4231" x2="58900" y2="5385"/>
                        <a14:foregroundMark x1="57000" y1="5385" x2="64600" y2="3462"/>
                        <a14:foregroundMark x1="64600" y1="3462" x2="68100" y2="3462"/>
                        <a14:foregroundMark x1="68100" y1="3462" x2="74700" y2="2949"/>
                        <a14:foregroundMark x1="74700" y1="2949" x2="75400" y2="2949"/>
                        <a14:foregroundMark x1="32300" y1="1154" x2="32300" y2="1154"/>
                        <a14:foregroundMark x1="7400" y1="83846" x2="45800" y2="82564"/>
                        <a14:foregroundMark x1="45800" y1="82564" x2="63200" y2="82564"/>
                        <a14:foregroundMark x1="63200" y1="82564" x2="80000" y2="80897"/>
                        <a14:foregroundMark x1="80000" y1="80897" x2="83300" y2="79487"/>
                        <a14:foregroundMark x1="83300" y1="79487" x2="86300" y2="76923"/>
                        <a14:foregroundMark x1="86300" y1="76923" x2="87000" y2="65769"/>
                        <a14:foregroundMark x1="87000" y1="65769" x2="86000" y2="58590"/>
                        <a14:foregroundMark x1="69800" y1="85641" x2="81700" y2="84103"/>
                        <a14:foregroundMark x1="81700" y1="84103" x2="93700" y2="84487"/>
                        <a14:foregroundMark x1="93700" y1="84487" x2="96800" y2="85897"/>
                        <a14:foregroundMark x1="96800" y1="85897" x2="81500" y2="75000"/>
                        <a14:foregroundMark x1="400" y1="86282" x2="27200" y2="94359"/>
                        <a14:foregroundMark x1="27200" y1="94359" x2="32600" y2="98974"/>
                        <a14:foregroundMark x1="32600" y1="98974" x2="41100" y2="99744"/>
                        <a14:foregroundMark x1="41100" y1="99744" x2="41900" y2="99487"/>
                        <a14:foregroundMark x1="700" y1="85000" x2="6200" y2="82949"/>
                        <a14:backgroundMark x1="83900" y1="52692" x2="83900" y2="52692"/>
                      </a14:backgroundRemoval>
                    </a14:imgEffect>
                  </a14:imgLayer>
                </a14:imgProps>
              </a:ext>
              <a:ext uri="{28A0092B-C50C-407E-A947-70E740481C1C}">
                <a14:useLocalDpi xmlns:a14="http://schemas.microsoft.com/office/drawing/2010/main" val="0"/>
              </a:ext>
            </a:extLst>
          </a:blip>
          <a:srcRect b="11026"/>
          <a:stretch/>
        </p:blipFill>
        <p:spPr bwMode="auto">
          <a:xfrm>
            <a:off x="1711658" y="-264517"/>
            <a:ext cx="8599857" cy="59683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Vector | Cute boy barista in apron holding a coffee cup cartoon  character illustration">
            <a:extLst>
              <a:ext uri="{FF2B5EF4-FFF2-40B4-BE49-F238E27FC236}">
                <a16:creationId xmlns:a16="http://schemas.microsoft.com/office/drawing/2014/main" id="{A1E1EDBC-607E-44F7-B8D6-D884F5977A0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47923" y1="55000" x2="47923" y2="550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923" y1="38600" x2="47125" y2="53200"/>
                        <a14:backgroundMark x1="47125" y1="53200" x2="47125" y2="38800"/>
                        <a14:backgroundMark x1="47125" y1="38800" x2="47444" y2="46400"/>
                        <a14:backgroundMark x1="47444" y1="46400" x2="48083" y2="40000"/>
                        <a14:backgroundMark x1="48083" y1="40000" x2="48083" y2="45600"/>
                        <a14:backgroundMark x1="47284" y1="38000" x2="46486" y2="37000"/>
                      </a14:backgroundRemoval>
                    </a14:imgEffect>
                  </a14:imgLayer>
                </a14:imgProps>
              </a:ext>
              <a:ext uri="{28A0092B-C50C-407E-A947-70E740481C1C}">
                <a14:useLocalDpi xmlns:a14="http://schemas.microsoft.com/office/drawing/2010/main" val="0"/>
              </a:ext>
            </a:extLst>
          </a:blip>
          <a:srcRect l="46893" t="31193"/>
          <a:stretch/>
        </p:blipFill>
        <p:spPr bwMode="auto">
          <a:xfrm>
            <a:off x="0" y="2594869"/>
            <a:ext cx="3287178" cy="3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Free Vector | Cute boy barista in apron holding a coffee cup cartoon  character illustration">
            <a:extLst>
              <a:ext uri="{FF2B5EF4-FFF2-40B4-BE49-F238E27FC236}">
                <a16:creationId xmlns:a16="http://schemas.microsoft.com/office/drawing/2014/main" id="{50B130CC-6377-42D0-8AC0-1D7A0358809D}"/>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764" y1="54800" x2="47764" y2="54800"/>
                        <a14:backgroundMark x1="47764" y1="52800" x2="48083" y2="59400"/>
                        <a14:backgroundMark x1="48083" y1="59400" x2="48083" y2="51000"/>
                      </a14:backgroundRemoval>
                    </a14:imgEffect>
                  </a14:imgLayer>
                </a14:imgProps>
              </a:ext>
              <a:ext uri="{28A0092B-C50C-407E-A947-70E740481C1C}">
                <a14:useLocalDpi xmlns:a14="http://schemas.microsoft.com/office/drawing/2010/main" val="0"/>
              </a:ext>
            </a:extLst>
          </a:blip>
          <a:srcRect r="51468"/>
          <a:stretch/>
        </p:blipFill>
        <p:spPr bwMode="auto">
          <a:xfrm>
            <a:off x="9210343" y="1732347"/>
            <a:ext cx="2540000" cy="4180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E0FFA2C-3621-2DE6-516F-8431F7EBD580}"/>
              </a:ext>
            </a:extLst>
          </p:cNvPr>
          <p:cNvPicPr>
            <a:picLocks noChangeAspect="1"/>
          </p:cNvPicPr>
          <p:nvPr/>
        </p:nvPicPr>
        <p:blipFill>
          <a:blip r:embed="rId9"/>
          <a:stretch>
            <a:fillRect/>
          </a:stretch>
        </p:blipFill>
        <p:spPr>
          <a:xfrm>
            <a:off x="2355373" y="1052661"/>
            <a:ext cx="6828112" cy="4730906"/>
          </a:xfrm>
          <a:prstGeom prst="rect">
            <a:avLst/>
          </a:prstGeom>
        </p:spPr>
      </p:pic>
    </p:spTree>
    <p:extLst>
      <p:ext uri="{BB962C8B-B14F-4D97-AF65-F5344CB8AC3E}">
        <p14:creationId xmlns:p14="http://schemas.microsoft.com/office/powerpoint/2010/main" val="592574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11F5A28-18FA-4A75-84B9-14A64911B7D2}"/>
              </a:ext>
            </a:extLst>
          </p:cNvPr>
          <p:cNvGrpSpPr/>
          <p:nvPr/>
        </p:nvGrpSpPr>
        <p:grpSpPr>
          <a:xfrm>
            <a:off x="713154" y="313019"/>
            <a:ext cx="6023293" cy="3115981"/>
            <a:chOff x="713154" y="313019"/>
            <a:chExt cx="6023293" cy="3115981"/>
          </a:xfrm>
        </p:grpSpPr>
        <p:pic>
          <p:nvPicPr>
            <p:cNvPr id="13" name="Picture 10">
              <a:extLst>
                <a:ext uri="{FF2B5EF4-FFF2-40B4-BE49-F238E27FC236}">
                  <a16:creationId xmlns:a16="http://schemas.microsoft.com/office/drawing/2014/main" id="{4BA58545-21EB-4C39-BC1F-285F9FF01D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713154" y="313019"/>
              <a:ext cx="6023293" cy="3115981"/>
            </a:xfrm>
            <a:prstGeom prst="rect">
              <a:avLst/>
            </a:prstGeom>
          </p:spPr>
        </p:pic>
        <p:sp>
          <p:nvSpPr>
            <p:cNvPr id="14" name="TextBox 13">
              <a:extLst>
                <a:ext uri="{FF2B5EF4-FFF2-40B4-BE49-F238E27FC236}">
                  <a16:creationId xmlns:a16="http://schemas.microsoft.com/office/drawing/2014/main" id="{EA94ABE6-D5E5-44DC-9E5C-56F28FFB7583}"/>
                </a:ext>
              </a:extLst>
            </p:cNvPr>
            <p:cNvSpPr txBox="1"/>
            <p:nvPr/>
          </p:nvSpPr>
          <p:spPr>
            <a:xfrm>
              <a:off x="1136121" y="895875"/>
              <a:ext cx="5199127" cy="1938992"/>
            </a:xfrm>
            <a:prstGeom prst="rect">
              <a:avLst/>
            </a:prstGeom>
            <a:noFill/>
          </p:spPr>
          <p:txBody>
            <a:bodyPr wrap="square" rtlCol="0">
              <a:spAutoFit/>
            </a:bodyPr>
            <a:lstStyle/>
            <a:p>
              <a:pPr algn="ctr"/>
              <a:r>
                <a:rPr lang="vi-VN" sz="4000" b="1" dirty="0">
                  <a:latin typeface="Cambria" panose="02040503050406030204" pitchFamily="18" charset="0"/>
                  <a:ea typeface="Cambria" panose="02040503050406030204" pitchFamily="18" charset="0"/>
                </a:rPr>
                <a:t>Hãy giúp chúng tớ phục vụ 3 món cho khách hàng nhé! </a:t>
              </a:r>
              <a:endParaRPr lang="en-US" sz="40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2570550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451014" y="2311684"/>
            <a:ext cx="5197257" cy="769441"/>
          </a:xfrm>
          <a:prstGeom prst="rect">
            <a:avLst/>
          </a:prstGeom>
        </p:spPr>
        <p:txBody>
          <a:bodyPr wrap="none">
            <a:spAutoFit/>
          </a:bodyPr>
          <a:lstStyle/>
          <a:p>
            <a:r>
              <a:rPr lang="en-US" sz="4400" b="1" dirty="0" err="1">
                <a:latin typeface="Calibri" panose="020F0502020204030204" pitchFamily="34" charset="0"/>
                <a:cs typeface="Calibri" panose="020F0502020204030204" pitchFamily="34" charset="0"/>
              </a:rPr>
              <a:t>Tính</a:t>
            </a:r>
            <a:r>
              <a:rPr lang="en-US" sz="4400" b="1" dirty="0">
                <a:latin typeface="Calibri" panose="020F0502020204030204" pitchFamily="34" charset="0"/>
                <a:cs typeface="Calibri" panose="020F0502020204030204" pitchFamily="34" charset="0"/>
              </a:rPr>
              <a:t> </a:t>
            </a:r>
            <a:r>
              <a:rPr lang="en-US" sz="4400" b="1" dirty="0" err="1">
                <a:latin typeface="Calibri" panose="020F0502020204030204" pitchFamily="34" charset="0"/>
                <a:cs typeface="Calibri" panose="020F0502020204030204" pitchFamily="34" charset="0"/>
              </a:rPr>
              <a:t>nhẩm</a:t>
            </a:r>
            <a:r>
              <a:rPr lang="en-US" sz="4400" b="1" dirty="0">
                <a:latin typeface="Calibri" panose="020F0502020204030204" pitchFamily="34" charset="0"/>
                <a:cs typeface="Calibri" panose="020F0502020204030204" pitchFamily="34" charset="0"/>
              </a:rPr>
              <a:t>: 5,15 x 0,1</a:t>
            </a:r>
            <a:endParaRPr lang="en-US" sz="44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00390" y="1021105"/>
            <a:ext cx="881998" cy="881998"/>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0,515</a:t>
            </a:r>
          </a:p>
        </p:txBody>
      </p:sp>
      <p:pic>
        <p:nvPicPr>
          <p:cNvPr id="16388" name="Picture 4" descr="82 Girl Making Coffee Illustrations &amp; Clip Art - iStock">
            <a:extLst>
              <a:ext uri="{FF2B5EF4-FFF2-40B4-BE49-F238E27FC236}">
                <a16:creationId xmlns:a16="http://schemas.microsoft.com/office/drawing/2014/main" id="{8729318D-3707-43B0-B844-3D48480BD3C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2245" l="11765" r="84804">
                        <a14:foregroundMark x1="11765" y1="71633" x2="50490" y2="68163"/>
                        <a14:foregroundMark x1="50490" y1="68163" x2="50817" y2="67755"/>
                        <a14:foregroundMark x1="38725" y1="65510" x2="52941" y2="77347"/>
                        <a14:foregroundMark x1="52941" y1="77347" x2="64200" y2="80387"/>
                        <a14:foregroundMark x1="70359" y1="76379" x2="72222" y2="74898"/>
                        <a14:foregroundMark x1="72222" y1="74898" x2="61111" y2="67755"/>
                        <a14:foregroundMark x1="50654" y1="67347" x2="59150" y2="68163"/>
                        <a14:foregroundMark x1="51961" y1="72857" x2="57353" y2="77959"/>
                        <a14:foregroundMark x1="51307" y1="91429" x2="56699" y2="92245"/>
                        <a14:foregroundMark x1="82190" y1="46531" x2="84804" y2="51020"/>
                        <a14:backgroundMark x1="22876" y1="37551" x2="38399" y2="14286"/>
                        <a14:backgroundMark x1="38399" y1="14286" x2="41340" y2="12857"/>
                        <a14:backgroundMark x1="70425" y1="12245" x2="80719" y2="24694"/>
                        <a14:backgroundMark x1="69935" y1="67755" x2="85294" y2="67755"/>
                        <a14:backgroundMark x1="64216" y1="76122" x2="70098" y2="80000"/>
                        <a14:backgroundMark x1="64542" y1="80000" x2="66830" y2="82245"/>
                        <a14:backgroundMark x1="33660" y1="82857" x2="41667" y2="86327"/>
                        <a14:backgroundMark x1="41667" y1="86327" x2="41667" y2="86327"/>
                        <a14:backgroundMark x1="43627" y1="64898" x2="40850" y2="61633"/>
                        <a14:backgroundMark x1="35621" y1="58163" x2="33660" y2="56531"/>
                      </a14:backgroundRemoval>
                    </a14:imgEffect>
                  </a14:imgLayer>
                </a14:imgProps>
              </a:ext>
              <a:ext uri="{28A0092B-C50C-407E-A947-70E740481C1C}">
                <a14:useLocalDpi xmlns:a14="http://schemas.microsoft.com/office/drawing/2010/main" val="0"/>
              </a:ext>
            </a:extLst>
          </a:blip>
          <a:srcRect l="9199" r="11341"/>
          <a:stretch/>
        </p:blipFill>
        <p:spPr bwMode="auto">
          <a:xfrm>
            <a:off x="1341389" y="3061545"/>
            <a:ext cx="3680316" cy="370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231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fade">
                                      <p:cBhvr>
                                        <p:cTn id="1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276843" y="2279027"/>
            <a:ext cx="5697394" cy="830997"/>
          </a:xfrm>
          <a:prstGeom prst="rect">
            <a:avLst/>
          </a:prstGeom>
        </p:spPr>
        <p:txBody>
          <a:bodyPr wrap="none">
            <a:spAutoFit/>
          </a:bodyPr>
          <a:lstStyle/>
          <a:p>
            <a:r>
              <a:rPr lang="en-US" sz="4800" b="1" dirty="0" err="1">
                <a:latin typeface="Calibri" panose="020F0502020204030204" pitchFamily="34" charset="0"/>
                <a:cs typeface="Calibri" panose="020F0502020204030204" pitchFamily="34" charset="0"/>
              </a:rPr>
              <a:t>Tính</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nhẩm</a:t>
            </a:r>
            <a:r>
              <a:rPr lang="en-US" sz="4800" b="1" dirty="0">
                <a:latin typeface="Calibri" panose="020F0502020204030204" pitchFamily="34" charset="0"/>
                <a:cs typeface="Calibri" panose="020F0502020204030204" pitchFamily="34" charset="0"/>
              </a:rPr>
              <a:t>: 65,6 : 100</a:t>
            </a:r>
            <a:endParaRPr lang="en-US" sz="48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49282" y="1021105"/>
            <a:ext cx="859679" cy="8596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rPr>
              <a:t>0,656</a:t>
            </a:r>
          </a:p>
        </p:txBody>
      </p:sp>
      <p:pic>
        <p:nvPicPr>
          <p:cNvPr id="12" name="Picture 5">
            <a:extLst>
              <a:ext uri="{FF2B5EF4-FFF2-40B4-BE49-F238E27FC236}">
                <a16:creationId xmlns:a16="http://schemas.microsoft.com/office/drawing/2014/main" id="{5B2E9D85-C178-4B19-9082-A1F12D0DF3D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298466" y="474905"/>
            <a:ext cx="1523075" cy="1488806"/>
          </a:xfrm>
          <a:prstGeom prst="rect">
            <a:avLst/>
          </a:prstGeom>
        </p:spPr>
      </p:pic>
      <p:pic>
        <p:nvPicPr>
          <p:cNvPr id="20482" name="Picture 2" descr="Premium Vector | Cute barista in apron with coffee cartoon character  illustration">
            <a:extLst>
              <a:ext uri="{FF2B5EF4-FFF2-40B4-BE49-F238E27FC236}">
                <a16:creationId xmlns:a16="http://schemas.microsoft.com/office/drawing/2014/main" id="{33695CAA-34E2-4409-90B8-18B22B59BDEB}"/>
              </a:ext>
            </a:extLst>
          </p:cNvPr>
          <p:cNvPicPr>
            <a:picLocks noChangeAspect="1" noChangeArrowheads="1"/>
          </p:cNvPicPr>
          <p:nvPr/>
        </p:nvPicPr>
        <p:blipFill>
          <a:blip r:embed="rId9" cstate="hqprint">
            <a:extLst>
              <a:ext uri="{BEBA8EAE-BF5A-486C-A8C5-ECC9F3942E4B}">
                <a14:imgProps xmlns:a14="http://schemas.microsoft.com/office/drawing/2010/main">
                  <a14:imgLayer r:embed="rId10">
                    <a14:imgEffect>
                      <a14:backgroundRemoval t="9944" b="90494" l="10000" r="90000">
                        <a14:foregroundMark x1="18100" y1="59475" x2="35750" y2="60788"/>
                        <a14:foregroundMark x1="42200" y1="83927" x2="42200" y2="83927"/>
                        <a14:foregroundMark x1="56000" y1="69919" x2="69300" y2="66041"/>
                        <a14:foregroundMark x1="56900" y1="70794" x2="64550" y2="74859"/>
                        <a14:foregroundMark x1="64550" y1="74859" x2="69300" y2="75172"/>
                        <a14:foregroundMark x1="59000" y1="90244" x2="61600" y2="90244"/>
                        <a14:foregroundMark x1="70350" y1="90494" x2="72800" y2="90244"/>
                        <a14:foregroundMark x1="27700" y1="90494" x2="27700" y2="90494"/>
                        <a14:backgroundMark x1="22300" y1="45904" x2="23850" y2="36210"/>
                        <a14:backgroundMark x1="23850" y1="36210" x2="31750" y2="23077"/>
                        <a14:backgroundMark x1="31750" y1="23077" x2="50600" y2="9381"/>
                        <a14:backgroundMark x1="35050" y1="46341" x2="36100" y2="31019"/>
                        <a14:backgroundMark x1="76100" y1="67542" x2="77500" y2="57473"/>
                        <a14:backgroundMark x1="48300" y1="69043" x2="50050" y2="86992"/>
                        <a14:backgroundMark x1="51100" y1="67730" x2="42200" y2="89368"/>
                        <a14:backgroundMark x1="42200" y1="89368" x2="42200" y2="89368"/>
                        <a14:backgroundMark x1="47800" y1="67730" x2="46200" y2="89181"/>
                        <a14:backgroundMark x1="46200" y1="89181" x2="46200" y2="89181"/>
                      </a14:backgroundRemoval>
                    </a14:imgEffect>
                  </a14:imgLayer>
                </a14:imgProps>
              </a:ext>
              <a:ext uri="{28A0092B-C50C-407E-A947-70E740481C1C}">
                <a14:useLocalDpi xmlns:a14="http://schemas.microsoft.com/office/drawing/2010/main" val="0"/>
              </a:ext>
            </a:extLst>
          </a:blip>
          <a:srcRect/>
          <a:stretch>
            <a:fillRect/>
          </a:stretch>
        </p:blipFill>
        <p:spPr bwMode="auto">
          <a:xfrm>
            <a:off x="736940" y="3424308"/>
            <a:ext cx="4289425" cy="342963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Premium Vector | Cute boy barista in apron holding sandwich and coffee  cartoon character illustration">
            <a:extLst>
              <a:ext uri="{FF2B5EF4-FFF2-40B4-BE49-F238E27FC236}">
                <a16:creationId xmlns:a16="http://schemas.microsoft.com/office/drawing/2014/main" id="{0E17BF9A-E6A4-42D9-9D60-C84026184951}"/>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64916" b="88243" l="51000" r="63350">
                        <a14:foregroundMark x1="59000" y1="87430" x2="60400" y2="82427"/>
                        <a14:foregroundMark x1="55650" y1="88305" x2="55650" y2="88305"/>
                        <a14:foregroundMark x1="53900" y1="79112" x2="59700" y2="79112"/>
                        <a14:foregroundMark x1="53900" y1="80238" x2="58100" y2="80238"/>
                        <a14:foregroundMark x1="56350" y1="64916" x2="56350" y2="64916"/>
                        <a14:foregroundMark x1="57250" y1="64916" x2="57250" y2="64916"/>
                        <a14:foregroundMark x1="59500" y1="81989" x2="58300" y2="78487"/>
                      </a14:backgroundRemoval>
                    </a14:imgEffect>
                  </a14:imgLayer>
                </a14:imgProps>
              </a:ext>
              <a:ext uri="{28A0092B-C50C-407E-A947-70E740481C1C}">
                <a14:useLocalDpi xmlns:a14="http://schemas.microsoft.com/office/drawing/2010/main" val="0"/>
              </a:ext>
            </a:extLst>
          </a:blip>
          <a:srcRect l="49520" t="62514" r="35097" b="9960"/>
          <a:stretch/>
        </p:blipFill>
        <p:spPr bwMode="auto">
          <a:xfrm>
            <a:off x="2678651" y="623470"/>
            <a:ext cx="878830" cy="125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374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0" presetClass="entr" presetSubtype="0" fill="hold" nodeType="withEffect">
                                  <p:stCondLst>
                                    <p:cond delay="0"/>
                                  </p:stCondLst>
                                  <p:childTnLst>
                                    <p:set>
                                      <p:cBhvr>
                                        <p:cTn id="14" dur="1" fill="hold">
                                          <p:stCondLst>
                                            <p:cond delay="0"/>
                                          </p:stCondLst>
                                        </p:cTn>
                                        <p:tgtEl>
                                          <p:spTgt spid="20482"/>
                                        </p:tgtEl>
                                        <p:attrNameLst>
                                          <p:attrName>style.visibility</p:attrName>
                                        </p:attrNameLst>
                                      </p:cBhvr>
                                      <p:to>
                                        <p:strVal val="visible"/>
                                      </p:to>
                                    </p:set>
                                    <p:animEffect transition="in" filter="fade">
                                      <p:cBhvr>
                                        <p:cTn id="15"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342157" y="2300799"/>
            <a:ext cx="6009979" cy="830997"/>
          </a:xfrm>
          <a:prstGeom prst="rect">
            <a:avLst/>
          </a:prstGeom>
        </p:spPr>
        <p:txBody>
          <a:bodyPr wrap="none">
            <a:spAutoFit/>
          </a:bodyPr>
          <a:lstStyle/>
          <a:p>
            <a:r>
              <a:rPr lang="en-US" sz="4800" b="1" dirty="0" err="1">
                <a:latin typeface="Calibri" panose="020F0502020204030204" pitchFamily="34" charset="0"/>
                <a:cs typeface="Calibri" panose="020F0502020204030204" pitchFamily="34" charset="0"/>
              </a:rPr>
              <a:t>Tính</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nhẩm</a:t>
            </a:r>
            <a:r>
              <a:rPr lang="en-US" sz="4800" b="1" dirty="0">
                <a:latin typeface="Calibri" panose="020F0502020204030204" pitchFamily="34" charset="0"/>
                <a:cs typeface="Calibri" panose="020F0502020204030204" pitchFamily="34" charset="0"/>
              </a:rPr>
              <a:t>: 267 : 0,001</a:t>
            </a:r>
            <a:endParaRPr lang="en-US" sz="48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49282" y="1021105"/>
            <a:ext cx="859679" cy="8596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rPr>
              <a:t>267 000</a:t>
            </a:r>
          </a:p>
        </p:txBody>
      </p:sp>
      <p:pic>
        <p:nvPicPr>
          <p:cNvPr id="12" name="Picture 5">
            <a:extLst>
              <a:ext uri="{FF2B5EF4-FFF2-40B4-BE49-F238E27FC236}">
                <a16:creationId xmlns:a16="http://schemas.microsoft.com/office/drawing/2014/main" id="{5B2E9D85-C178-4B19-9082-A1F12D0DF3D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298466" y="474905"/>
            <a:ext cx="1523075" cy="1488806"/>
          </a:xfrm>
          <a:prstGeom prst="rect">
            <a:avLst/>
          </a:prstGeom>
        </p:spPr>
      </p:pic>
      <p:pic>
        <p:nvPicPr>
          <p:cNvPr id="20484" name="Picture 4" descr="Premium Vector | Cute boy barista in apron holding sandwich and coffee  cartoon character illustration">
            <a:extLst>
              <a:ext uri="{FF2B5EF4-FFF2-40B4-BE49-F238E27FC236}">
                <a16:creationId xmlns:a16="http://schemas.microsoft.com/office/drawing/2014/main" id="{0E17BF9A-E6A4-42D9-9D60-C8402618495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64916" b="88243" l="51000" r="63350">
                        <a14:foregroundMark x1="59000" y1="87430" x2="60400" y2="82427"/>
                        <a14:foregroundMark x1="55650" y1="88305" x2="55650" y2="88305"/>
                        <a14:foregroundMark x1="53900" y1="79112" x2="59700" y2="79112"/>
                        <a14:foregroundMark x1="53900" y1="80238" x2="58100" y2="80238"/>
                        <a14:foregroundMark x1="56350" y1="64916" x2="56350" y2="64916"/>
                        <a14:foregroundMark x1="57250" y1="64916" x2="57250" y2="64916"/>
                        <a14:foregroundMark x1="59500" y1="81989" x2="58300" y2="78487"/>
                      </a14:backgroundRemoval>
                    </a14:imgEffect>
                  </a14:imgLayer>
                </a14:imgProps>
              </a:ext>
              <a:ext uri="{28A0092B-C50C-407E-A947-70E740481C1C}">
                <a14:useLocalDpi xmlns:a14="http://schemas.microsoft.com/office/drawing/2010/main" val="0"/>
              </a:ext>
            </a:extLst>
          </a:blip>
          <a:srcRect l="49520" t="62514" r="35097" b="9960"/>
          <a:stretch/>
        </p:blipFill>
        <p:spPr bwMode="auto">
          <a:xfrm>
            <a:off x="2678651" y="623470"/>
            <a:ext cx="878830" cy="12573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34F3F344-1F1D-44B7-BDC7-617498226F9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043015" y="474905"/>
            <a:ext cx="1523075" cy="1488806"/>
          </a:xfrm>
          <a:prstGeom prst="rect">
            <a:avLst/>
          </a:prstGeom>
        </p:spPr>
      </p:pic>
      <p:pic>
        <p:nvPicPr>
          <p:cNvPr id="21506" name="Picture 2" descr="Coffee Cartoon - gn.racesociety.com">
            <a:extLst>
              <a:ext uri="{FF2B5EF4-FFF2-40B4-BE49-F238E27FC236}">
                <a16:creationId xmlns:a16="http://schemas.microsoft.com/office/drawing/2014/main" id="{9A7537C8-9B32-4A02-A8AC-71D2ACB30588}"/>
              </a:ext>
            </a:extLst>
          </p:cNvPr>
          <p:cNvPicPr>
            <a:picLocks noChangeAspect="1" noChangeArrowheads="1"/>
          </p:cNvPicPr>
          <p:nvPr/>
        </p:nvPicPr>
        <p:blipFill>
          <a:blip r:embed="rId11" cstate="hqprint">
            <a:extLst>
              <a:ext uri="{BEBA8EAE-BF5A-486C-A8C5-ECC9F3942E4B}">
                <a14:imgProps xmlns:a14="http://schemas.microsoft.com/office/drawing/2010/main">
                  <a14:imgLayer r:embed="rId12">
                    <a14:imgEffect>
                      <a14:backgroundRemoval t="3248" b="93766" l="10000" r="90000">
                        <a14:foregroundMark x1="35104" y1="3300" x2="64010" y2="3929"/>
                        <a14:foregroundMark x1="33333" y1="88109" x2="69844" y2="85018"/>
                        <a14:foregroundMark x1="42240" y1="93766" x2="50052" y2="93766"/>
                        <a14:foregroundMark x1="50052" y1="93766" x2="56146" y2="92876"/>
                      </a14:backgroundRemoval>
                    </a14:imgEffect>
                  </a14:imgLayer>
                </a14:imgProps>
              </a:ext>
              <a:ext uri="{28A0092B-C50C-407E-A947-70E740481C1C}">
                <a14:useLocalDpi xmlns:a14="http://schemas.microsoft.com/office/drawing/2010/main" val="0"/>
              </a:ext>
            </a:extLst>
          </a:blip>
          <a:srcRect/>
          <a:stretch>
            <a:fillRect/>
          </a:stretch>
        </p:blipFill>
        <p:spPr bwMode="auto">
          <a:xfrm>
            <a:off x="4156128" y="623470"/>
            <a:ext cx="1264590" cy="12573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Vector | Cute barista in apron holding a coffee cup logo cartoon  character illustration">
            <a:extLst>
              <a:ext uri="{FF2B5EF4-FFF2-40B4-BE49-F238E27FC236}">
                <a16:creationId xmlns:a16="http://schemas.microsoft.com/office/drawing/2014/main" id="{CCD62D07-00A9-4DCE-82D5-DF1D5A197EA1}"/>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200" b="91400" l="9744" r="89776">
                        <a14:foregroundMark x1="39776" y1="75400" x2="57574" y2="72726"/>
                        <a14:backgroundMark x1="30831" y1="21800" x2="76198" y2="22200"/>
                        <a14:backgroundMark x1="60224" y1="15000" x2="92652" y2="63800"/>
                        <a14:backgroundMark x1="92652" y1="63800" x2="92652" y2="64000"/>
                        <a14:backgroundMark x1="43131" y1="9000" x2="75559" y2="15400"/>
                        <a14:backgroundMark x1="44888" y1="15400" x2="9265" y2="51200"/>
                        <a14:backgroundMark x1="9265" y1="51200" x2="9265" y2="51200"/>
                        <a14:backgroundMark x1="42173" y1="18000" x2="15815" y2="54600"/>
                        <a14:backgroundMark x1="32588" y1="36800" x2="11342" y2="81600"/>
                        <a14:backgroundMark x1="22684" y1="70000" x2="39457" y2="92000"/>
                        <a14:backgroundMark x1="39457" y1="92000" x2="58147" y2="98600"/>
                        <a14:backgroundMark x1="61502" y1="88400" x2="93930" y2="48600"/>
                        <a14:backgroundMark x1="93930" y1="48600" x2="93930" y2="48600"/>
                        <a14:backgroundMark x1="66933" y1="31200" x2="87859" y2="59400"/>
                        <a14:backgroundMark x1="69329" y1="35800" x2="69329" y2="35800"/>
                        <a14:backgroundMark x1="73163" y1="45800" x2="87061" y2="70000"/>
                        <a14:backgroundMark x1="66933" y1="70000" x2="84665" y2="71000"/>
                        <a14:backgroundMark x1="65974" y1="64000" x2="76358" y2="70000"/>
                        <a14:backgroundMark x1="76358" y1="70000" x2="81629" y2="70000"/>
                        <a14:backgroundMark x1="58466" y1="71400" x2="80192" y2="82400"/>
                        <a14:backgroundMark x1="80192" y1="82400" x2="80671" y2="82400"/>
                        <a14:backgroundMark x1="59425" y1="73000" x2="64217" y2="98600"/>
                        <a14:backgroundMark x1="58786" y1="82000" x2="61821" y2="97800"/>
                        <a14:backgroundMark x1="61502" y1="69200" x2="62939" y2="74800"/>
                        <a14:backgroundMark x1="35304" y1="86200" x2="57987" y2="87200"/>
                        <a14:backgroundMark x1="57987" y1="87200" x2="65016" y2="86800"/>
                        <a14:backgroundMark x1="31789" y1="71000" x2="39297" y2="91400"/>
                        <a14:backgroundMark x1="19649" y1="62800" x2="36901" y2="76800"/>
                        <a14:backgroundMark x1="39776" y1="70000" x2="34665" y2="76000"/>
                        <a14:backgroundMark x1="41054" y1="70000" x2="35623" y2="67000"/>
                        <a14:backgroundMark x1="30831" y1="63600" x2="31470" y2="72200"/>
                        <a14:backgroundMark x1="35942" y1="64600" x2="36901" y2="69200"/>
                        <a14:backgroundMark x1="41374" y1="26400" x2="46166" y2="25200"/>
                      </a14:backgroundRemoval>
                    </a14:imgEffect>
                  </a14:imgLayer>
                </a14:imgProps>
              </a:ext>
              <a:ext uri="{28A0092B-C50C-407E-A947-70E740481C1C}">
                <a14:useLocalDpi xmlns:a14="http://schemas.microsoft.com/office/drawing/2010/main" val="0"/>
              </a:ext>
            </a:extLst>
          </a:blip>
          <a:srcRect/>
          <a:stretch>
            <a:fillRect/>
          </a:stretch>
        </p:blipFill>
        <p:spPr bwMode="auto">
          <a:xfrm>
            <a:off x="352296" y="2786590"/>
            <a:ext cx="5533067" cy="441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2702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9BD5B721-231B-460E-9F1A-0F17BE7AA0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518"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Casal fofo barista de avental escrevendo um cardápio | Vetor Grátis">
            <a:extLst>
              <a:ext uri="{FF2B5EF4-FFF2-40B4-BE49-F238E27FC236}">
                <a16:creationId xmlns:a16="http://schemas.microsoft.com/office/drawing/2014/main" id="{2A0765DF-0AFA-42AC-BF53-C66359AF645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800" b="90400" l="6550" r="96006">
                        <a14:foregroundMark x1="6709" y1="58600" x2="13059" y2="47469"/>
                        <a14:foregroundMark x1="9744" y1="83600" x2="11981" y2="81200"/>
                        <a14:foregroundMark x1="8946" y1="79200" x2="15176" y2="87400"/>
                        <a14:foregroundMark x1="15176" y1="87400" x2="10064" y2="84600"/>
                        <a14:foregroundMark x1="22045" y1="90400" x2="36901" y2="68200"/>
                        <a14:foregroundMark x1="36901" y1="83200" x2="36901" y2="83200"/>
                        <a14:foregroundMark x1="35783" y1="83200" x2="42013" y2="68200"/>
                        <a14:foregroundMark x1="55431" y1="63000" x2="61342" y2="75600"/>
                        <a14:foregroundMark x1="61342" y1="75600" x2="69169" y2="81000"/>
                        <a14:foregroundMark x1="69169" y1="81000" x2="77157" y2="64800"/>
                        <a14:foregroundMark x1="71086" y1="64800" x2="76038" y2="86400"/>
                        <a14:foregroundMark x1="76038" y1="86400" x2="66933" y2="89800"/>
                        <a14:foregroundMark x1="66933" y1="89800" x2="62722" y2="87691"/>
                        <a14:foregroundMark x1="59265" y1="82200" x2="65335" y2="82200"/>
                        <a14:foregroundMark x1="90256" y1="82600" x2="91374" y2="78800"/>
                        <a14:foregroundMark x1="88658" y1="77400" x2="87540" y2="80200"/>
                        <a14:foregroundMark x1="87540" y1="84000" x2="96006" y2="83600"/>
                        <a14:foregroundMark x1="96006" y1="83600" x2="91374" y2="76000"/>
                        <a14:backgroundMark x1="19968" y1="25600" x2="76518" y2="22800"/>
                        <a14:backgroundMark x1="76518" y1="22800" x2="76837" y2="22600"/>
                        <a14:backgroundMark x1="31310" y1="15800" x2="71565" y2="21400"/>
                        <a14:backgroundMark x1="57827" y1="11200" x2="80990" y2="21800"/>
                        <a14:backgroundMark x1="33067" y1="13000" x2="56869" y2="7800"/>
                        <a14:backgroundMark x1="13738" y1="41400" x2="43291" y2="31800"/>
                        <a14:backgroundMark x1="43291" y1="31800" x2="91214" y2="28400"/>
                        <a14:backgroundMark x1="91214" y1="28400" x2="91374" y2="28400"/>
                        <a14:backgroundMark x1="15655" y1="44000" x2="16454" y2="39600"/>
                        <a14:backgroundMark x1="11821" y1="44600" x2="13738" y2="44600"/>
                        <a14:backgroundMark x1="13738" y1="44600" x2="15495" y2="44600"/>
                        <a14:backgroundMark x1="50319" y1="26800" x2="51118" y2="46800"/>
                        <a14:backgroundMark x1="39776" y1="38000" x2="47923" y2="43800"/>
                        <a14:backgroundMark x1="48882" y1="70600" x2="57188" y2="91200"/>
                        <a14:backgroundMark x1="52077" y1="80800" x2="40096" y2="94200"/>
                        <a14:backgroundMark x1="49201" y1="57400" x2="54952" y2="93600"/>
                        <a14:backgroundMark x1="56709" y1="85400" x2="61981" y2="91400"/>
                        <a14:backgroundMark x1="78275" y1="76600" x2="89617" y2="72400"/>
                        <a14:backgroundMark x1="87061" y1="62200" x2="87061" y2="62200"/>
                        <a14:backgroundMark x1="14696" y1="72800" x2="14696" y2="72800"/>
                        <a14:backgroundMark x1="19489" y1="79000" x2="14696" y2="74200"/>
                        <a14:backgroundMark x1="65815" y1="94800" x2="73482" y2="94400"/>
                        <a14:backgroundMark x1="73482" y1="94400" x2="76677" y2="94400"/>
                        <a14:backgroundMark x1="64377" y1="94200" x2="74441" y2="94200"/>
                        <a14:backgroundMark x1="27796" y1="94200" x2="35463" y2="94200"/>
                      </a14:backgroundRemoval>
                    </a14:imgEffect>
                  </a14:imgLayer>
                </a14:imgProps>
              </a:ext>
              <a:ext uri="{28A0092B-C50C-407E-A947-70E740481C1C}">
                <a14:useLocalDpi xmlns:a14="http://schemas.microsoft.com/office/drawing/2010/main" val="0"/>
              </a:ext>
            </a:extLst>
          </a:blip>
          <a:srcRect/>
          <a:stretch>
            <a:fillRect/>
          </a:stretch>
        </p:blipFill>
        <p:spPr bwMode="auto">
          <a:xfrm>
            <a:off x="806553" y="252758"/>
            <a:ext cx="6223833" cy="4971113"/>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Premium Vector | Cute couple barista in apron show ok sign with hands  cartoon character illustration">
            <a:extLst>
              <a:ext uri="{FF2B5EF4-FFF2-40B4-BE49-F238E27FC236}">
                <a16:creationId xmlns:a16="http://schemas.microsoft.com/office/drawing/2014/main" id="{D84E0D7F-5197-4078-84C9-1B28DBA11B6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2000" l="5272" r="97604">
                        <a14:foregroundMark x1="5272" y1="47800" x2="11981" y2="61600"/>
                        <a14:foregroundMark x1="11981" y1="61600" x2="13898" y2="64000"/>
                        <a14:foregroundMark x1="22204" y1="83800" x2="35243" y2="90470"/>
                        <a14:foregroundMark x1="17732" y1="87800" x2="25399" y2="82200"/>
                        <a14:foregroundMark x1="25399" y1="82200" x2="36581" y2="82800"/>
                        <a14:foregroundMark x1="31470" y1="78000" x2="35463" y2="82400"/>
                        <a14:foregroundMark x1="19489" y1="82200" x2="16454" y2="91600"/>
                        <a14:foregroundMark x1="16454" y1="91600" x2="16454" y2="91600"/>
                        <a14:foregroundMark x1="61821" y1="83200" x2="70767" y2="81600"/>
                        <a14:foregroundMark x1="70767" y1="81600" x2="71246" y2="81600"/>
                        <a14:foregroundMark x1="71246" y1="69200" x2="73003" y2="81000"/>
                        <a14:foregroundMark x1="68211" y1="86200" x2="77476" y2="91800"/>
                        <a14:foregroundMark x1="77476" y1="91800" x2="78435" y2="92000"/>
                        <a14:foregroundMark x1="77955" y1="83200" x2="80831" y2="89200"/>
                        <a14:foregroundMark x1="81310" y1="91400" x2="81470" y2="91400"/>
                        <a14:foregroundMark x1="81470" y1="91400" x2="81470" y2="91400"/>
                        <a14:foregroundMark x1="88978" y1="56000" x2="97604" y2="59600"/>
                        <a14:backgroundMark x1="25399" y1="21200" x2="58626" y2="21400"/>
                        <a14:backgroundMark x1="58626" y1="21400" x2="74920" y2="21200"/>
                        <a14:backgroundMark x1="38978" y1="22400" x2="64058" y2="28600"/>
                        <a14:backgroundMark x1="64058" y1="28600" x2="73962" y2="28600"/>
                        <a14:backgroundMark x1="73962" y1="28600" x2="87540" y2="25200"/>
                        <a14:backgroundMark x1="20927" y1="23000" x2="39776" y2="24000"/>
                        <a14:backgroundMark x1="39776" y1="24000" x2="55272" y2="36600"/>
                        <a14:backgroundMark x1="55272" y1="36600" x2="71725" y2="29200"/>
                        <a14:backgroundMark x1="71725" y1="29200" x2="82109" y2="29800"/>
                        <a14:backgroundMark x1="82109" y1="29800" x2="84345" y2="30800"/>
                        <a14:backgroundMark x1="45527" y1="34400" x2="51118" y2="51400"/>
                        <a14:backgroundMark x1="47764" y1="75600" x2="51118" y2="95400"/>
                        <a14:backgroundMark x1="43770" y1="69600" x2="62620" y2="96000"/>
                        <a14:backgroundMark x1="35463" y1="90000" x2="49361" y2="87600"/>
                        <a14:backgroundMark x1="34984" y1="90400" x2="35783" y2="94800"/>
                        <a14:backgroundMark x1="35304" y1="77200" x2="47284" y2="68600"/>
                        <a14:backgroundMark x1="45847" y1="64200" x2="51278" y2="70800"/>
                        <a14:backgroundMark x1="46326" y1="53000" x2="46326" y2="53000"/>
                        <a14:backgroundMark x1="45847" y1="55800" x2="45847" y2="55800"/>
                        <a14:backgroundMark x1="46326" y1="53800" x2="46326" y2="53800"/>
                        <a14:backgroundMark x1="52396" y1="62400" x2="52396" y2="62400"/>
                        <a14:backgroundMark x1="48562" y1="62600" x2="48562" y2="62600"/>
                        <a14:backgroundMark x1="54313" y1="59800" x2="54313" y2="59800"/>
                        <a14:backgroundMark x1="59105" y1="73600" x2="59105" y2="73600"/>
                        <a14:backgroundMark x1="62939" y1="77400" x2="60703" y2="74400"/>
                      </a14:backgroundRemoval>
                    </a14:imgEffect>
                  </a14:imgLayer>
                </a14:imgProps>
              </a:ext>
              <a:ext uri="{28A0092B-C50C-407E-A947-70E740481C1C}">
                <a14:useLocalDpi xmlns:a14="http://schemas.microsoft.com/office/drawing/2010/main" val="0"/>
              </a:ext>
            </a:extLst>
          </a:blip>
          <a:srcRect/>
          <a:stretch>
            <a:fillRect/>
          </a:stretch>
        </p:blipFill>
        <p:spPr bwMode="auto">
          <a:xfrm>
            <a:off x="1067736" y="506341"/>
            <a:ext cx="5962650" cy="4762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46FDB00-925A-44DC-A688-CEDA23F8EE57}"/>
              </a:ext>
            </a:extLst>
          </p:cNvPr>
          <p:cNvGrpSpPr/>
          <p:nvPr/>
        </p:nvGrpSpPr>
        <p:grpSpPr>
          <a:xfrm>
            <a:off x="6280878" y="0"/>
            <a:ext cx="5756223" cy="4114800"/>
            <a:chOff x="6280878" y="0"/>
            <a:chExt cx="5756223" cy="4114800"/>
          </a:xfrm>
        </p:grpSpPr>
        <p:pic>
          <p:nvPicPr>
            <p:cNvPr id="10" name="Picture 4">
              <a:extLst>
                <a:ext uri="{FF2B5EF4-FFF2-40B4-BE49-F238E27FC236}">
                  <a16:creationId xmlns:a16="http://schemas.microsoft.com/office/drawing/2014/main" id="{D07A9C4A-0D24-4BB5-8B3E-665A65D9F7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6280878" y="0"/>
              <a:ext cx="5756223" cy="4114800"/>
            </a:xfrm>
            <a:prstGeom prst="rect">
              <a:avLst/>
            </a:prstGeom>
          </p:spPr>
        </p:pic>
        <p:sp>
          <p:nvSpPr>
            <p:cNvPr id="11" name="TextBox 10">
              <a:extLst>
                <a:ext uri="{FF2B5EF4-FFF2-40B4-BE49-F238E27FC236}">
                  <a16:creationId xmlns:a16="http://schemas.microsoft.com/office/drawing/2014/main" id="{2FBDD726-EED1-436E-BECF-AB89F7F9A23D}"/>
                </a:ext>
              </a:extLst>
            </p:cNvPr>
            <p:cNvSpPr txBox="1"/>
            <p:nvPr/>
          </p:nvSpPr>
          <p:spPr>
            <a:xfrm>
              <a:off x="6559425" y="983988"/>
              <a:ext cx="5458404" cy="1077218"/>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Chúng mình đã đạt chỉ tiêu.</a:t>
              </a:r>
            </a:p>
            <a:p>
              <a:pPr algn="ctr"/>
              <a:r>
                <a:rPr lang="vi-VN" sz="3200" b="1" dirty="0">
                  <a:latin typeface="Cambria" panose="02040503050406030204" pitchFamily="18" charset="0"/>
                  <a:ea typeface="Cambria" panose="02040503050406030204" pitchFamily="18" charset="0"/>
                </a:rPr>
                <a:t>Cảm ơn các bạn nhé!</a:t>
              </a:r>
              <a:endParaRPr lang="en-US"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5490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1506"/>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 name="Picture 18" descr="Free Vector | Friendly shop showcase in the city flat style illustration.">
            <a:extLst>
              <a:ext uri="{FF2B5EF4-FFF2-40B4-BE49-F238E27FC236}">
                <a16:creationId xmlns:a16="http://schemas.microsoft.com/office/drawing/2014/main" id="{ED5BEED9-668B-408C-A823-67BED5609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07" b="10227"/>
          <a:stretch/>
        </p:blipFill>
        <p:spPr bwMode="auto">
          <a:xfrm>
            <a:off x="0" y="-177800"/>
            <a:ext cx="12192000" cy="706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fe building with bright Royalty Free Vector Image">
            <a:extLst>
              <a:ext uri="{FF2B5EF4-FFF2-40B4-BE49-F238E27FC236}">
                <a16:creationId xmlns:a16="http://schemas.microsoft.com/office/drawing/2014/main" id="{3982AC18-0182-40B2-B014-D0431F7603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54" b="99744" l="700" r="96800">
                        <a14:foregroundMark x1="10100" y1="47436" x2="10100" y2="47436"/>
                        <a14:foregroundMark x1="6600" y1="46538" x2="6600" y2="46538"/>
                        <a14:foregroundMark x1="28100" y1="5641" x2="35900" y2="5385"/>
                        <a14:foregroundMark x1="35900" y1="5385" x2="54100" y2="9103"/>
                        <a14:foregroundMark x1="75800" y1="5385" x2="76000" y2="17564"/>
                        <a14:foregroundMark x1="75700" y1="4231" x2="61000" y2="4231"/>
                        <a14:foregroundMark x1="61000" y1="4231" x2="58900" y2="5385"/>
                        <a14:foregroundMark x1="57000" y1="5385" x2="64600" y2="3462"/>
                        <a14:foregroundMark x1="64600" y1="3462" x2="68100" y2="3462"/>
                        <a14:foregroundMark x1="68100" y1="3462" x2="74700" y2="2949"/>
                        <a14:foregroundMark x1="74700" y1="2949" x2="75400" y2="2949"/>
                        <a14:foregroundMark x1="32300" y1="1154" x2="32300" y2="1154"/>
                        <a14:foregroundMark x1="7400" y1="83846" x2="45800" y2="82564"/>
                        <a14:foregroundMark x1="45800" y1="82564" x2="63200" y2="82564"/>
                        <a14:foregroundMark x1="63200" y1="82564" x2="80000" y2="80897"/>
                        <a14:foregroundMark x1="80000" y1="80897" x2="83300" y2="79487"/>
                        <a14:foregroundMark x1="83300" y1="79487" x2="86300" y2="76923"/>
                        <a14:foregroundMark x1="86300" y1="76923" x2="87000" y2="65769"/>
                        <a14:foregroundMark x1="87000" y1="65769" x2="86000" y2="58590"/>
                        <a14:foregroundMark x1="69800" y1="85641" x2="81700" y2="84103"/>
                        <a14:foregroundMark x1="81700" y1="84103" x2="93700" y2="84487"/>
                        <a14:foregroundMark x1="93700" y1="84487" x2="96800" y2="85897"/>
                        <a14:foregroundMark x1="96800" y1="85897" x2="81500" y2="75000"/>
                        <a14:foregroundMark x1="400" y1="86282" x2="27200" y2="94359"/>
                        <a14:foregroundMark x1="27200" y1="94359" x2="32600" y2="98974"/>
                        <a14:foregroundMark x1="32600" y1="98974" x2="41100" y2="99744"/>
                        <a14:foregroundMark x1="41100" y1="99744" x2="41900" y2="99487"/>
                        <a14:foregroundMark x1="700" y1="85000" x2="6200" y2="82949"/>
                        <a14:backgroundMark x1="83900" y1="52692" x2="83900" y2="52692"/>
                      </a14:backgroundRemoval>
                    </a14:imgEffect>
                  </a14:imgLayer>
                </a14:imgProps>
              </a:ext>
              <a:ext uri="{28A0092B-C50C-407E-A947-70E740481C1C}">
                <a14:useLocalDpi xmlns:a14="http://schemas.microsoft.com/office/drawing/2010/main" val="0"/>
              </a:ext>
            </a:extLst>
          </a:blip>
          <a:srcRect b="11026"/>
          <a:stretch/>
        </p:blipFill>
        <p:spPr bwMode="auto">
          <a:xfrm>
            <a:off x="1711658" y="-264517"/>
            <a:ext cx="8599857" cy="59683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Vector | Cute boy barista in apron holding a coffee cup cartoon  character illustration">
            <a:extLst>
              <a:ext uri="{FF2B5EF4-FFF2-40B4-BE49-F238E27FC236}">
                <a16:creationId xmlns:a16="http://schemas.microsoft.com/office/drawing/2014/main" id="{A1E1EDBC-607E-44F7-B8D6-D884F5977A0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47923" y1="55000" x2="47923" y2="550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923" y1="38600" x2="47125" y2="53200"/>
                        <a14:backgroundMark x1="47125" y1="53200" x2="47125" y2="38800"/>
                        <a14:backgroundMark x1="47125" y1="38800" x2="47444" y2="46400"/>
                        <a14:backgroundMark x1="47444" y1="46400" x2="48083" y2="40000"/>
                        <a14:backgroundMark x1="48083" y1="40000" x2="48083" y2="45600"/>
                        <a14:backgroundMark x1="47284" y1="38000" x2="46486" y2="37000"/>
                      </a14:backgroundRemoval>
                    </a14:imgEffect>
                  </a14:imgLayer>
                </a14:imgProps>
              </a:ext>
              <a:ext uri="{28A0092B-C50C-407E-A947-70E740481C1C}">
                <a14:useLocalDpi xmlns:a14="http://schemas.microsoft.com/office/drawing/2010/main" val="0"/>
              </a:ext>
            </a:extLst>
          </a:blip>
          <a:srcRect l="46893" t="31193"/>
          <a:stretch/>
        </p:blipFill>
        <p:spPr bwMode="auto">
          <a:xfrm>
            <a:off x="0" y="2594869"/>
            <a:ext cx="3287178" cy="3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Free Vector | Cute boy barista in apron holding a coffee cup cartoon  character illustration">
            <a:extLst>
              <a:ext uri="{FF2B5EF4-FFF2-40B4-BE49-F238E27FC236}">
                <a16:creationId xmlns:a16="http://schemas.microsoft.com/office/drawing/2014/main" id="{50B130CC-6377-42D0-8AC0-1D7A0358809D}"/>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764" y1="54800" x2="47764" y2="54800"/>
                        <a14:backgroundMark x1="47764" y1="52800" x2="48083" y2="59400"/>
                        <a14:backgroundMark x1="48083" y1="59400" x2="48083" y2="51000"/>
                      </a14:backgroundRemoval>
                    </a14:imgEffect>
                  </a14:imgLayer>
                </a14:imgProps>
              </a:ext>
              <a:ext uri="{28A0092B-C50C-407E-A947-70E740481C1C}">
                <a14:useLocalDpi xmlns:a14="http://schemas.microsoft.com/office/drawing/2010/main" val="0"/>
              </a:ext>
            </a:extLst>
          </a:blip>
          <a:srcRect r="51468"/>
          <a:stretch/>
        </p:blipFill>
        <p:spPr bwMode="auto">
          <a:xfrm>
            <a:off x="9210343" y="1732347"/>
            <a:ext cx="2540000" cy="4180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C027D03-4621-7C63-59E5-F2C013F02132}"/>
              </a:ext>
            </a:extLst>
          </p:cNvPr>
          <p:cNvPicPr>
            <a:picLocks noChangeAspect="1"/>
          </p:cNvPicPr>
          <p:nvPr/>
        </p:nvPicPr>
        <p:blipFill>
          <a:blip r:embed="rId9"/>
          <a:stretch>
            <a:fillRect/>
          </a:stretch>
        </p:blipFill>
        <p:spPr>
          <a:xfrm>
            <a:off x="182317" y="185832"/>
            <a:ext cx="2944623" cy="2219136"/>
          </a:xfrm>
          <a:prstGeom prst="rect">
            <a:avLst/>
          </a:prstGeom>
        </p:spPr>
      </p:pic>
      <p:pic>
        <p:nvPicPr>
          <p:cNvPr id="3" name="Picture 2">
            <a:extLst>
              <a:ext uri="{FF2B5EF4-FFF2-40B4-BE49-F238E27FC236}">
                <a16:creationId xmlns:a16="http://schemas.microsoft.com/office/drawing/2014/main" id="{9D025E19-71D2-7117-C472-CB3437DDD5FE}"/>
              </a:ext>
            </a:extLst>
          </p:cNvPr>
          <p:cNvPicPr>
            <a:picLocks noChangeAspect="1"/>
          </p:cNvPicPr>
          <p:nvPr/>
        </p:nvPicPr>
        <p:blipFill>
          <a:blip r:embed="rId10"/>
          <a:stretch>
            <a:fillRect/>
          </a:stretch>
        </p:blipFill>
        <p:spPr>
          <a:xfrm>
            <a:off x="1553673" y="1383294"/>
            <a:ext cx="8583912" cy="1457070"/>
          </a:xfrm>
          <a:prstGeom prst="rect">
            <a:avLst/>
          </a:prstGeom>
        </p:spPr>
      </p:pic>
      <p:pic>
        <p:nvPicPr>
          <p:cNvPr id="6" name="Picture 5">
            <a:extLst>
              <a:ext uri="{FF2B5EF4-FFF2-40B4-BE49-F238E27FC236}">
                <a16:creationId xmlns:a16="http://schemas.microsoft.com/office/drawing/2014/main" id="{1129F441-C2F7-DB26-E0F2-D595C9240D4B}"/>
              </a:ext>
            </a:extLst>
          </p:cNvPr>
          <p:cNvPicPr>
            <a:picLocks noChangeAspect="1"/>
          </p:cNvPicPr>
          <p:nvPr/>
        </p:nvPicPr>
        <p:blipFill>
          <a:blip r:embed="rId11"/>
          <a:stretch>
            <a:fillRect/>
          </a:stretch>
        </p:blipFill>
        <p:spPr>
          <a:xfrm>
            <a:off x="3737096" y="2972601"/>
            <a:ext cx="4304149" cy="1609483"/>
          </a:xfrm>
          <a:prstGeom prst="rect">
            <a:avLst/>
          </a:prstGeom>
        </p:spPr>
      </p:pic>
    </p:spTree>
    <p:extLst>
      <p:ext uri="{BB962C8B-B14F-4D97-AF65-F5344CB8AC3E}">
        <p14:creationId xmlns:p14="http://schemas.microsoft.com/office/powerpoint/2010/main" val="297245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1EFC1C3B-88AF-4F84-B2A7-B740BBE7D8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673446" y="172278"/>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0248405-0C76-656C-64CD-3C6966740042}"/>
              </a:ext>
            </a:extLst>
          </p:cNvPr>
          <p:cNvPicPr>
            <a:picLocks noChangeAspect="1"/>
          </p:cNvPicPr>
          <p:nvPr/>
        </p:nvPicPr>
        <p:blipFill>
          <a:blip r:embed="rId6"/>
          <a:stretch>
            <a:fillRect/>
          </a:stretch>
        </p:blipFill>
        <p:spPr>
          <a:xfrm>
            <a:off x="2981128" y="4072886"/>
            <a:ext cx="5816088" cy="2609314"/>
          </a:xfrm>
          <a:prstGeom prst="rect">
            <a:avLst/>
          </a:prstGeom>
        </p:spPr>
      </p:pic>
    </p:spTree>
    <p:extLst>
      <p:ext uri="{BB962C8B-B14F-4D97-AF65-F5344CB8AC3E}">
        <p14:creationId xmlns:p14="http://schemas.microsoft.com/office/powerpoint/2010/main" val="3277684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algn="ctr"/>
            <a:r>
              <a:rPr lang="en-US" sz="4400" b="1" dirty="0">
                <a:solidFill>
                  <a:schemeClr val="bg1"/>
                </a:solidFill>
                <a:latin typeface="Calibri" panose="020F0502020204030204" pitchFamily="34" charset="0"/>
                <a:cs typeface="Calibri" panose="020F0502020204030204" pitchFamily="34" charset="0"/>
              </a:rPr>
              <a:t>1</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4000" dirty="0">
                <a:solidFill>
                  <a:srgbClr val="C00000"/>
                </a:solidFill>
                <a:latin typeface="Calibri" panose="020F0502020204030204" pitchFamily="34" charset="0"/>
                <a:cs typeface="Calibri" panose="020F0502020204030204" pitchFamily="34" charset="0"/>
                <a:sym typeface="+mn-lt"/>
              </a:rPr>
              <a:t>Tính giá trị của biểu thức</a:t>
            </a:r>
            <a:endParaRPr lang="zh-CN" altLang="en-US" sz="4000" dirty="0">
              <a:solidFill>
                <a:srgbClr val="C00000"/>
              </a:solidFill>
              <a:latin typeface="Calibri" panose="020F0502020204030204" pitchFamily="34" charset="0"/>
              <a:cs typeface="Calibri" panose="020F0502020204030204" pitchFamily="34" charset="0"/>
              <a:sym typeface="+mn-lt"/>
            </a:endParaRPr>
          </a:p>
        </p:txBody>
      </p:sp>
      <p:sp>
        <p:nvSpPr>
          <p:cNvPr id="6" name="TextBox 5">
            <a:extLst>
              <a:ext uri="{FF2B5EF4-FFF2-40B4-BE49-F238E27FC236}">
                <a16:creationId xmlns:a16="http://schemas.microsoft.com/office/drawing/2014/main" id="{DC917879-D0FA-0A83-D4B0-6BC0D4E0E10B}"/>
              </a:ext>
            </a:extLst>
          </p:cNvPr>
          <p:cNvSpPr txBox="1"/>
          <p:nvPr/>
        </p:nvSpPr>
        <p:spPr>
          <a:xfrm>
            <a:off x="718457" y="1415143"/>
            <a:ext cx="7587343" cy="646331"/>
          </a:xfrm>
          <a:prstGeom prst="rect">
            <a:avLst/>
          </a:prstGeom>
          <a:noFill/>
        </p:spPr>
        <p:txBody>
          <a:bodyPr wrap="square" rtlCol="0">
            <a:spAutoFit/>
          </a:bodyPr>
          <a:lstStyle/>
          <a:p>
            <a:r>
              <a:rPr lang="pt-BR" sz="3600" b="1" i="0" dirty="0">
                <a:solidFill>
                  <a:srgbClr val="000000"/>
                </a:solidFill>
                <a:effectLst/>
                <a:latin typeface="Cambria" panose="02040503050406030204" pitchFamily="18" charset="0"/>
                <a:ea typeface="Cambria" panose="02040503050406030204" pitchFamily="18" charset="0"/>
              </a:rPr>
              <a:t>a) (131,4 – 80,8) : 2,3 + 21,64 × 2</a:t>
            </a:r>
            <a:endParaRPr lang="en-US" sz="36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8CCAEA5-960D-13C2-88EE-81BBF21FD496}"/>
              </a:ext>
            </a:extLst>
          </p:cNvPr>
          <p:cNvSpPr txBox="1"/>
          <p:nvPr/>
        </p:nvSpPr>
        <p:spPr>
          <a:xfrm>
            <a:off x="3668485" y="3853542"/>
            <a:ext cx="7587343" cy="646331"/>
          </a:xfrm>
          <a:prstGeom prst="rect">
            <a:avLst/>
          </a:prstGeom>
          <a:noFill/>
        </p:spPr>
        <p:txBody>
          <a:bodyPr wrap="square" rtlCol="0">
            <a:spAutoFit/>
          </a:bodyPr>
          <a:lstStyle/>
          <a:p>
            <a:r>
              <a:rPr lang="pl-PL" sz="3600" b="1" i="0" dirty="0">
                <a:solidFill>
                  <a:srgbClr val="000000"/>
                </a:solidFill>
                <a:effectLst/>
                <a:latin typeface="Cambria" panose="02040503050406030204" pitchFamily="18" charset="0"/>
                <a:ea typeface="Cambria" panose="02040503050406030204" pitchFamily="18" charset="0"/>
              </a:rPr>
              <a:t>b) 8,16 : (1,32 + 3,48) – 0,34 : 2</a:t>
            </a:r>
            <a:endParaRPr lang="en-US" sz="36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0249EEC-6499-BB73-F8EE-7AE7B592F06A}"/>
              </a:ext>
            </a:extLst>
          </p:cNvPr>
          <p:cNvSpPr txBox="1"/>
          <p:nvPr/>
        </p:nvSpPr>
        <p:spPr>
          <a:xfrm>
            <a:off x="1349829" y="2155372"/>
            <a:ext cx="754380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50,6 : 2,3 + 43,28</a:t>
            </a:r>
          </a:p>
          <a:p>
            <a:r>
              <a:rPr lang="en-US" sz="3200" b="1" dirty="0">
                <a:solidFill>
                  <a:srgbClr val="FF0000"/>
                </a:solidFill>
                <a:latin typeface="Cambria" panose="02040503050406030204" pitchFamily="18" charset="0"/>
                <a:ea typeface="Cambria" panose="02040503050406030204" pitchFamily="18" charset="0"/>
              </a:rPr>
              <a:t>= 22 + 43,28</a:t>
            </a:r>
          </a:p>
          <a:p>
            <a:r>
              <a:rPr lang="en-US" sz="3200" b="1" dirty="0">
                <a:solidFill>
                  <a:srgbClr val="FF0000"/>
                </a:solidFill>
                <a:latin typeface="Cambria" panose="02040503050406030204" pitchFamily="18" charset="0"/>
                <a:ea typeface="Cambria" panose="02040503050406030204" pitchFamily="18" charset="0"/>
              </a:rPr>
              <a:t>= 65,28</a:t>
            </a:r>
          </a:p>
        </p:txBody>
      </p:sp>
      <p:sp>
        <p:nvSpPr>
          <p:cNvPr id="9" name="TextBox 8">
            <a:extLst>
              <a:ext uri="{FF2B5EF4-FFF2-40B4-BE49-F238E27FC236}">
                <a16:creationId xmlns:a16="http://schemas.microsoft.com/office/drawing/2014/main" id="{0D21466F-FA23-EB57-A192-41685B96ED28}"/>
              </a:ext>
            </a:extLst>
          </p:cNvPr>
          <p:cNvSpPr txBox="1"/>
          <p:nvPr/>
        </p:nvSpPr>
        <p:spPr>
          <a:xfrm>
            <a:off x="3995058" y="4495801"/>
            <a:ext cx="754380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8,16 : 4,8 – 0,17</a:t>
            </a:r>
          </a:p>
          <a:p>
            <a:r>
              <a:rPr lang="en-US" sz="3200" b="1" dirty="0">
                <a:solidFill>
                  <a:srgbClr val="FF0000"/>
                </a:solidFill>
                <a:latin typeface="Cambria" panose="02040503050406030204" pitchFamily="18" charset="0"/>
                <a:ea typeface="Cambria" panose="02040503050406030204" pitchFamily="18" charset="0"/>
              </a:rPr>
              <a:t>= 1,7 – 0,17</a:t>
            </a:r>
          </a:p>
          <a:p>
            <a:r>
              <a:rPr lang="en-US" sz="3200" b="1" dirty="0">
                <a:solidFill>
                  <a:srgbClr val="FF0000"/>
                </a:solidFill>
                <a:latin typeface="Cambria" panose="02040503050406030204" pitchFamily="18" charset="0"/>
                <a:ea typeface="Cambria" panose="02040503050406030204" pitchFamily="18" charset="0"/>
              </a:rPr>
              <a:t>= 1,53</a:t>
            </a:r>
          </a:p>
        </p:txBody>
      </p:sp>
    </p:spTree>
    <p:extLst>
      <p:ext uri="{BB962C8B-B14F-4D97-AF65-F5344CB8AC3E}">
        <p14:creationId xmlns:p14="http://schemas.microsoft.com/office/powerpoint/2010/main" val="1961631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up)">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up)">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wipe(up)">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wipe(up)">
                                      <p:cBhvr>
                                        <p:cTn id="41" dur="500"/>
                                        <p:tgtEl>
                                          <p:spTgt spid="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wipe(up)">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341908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427</Words>
  <Application>Microsoft Office PowerPoint</Application>
  <PresentationFormat>Widescreen</PresentationFormat>
  <Paragraphs>61</Paragraphs>
  <Slides>17</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Cambria</vt:lpstr>
      <vt:lpstr>等线</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 LOAN</dc:creator>
  <cp:lastModifiedBy>Administrator</cp:lastModifiedBy>
  <cp:revision>66</cp:revision>
  <dcterms:created xsi:type="dcterms:W3CDTF">2022-06-25T03:27:47Z</dcterms:created>
  <dcterms:modified xsi:type="dcterms:W3CDTF">2024-11-21T01:32:24Z</dcterms:modified>
</cp:coreProperties>
</file>