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0" r:id="rId3"/>
    <p:sldId id="296" r:id="rId4"/>
    <p:sldId id="7609" r:id="rId5"/>
    <p:sldId id="7607" r:id="rId6"/>
    <p:sldId id="7608" r:id="rId7"/>
    <p:sldId id="7611" r:id="rId8"/>
    <p:sldId id="7612" r:id="rId9"/>
    <p:sldId id="7651" r:id="rId10"/>
    <p:sldId id="261" r:id="rId11"/>
    <p:sldId id="7643" r:id="rId12"/>
    <p:sldId id="7644" r:id="rId13"/>
    <p:sldId id="7650" r:id="rId14"/>
    <p:sldId id="266" r:id="rId15"/>
    <p:sldId id="7662" r:id="rId16"/>
    <p:sldId id="7663" r:id="rId17"/>
    <p:sldId id="7664" r:id="rId18"/>
    <p:sldId id="7665" r:id="rId19"/>
    <p:sldId id="7661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EAEC"/>
    <a:srgbClr val="E53333"/>
    <a:srgbClr val="135995"/>
    <a:srgbClr val="4D9161"/>
    <a:srgbClr val="33493C"/>
    <a:srgbClr val="F1D0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1"/>
    <p:restoredTop sz="94633"/>
  </p:normalViewPr>
  <p:slideViewPr>
    <p:cSldViewPr snapToGrid="0" snapToObjects="1" showGuides="1">
      <p:cViewPr varScale="1">
        <p:scale>
          <a:sx n="70" d="100"/>
          <a:sy n="70" d="100"/>
        </p:scale>
        <p:origin x="438" y="60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07C92-92DB-4865-884D-191FA9ED2330}" type="datetimeFigureOut">
              <a:rPr lang="zh-CN" altLang="en-US" smtClean="0"/>
              <a:t>2025/11/22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B3E079-AABC-4496-BD21-87748C05EE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912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E079-AABC-4496-BD21-87748C05EE0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497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824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011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709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B3E079-AABC-4496-BD21-87748C05EE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335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E079-AABC-4496-BD21-87748C05EE0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713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E079-AABC-4496-BD21-87748C05EE0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195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760C-35A9-4581-8F23-C37FB5A61F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71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760C-35A9-4581-8F23-C37FB5A61F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674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9760C-35A9-4581-8F23-C37FB5A61F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55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E079-AABC-4496-BD21-87748C05EE0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686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E079-AABC-4496-BD21-87748C05EE0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801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E079-AABC-4496-BD21-87748C05EE0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8924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3E079-AABC-4496-BD21-87748C05EE0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78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5D833895-2EE1-A143-93B4-FD15908CC1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10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36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F8176E-F5DF-774C-B355-0AA56F2A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C685E8B-DA12-4949-BE60-1D3CAAC8D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EE4766-0E24-7747-AAC2-C6FFA6C789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2025/11/22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E33624-D76D-7E40-9B73-0ED0268A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10EBED-4848-C244-A701-09F285118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7136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7A3F6CB-FE33-2F48-966E-2748F6161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3BA0D72-302B-4A4D-97DB-EECD3E5D2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6D65D0-3D99-F54A-B2DA-34F28AFF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2025/11/22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0B15F4-60EC-3F4E-B314-6E316015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33209C-A96C-1F4B-8109-542B2E87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44862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A496-940D-4F6C-8015-4E1DB9A50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7FD98-682A-4532-BB4D-5961374E5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64FE-8B49-40FB-BB41-FA9A416DA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CF184-45EE-43E0-AC25-F45B19CB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95B17-4FB2-4D1E-98CB-BFCCED93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10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1F4AE-7EDF-4A69-AD39-38A9F6091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75BC32-4B42-4F47-A2DD-3829E1E1F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85EA4-A426-4AD4-A498-108A4661D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3A12-C094-4DAD-A94C-2A02A3DF1951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1DE6F-AF5B-47CA-BDAF-347B12BC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FBC47-1EE3-4AB6-92B4-76CEADF93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2E0C0-4DE7-48AA-B71E-3998E3990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6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034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24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6E507B-8EF9-5A45-A7A7-4819713C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58AFCA-29AA-3E4B-BD83-C832ABE5F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A7D35DE-AD6B-B542-8541-668B1D7B9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775A51-30D3-6C44-AAC4-C87AB51CDF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2025/11/22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9A7E92-DECB-A340-99DA-0C90C0CA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A7E75F-4E49-4240-AD66-D2883CC8B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0516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CF90D0-1BE0-BA48-82C9-0B8C07334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D8CC1C-B463-4044-AEBB-947BD919B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FBF10EF-16DE-6846-A06E-1693B3847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DF7A8B7-C4FE-F24E-911A-9E2EE2D150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373C3BC-AE42-F64B-B54F-3287AAC267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4F4B9F-4709-5A46-A9D4-4826E1DF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2025/11/22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3F01BBE-5D47-2F4C-88B9-AA4087E49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C04F0B3-B19C-E346-8202-F4AC30AD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471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5E7FC6-267C-5A49-8512-8866F3773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C64BA4-654E-DF4D-ADF5-131F2441DA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2025/11/22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69057CD-4581-924E-B897-637418DF1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5642219-3993-924A-B4B1-A21D9CDEE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511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347A491-F390-7E48-BBCE-24C00CF98F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2025/11/22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BE830B-A946-BD45-B21F-C97EA38DA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C00BC8-48BB-C744-9AF3-836A15D3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4342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6283F0-E3FD-7E40-8A2A-5EA972AEF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16F400-E0F1-E040-9175-5D2DAA46E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87EBF29-02DB-4542-96F9-B1A8BC196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4C6A2D-0F64-4647-B185-CD17E13F3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2025/11/22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387D34-DF38-7C48-83AC-4F1FE249D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5ADA30-4C7A-E440-85B5-C8732AFD8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4766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54E4F6-5908-1543-B5C1-F9111C866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5F4A3AE-00F2-3642-BBBC-0C214EE4E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A18793E-9DE3-A140-9325-95C18E373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12BC96-BF1E-0A4D-8F8D-83D4AB90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C35952-3F8E-FD4C-A747-C6ECA5ADAD11}" type="datetimeFigureOut">
              <a:rPr kumimoji="1" lang="zh-CN" altLang="en-US" smtClean="0"/>
              <a:t>2025/11/22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146E36-2D93-DA46-AA31-6A8FED95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03EAD5-F86F-EF49-988B-48276EEE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04EC34-A23E-1A4A-8862-D1857A4B8E2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5410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41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36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audio" Target="../media/audio1.wav"/><Relationship Id="rId21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audio" Target="../media/audio3.wav"/><Relationship Id="rId15" Type="http://schemas.openxmlformats.org/officeDocument/2006/relationships/image" Target="../media/image22.png"/><Relationship Id="rId23" Type="http://schemas.openxmlformats.org/officeDocument/2006/relationships/image" Target="../media/image28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audio" Target="../media/audio2.wav"/><Relationship Id="rId9" Type="http://schemas.openxmlformats.org/officeDocument/2006/relationships/image" Target="../media/image16.png"/><Relationship Id="rId14" Type="http://schemas.openxmlformats.org/officeDocument/2006/relationships/image" Target="../media/image21.gif"/><Relationship Id="rId22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audio" Target="../media/audio1.wav"/><Relationship Id="rId21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24" Type="http://schemas.openxmlformats.org/officeDocument/2006/relationships/image" Target="../media/image29.png"/><Relationship Id="rId5" Type="http://schemas.openxmlformats.org/officeDocument/2006/relationships/audio" Target="../media/audio3.wav"/><Relationship Id="rId15" Type="http://schemas.openxmlformats.org/officeDocument/2006/relationships/image" Target="../media/image22.png"/><Relationship Id="rId23" Type="http://schemas.openxmlformats.org/officeDocument/2006/relationships/image" Target="../media/image28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audio" Target="../media/audio2.wav"/><Relationship Id="rId9" Type="http://schemas.openxmlformats.org/officeDocument/2006/relationships/image" Target="../media/image16.png"/><Relationship Id="rId14" Type="http://schemas.openxmlformats.org/officeDocument/2006/relationships/image" Target="../media/image21.gif"/><Relationship Id="rId22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audio" Target="../media/audio1.wav"/><Relationship Id="rId21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8.png"/><Relationship Id="rId5" Type="http://schemas.openxmlformats.org/officeDocument/2006/relationships/audio" Target="../media/audio3.wav"/><Relationship Id="rId15" Type="http://schemas.openxmlformats.org/officeDocument/2006/relationships/image" Target="../media/image22.png"/><Relationship Id="rId23" Type="http://schemas.openxmlformats.org/officeDocument/2006/relationships/image" Target="../media/image28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audio" Target="../media/audio2.wav"/><Relationship Id="rId9" Type="http://schemas.openxmlformats.org/officeDocument/2006/relationships/image" Target="../media/image16.png"/><Relationship Id="rId14" Type="http://schemas.openxmlformats.org/officeDocument/2006/relationships/image" Target="../media/image21.gif"/><Relationship Id="rId22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5C30389-7FD3-EE4B-9EE5-7FFD4BA726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586" y="0"/>
            <a:ext cx="12210586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0A31EDB-EF3A-884A-9CDC-039710C30B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flipH="1">
            <a:off x="273851" y="548640"/>
            <a:ext cx="7337980" cy="73379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8EB761-0947-414A-8273-C07270A963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199" t="20859"/>
          <a:stretch/>
        </p:blipFill>
        <p:spPr>
          <a:xfrm flipH="1">
            <a:off x="102258" y="548640"/>
            <a:ext cx="4889120" cy="6429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1744B9-609E-156B-08F2-79C7D2839D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1726" y="645346"/>
            <a:ext cx="7645047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68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BEE9F2-FD95-4754-A423-64D69F11E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1" name="Rectangle 220">
            <a:extLst>
              <a:ext uri="{FF2B5EF4-FFF2-40B4-BE49-F238E27FC236}">
                <a16:creationId xmlns:a16="http://schemas.microsoft.com/office/drawing/2014/main" id="{A0F2D442-2F6B-47AD-9B71-4CA5D9217149}"/>
              </a:ext>
            </a:extLst>
          </p:cNvPr>
          <p:cNvSpPr/>
          <p:nvPr/>
        </p:nvSpPr>
        <p:spPr>
          <a:xfrm>
            <a:off x="393700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Không có mô tả.">
            <a:extLst>
              <a:ext uri="{FF2B5EF4-FFF2-40B4-BE49-F238E27FC236}">
                <a16:creationId xmlns:a16="http://schemas.microsoft.com/office/drawing/2014/main" id="{4BF9CCD5-F526-E955-6F1F-FBE38CAD8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95275" y="403948"/>
            <a:ext cx="1903711" cy="73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0CE4A2-B6B2-C7B3-EFE8-050908DAD821}"/>
              </a:ext>
            </a:extLst>
          </p:cNvPr>
          <p:cNvSpPr txBox="1"/>
          <p:nvPr/>
        </p:nvSpPr>
        <p:spPr>
          <a:xfrm>
            <a:off x="5162550" y="476250"/>
            <a:ext cx="322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thang</a:t>
            </a:r>
          </a:p>
        </p:txBody>
      </p:sp>
      <p:pic>
        <p:nvPicPr>
          <p:cNvPr id="6" name="Picture 5" descr="A cartoon of a child playing with a toy car&#10;&#10;Description automatically generated">
            <a:extLst>
              <a:ext uri="{FF2B5EF4-FFF2-40B4-BE49-F238E27FC236}">
                <a16:creationId xmlns:a16="http://schemas.microsoft.com/office/drawing/2014/main" id="{5C1CF062-1D9F-A360-579C-68AB30E454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95525" y="3138487"/>
            <a:ext cx="7505700" cy="3248025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0B3419C-7C10-52E0-7802-2534D5B162E7}"/>
              </a:ext>
            </a:extLst>
          </p:cNvPr>
          <p:cNvSpPr/>
          <p:nvPr/>
        </p:nvSpPr>
        <p:spPr>
          <a:xfrm>
            <a:off x="781050" y="1781176"/>
            <a:ext cx="2962275" cy="1428750"/>
          </a:xfrm>
          <a:prstGeom prst="wedgeRoundRectCallout">
            <a:avLst>
              <a:gd name="adj1" fmla="val 29675"/>
              <a:gd name="adj2" fmla="val 63219"/>
              <a:gd name="adj3" fmla="val 16667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47057526-2D9B-E6CB-1396-26B19046944C}"/>
              </a:ext>
            </a:extLst>
          </p:cNvPr>
          <p:cNvSpPr/>
          <p:nvPr/>
        </p:nvSpPr>
        <p:spPr>
          <a:xfrm>
            <a:off x="4562475" y="2438399"/>
            <a:ext cx="2962275" cy="1219201"/>
          </a:xfrm>
          <a:prstGeom prst="wedgeRoundRectCallout">
            <a:avLst>
              <a:gd name="adj1" fmla="val 31283"/>
              <a:gd name="adj2" fmla="val 81886"/>
              <a:gd name="adj3" fmla="val 16667"/>
            </a:avLst>
          </a:prstGeom>
          <a:ln w="381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Ô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thang, Mai à?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9928269-4B9B-7B03-1BB1-6978A2170B94}"/>
              </a:ext>
            </a:extLst>
          </p:cNvPr>
          <p:cNvGrpSpPr/>
          <p:nvPr/>
        </p:nvGrpSpPr>
        <p:grpSpPr>
          <a:xfrm>
            <a:off x="8201025" y="1419226"/>
            <a:ext cx="3587750" cy="1428750"/>
            <a:chOff x="8201025" y="1419226"/>
            <a:chExt cx="3587750" cy="1428750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E3AA9283-C432-6813-1691-DE49FCF444F1}"/>
                </a:ext>
              </a:extLst>
            </p:cNvPr>
            <p:cNvSpPr/>
            <p:nvPr/>
          </p:nvSpPr>
          <p:spPr>
            <a:xfrm>
              <a:off x="8201025" y="1419226"/>
              <a:ext cx="3228975" cy="1428750"/>
            </a:xfrm>
            <a:prstGeom prst="wedgeRoundRectCallout">
              <a:avLst>
                <a:gd name="adj1" fmla="val -34634"/>
                <a:gd name="adj2" fmla="val 67219"/>
                <a:gd name="adj3" fmla="val 16667"/>
              </a:avLst>
            </a:prstGeom>
            <a:ln w="3810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gọi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thang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phải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xuất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phát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từ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cái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thang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nhỉ</a:t>
              </a:r>
              <a:r>
                <a:rPr lang="en-US" sz="2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D66ABAF-AA47-04B2-D324-64B103ADF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217275" y="1595437"/>
              <a:ext cx="571500" cy="1019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8765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AFD5AFE1-B8D8-4900-AC1C-CECAFD4F2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C038497-5D24-4495-9154-E0F6F7CDC4E3}"/>
              </a:ext>
            </a:extLst>
          </p:cNvPr>
          <p:cNvSpPr/>
          <p:nvPr/>
        </p:nvSpPr>
        <p:spPr>
          <a:xfrm>
            <a:off x="393700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39A9C4C-44B7-37CE-C0E0-F5F07F54FED0}"/>
              </a:ext>
            </a:extLst>
          </p:cNvPr>
          <p:cNvGrpSpPr/>
          <p:nvPr/>
        </p:nvGrpSpPr>
        <p:grpSpPr>
          <a:xfrm>
            <a:off x="565150" y="1585913"/>
            <a:ext cx="4686301" cy="1590674"/>
            <a:chOff x="542924" y="2381250"/>
            <a:chExt cx="4686301" cy="1590674"/>
          </a:xfrm>
        </p:grpSpPr>
        <p:sp>
          <p:nvSpPr>
            <p:cNvPr id="27" name="Trapezoid 26">
              <a:extLst>
                <a:ext uri="{FF2B5EF4-FFF2-40B4-BE49-F238E27FC236}">
                  <a16:creationId xmlns:a16="http://schemas.microsoft.com/office/drawing/2014/main" id="{E43C7538-5CCB-3CBC-BD8B-ED3FC6F2BCE9}"/>
                </a:ext>
              </a:extLst>
            </p:cNvPr>
            <p:cNvSpPr/>
            <p:nvPr/>
          </p:nvSpPr>
          <p:spPr>
            <a:xfrm>
              <a:off x="542924" y="2381250"/>
              <a:ext cx="4686301" cy="1590674"/>
            </a:xfrm>
            <a:custGeom>
              <a:avLst/>
              <a:gdLst>
                <a:gd name="connsiteX0" fmla="*/ 0 w 3219450"/>
                <a:gd name="connsiteY0" fmla="*/ 2152650 h 2152650"/>
                <a:gd name="connsiteX1" fmla="*/ 728672 w 3219450"/>
                <a:gd name="connsiteY1" fmla="*/ 0 h 2152650"/>
                <a:gd name="connsiteX2" fmla="*/ 2490778 w 3219450"/>
                <a:gd name="connsiteY2" fmla="*/ 0 h 2152650"/>
                <a:gd name="connsiteX3" fmla="*/ 3219450 w 3219450"/>
                <a:gd name="connsiteY3" fmla="*/ 2152650 h 2152650"/>
                <a:gd name="connsiteX4" fmla="*/ 0 w 3219450"/>
                <a:gd name="connsiteY4" fmla="*/ 2152650 h 2152650"/>
                <a:gd name="connsiteX0" fmla="*/ 0 w 3219450"/>
                <a:gd name="connsiteY0" fmla="*/ 2162175 h 2162175"/>
                <a:gd name="connsiteX1" fmla="*/ 728672 w 3219450"/>
                <a:gd name="connsiteY1" fmla="*/ 9525 h 2162175"/>
                <a:gd name="connsiteX2" fmla="*/ 1900228 w 3219450"/>
                <a:gd name="connsiteY2" fmla="*/ 0 h 2162175"/>
                <a:gd name="connsiteX3" fmla="*/ 3219450 w 3219450"/>
                <a:gd name="connsiteY3" fmla="*/ 2162175 h 2162175"/>
                <a:gd name="connsiteX4" fmla="*/ 0 w 3219450"/>
                <a:gd name="connsiteY4" fmla="*/ 2162175 h 2162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9450" h="2162175">
                  <a:moveTo>
                    <a:pt x="0" y="2162175"/>
                  </a:moveTo>
                  <a:lnTo>
                    <a:pt x="728672" y="9525"/>
                  </a:lnTo>
                  <a:lnTo>
                    <a:pt x="1900228" y="0"/>
                  </a:lnTo>
                  <a:lnTo>
                    <a:pt x="3219450" y="2162175"/>
                  </a:lnTo>
                  <a:lnTo>
                    <a:pt x="0" y="2162175"/>
                  </a:lnTo>
                  <a:close/>
                </a:path>
              </a:pathLst>
            </a:custGeom>
            <a:solidFill>
              <a:srgbClr val="00B0F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1F749BB-C9D2-B933-F780-31BC2B1AE09E}"/>
                </a:ext>
              </a:extLst>
            </p:cNvPr>
            <p:cNvCxnSpPr/>
            <p:nvPr/>
          </p:nvCxnSpPr>
          <p:spPr>
            <a:xfrm>
              <a:off x="2200275" y="2381250"/>
              <a:ext cx="0" cy="159067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E80F2478-50C3-4554-2728-59B3E024B7FD}"/>
              </a:ext>
            </a:extLst>
          </p:cNvPr>
          <p:cNvSpPr txBox="1"/>
          <p:nvPr/>
        </p:nvSpPr>
        <p:spPr>
          <a:xfrm>
            <a:off x="1647825" y="3362325"/>
            <a:ext cx="3228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thang</a:t>
            </a:r>
          </a:p>
        </p:txBody>
      </p:sp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id="{09293207-3983-3630-372B-EB144EF03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557509"/>
              </p:ext>
            </p:extLst>
          </p:nvPr>
        </p:nvGraphicFramePr>
        <p:xfrm>
          <a:off x="5648323" y="923563"/>
          <a:ext cx="5505458" cy="225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3247">
                  <a:extLst>
                    <a:ext uri="{9D8B030D-6E8A-4147-A177-3AD203B41FA5}">
                      <a16:colId xmlns:a16="http://schemas.microsoft.com/office/drawing/2014/main" val="1263270917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156806001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3166151465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2817420976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1397186079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1855764275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1439071719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41542838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2910678657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98600132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3012938588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1665419061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1407944381"/>
                    </a:ext>
                  </a:extLst>
                </a:gridCol>
                <a:gridCol w="393247">
                  <a:extLst>
                    <a:ext uri="{9D8B030D-6E8A-4147-A177-3AD203B41FA5}">
                      <a16:colId xmlns:a16="http://schemas.microsoft.com/office/drawing/2014/main" val="1552256268"/>
                    </a:ext>
                  </a:extLst>
                </a:gridCol>
              </a:tblGrid>
              <a:tr h="3755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246152"/>
                  </a:ext>
                </a:extLst>
              </a:tr>
              <a:tr h="3755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4205845"/>
                  </a:ext>
                </a:extLst>
              </a:tr>
              <a:tr h="37550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83711"/>
                  </a:ext>
                </a:extLst>
              </a:tr>
              <a:tr h="3755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94522"/>
                  </a:ext>
                </a:extLst>
              </a:tr>
              <a:tr h="3755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617402"/>
                  </a:ext>
                </a:extLst>
              </a:tr>
              <a:tr h="3755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57871"/>
                  </a:ext>
                </a:extLst>
              </a:tr>
            </a:tbl>
          </a:graphicData>
        </a:graphic>
      </p:graphicFrame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F896F98-CA28-30B7-E5BD-46AB54629268}"/>
              </a:ext>
            </a:extLst>
          </p:cNvPr>
          <p:cNvCxnSpPr/>
          <p:nvPr/>
        </p:nvCxnSpPr>
        <p:spPr>
          <a:xfrm>
            <a:off x="6838950" y="1304925"/>
            <a:ext cx="233362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7FFBCA7-A763-6AE8-6053-47871711CEAE}"/>
              </a:ext>
            </a:extLst>
          </p:cNvPr>
          <p:cNvCxnSpPr>
            <a:cxnSpLocks/>
          </p:cNvCxnSpPr>
          <p:nvPr/>
        </p:nvCxnSpPr>
        <p:spPr>
          <a:xfrm flipV="1">
            <a:off x="6057900" y="1304925"/>
            <a:ext cx="781050" cy="146685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BD4EF40-B126-E8E0-3258-08F718A53A79}"/>
              </a:ext>
            </a:extLst>
          </p:cNvPr>
          <p:cNvCxnSpPr>
            <a:cxnSpLocks/>
          </p:cNvCxnSpPr>
          <p:nvPr/>
        </p:nvCxnSpPr>
        <p:spPr>
          <a:xfrm flipH="1" flipV="1">
            <a:off x="9172575" y="1304925"/>
            <a:ext cx="1581150" cy="146685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B1752DA-8F47-5DEE-3E74-C9ACCF1F24E8}"/>
              </a:ext>
            </a:extLst>
          </p:cNvPr>
          <p:cNvCxnSpPr>
            <a:cxnSpLocks/>
          </p:cNvCxnSpPr>
          <p:nvPr/>
        </p:nvCxnSpPr>
        <p:spPr>
          <a:xfrm flipH="1">
            <a:off x="6057900" y="2771775"/>
            <a:ext cx="469582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07EC99B6-5145-0990-C17D-5D56C83F0C26}"/>
              </a:ext>
            </a:extLst>
          </p:cNvPr>
          <p:cNvSpPr txBox="1"/>
          <p:nvPr/>
        </p:nvSpPr>
        <p:spPr>
          <a:xfrm>
            <a:off x="6667500" y="856888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846BFF9-4E00-F9EB-C62B-D94E6FFDBB5D}"/>
              </a:ext>
            </a:extLst>
          </p:cNvPr>
          <p:cNvSpPr txBox="1"/>
          <p:nvPr/>
        </p:nvSpPr>
        <p:spPr>
          <a:xfrm>
            <a:off x="8948737" y="781705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61A7C9B-DE5B-AA19-0B50-2F562E5A9435}"/>
              </a:ext>
            </a:extLst>
          </p:cNvPr>
          <p:cNvSpPr txBox="1"/>
          <p:nvPr/>
        </p:nvSpPr>
        <p:spPr>
          <a:xfrm>
            <a:off x="10529887" y="2742838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209C4D5-CCC5-57BD-238F-F57CBDEBCF80}"/>
              </a:ext>
            </a:extLst>
          </p:cNvPr>
          <p:cNvSpPr txBox="1"/>
          <p:nvPr/>
        </p:nvSpPr>
        <p:spPr>
          <a:xfrm>
            <a:off x="5834062" y="2738730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74ED9FE-9CBE-EB21-5932-7EB66CE76655}"/>
              </a:ext>
            </a:extLst>
          </p:cNvPr>
          <p:cNvSpPr/>
          <p:nvPr/>
        </p:nvSpPr>
        <p:spPr>
          <a:xfrm>
            <a:off x="1190626" y="4400549"/>
            <a:ext cx="6162674" cy="1676401"/>
          </a:xfrm>
          <a:prstGeom prst="roundRect">
            <a:avLst/>
          </a:prstGeom>
          <a:solidFill>
            <a:srgbClr val="90E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725AA48-C17C-DFCA-C411-11B05D1BBA26}"/>
              </a:ext>
            </a:extLst>
          </p:cNvPr>
          <p:cNvSpPr txBox="1"/>
          <p:nvPr/>
        </p:nvSpPr>
        <p:spPr>
          <a:xfrm>
            <a:off x="1390650" y="4504421"/>
            <a:ext cx="5876925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thang ABCD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2000" b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DC.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AD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BC.</a:t>
            </a:r>
            <a:endParaRPr lang="en-US" sz="2000" b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• Hai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đối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2000" b="0" i="0" u="none" strike="noStrike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2000" b="0" i="0" u="none" strike="noStrike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000" b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C4E5413A-25DB-71CD-A726-197383EA6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948" y="3429000"/>
            <a:ext cx="2375253" cy="292715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ABD6022F-EB03-26F9-C987-27E9FF4A4712}"/>
              </a:ext>
            </a:extLst>
          </p:cNvPr>
          <p:cNvSpPr txBox="1"/>
          <p:nvPr/>
        </p:nvSpPr>
        <p:spPr>
          <a:xfrm>
            <a:off x="565150" y="533400"/>
            <a:ext cx="892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520144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7" grpId="0"/>
      <p:bldP spid="48" grpId="0"/>
      <p:bldP spid="49" grpId="0"/>
      <p:bldP spid="50" grpId="0"/>
      <p:bldP spid="51" grpId="0" animBg="1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>
            <a:extLst>
              <a:ext uri="{FF2B5EF4-FFF2-40B4-BE49-F238E27FC236}">
                <a16:creationId xmlns:a16="http://schemas.microsoft.com/office/drawing/2014/main" id="{E4011346-26DD-4DEF-8D70-C0F5193FE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2" name="Rectangle 131">
            <a:extLst>
              <a:ext uri="{FF2B5EF4-FFF2-40B4-BE49-F238E27FC236}">
                <a16:creationId xmlns:a16="http://schemas.microsoft.com/office/drawing/2014/main" id="{CF6B4B21-DA75-44A7-BB7F-5C60D7F0A449}"/>
              </a:ext>
            </a:extLst>
          </p:cNvPr>
          <p:cNvSpPr/>
          <p:nvPr/>
        </p:nvSpPr>
        <p:spPr>
          <a:xfrm>
            <a:off x="393700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78CC788-77C6-FD0C-EDC7-6E99530CD4E7}"/>
              </a:ext>
            </a:extLst>
          </p:cNvPr>
          <p:cNvSpPr txBox="1"/>
          <p:nvPr/>
        </p:nvSpPr>
        <p:spPr>
          <a:xfrm>
            <a:off x="1006475" y="927168"/>
            <a:ext cx="837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thang</a:t>
            </a: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26F8CC0A-CD7C-74D8-75C8-6CB7F9B6004B}"/>
              </a:ext>
            </a:extLst>
          </p:cNvPr>
          <p:cNvGrpSpPr/>
          <p:nvPr/>
        </p:nvGrpSpPr>
        <p:grpSpPr>
          <a:xfrm>
            <a:off x="1006475" y="1573499"/>
            <a:ext cx="5143500" cy="2484353"/>
            <a:chOff x="5834062" y="781705"/>
            <a:chExt cx="5143500" cy="2484353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6987BED0-E725-4CEB-3E19-DB7900AF639C}"/>
                </a:ext>
              </a:extLst>
            </p:cNvPr>
            <p:cNvCxnSpPr/>
            <p:nvPr/>
          </p:nvCxnSpPr>
          <p:spPr>
            <a:xfrm>
              <a:off x="6838950" y="1304925"/>
              <a:ext cx="2333625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3A2BE61E-8FDF-479C-53FF-6AA91A5627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57900" y="1304925"/>
              <a:ext cx="781050" cy="146685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C0A78222-100E-894E-9B04-771F49A44B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72575" y="1304925"/>
              <a:ext cx="1581150" cy="146685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F532A7D-4D80-A26F-67C9-E2477FED5E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57900" y="2771775"/>
              <a:ext cx="4695825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9552251-DDE6-526A-E54C-374BDCCB5155}"/>
                </a:ext>
              </a:extLst>
            </p:cNvPr>
            <p:cNvSpPr txBox="1"/>
            <p:nvPr/>
          </p:nvSpPr>
          <p:spPr>
            <a:xfrm>
              <a:off x="6667500" y="856888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7034D3ED-9DAD-C865-9236-057B311E8BF6}"/>
                </a:ext>
              </a:extLst>
            </p:cNvPr>
            <p:cNvSpPr txBox="1"/>
            <p:nvPr/>
          </p:nvSpPr>
          <p:spPr>
            <a:xfrm>
              <a:off x="10529887" y="2742838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9BC16EFD-5755-7FB2-EF7F-73AE6DBFC4CA}"/>
                </a:ext>
              </a:extLst>
            </p:cNvPr>
            <p:cNvSpPr txBox="1"/>
            <p:nvPr/>
          </p:nvSpPr>
          <p:spPr>
            <a:xfrm>
              <a:off x="5834062" y="2738730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D75122B0-C5A9-1A5B-825C-C3FF67CB54BE}"/>
                </a:ext>
              </a:extLst>
            </p:cNvPr>
            <p:cNvSpPr txBox="1"/>
            <p:nvPr/>
          </p:nvSpPr>
          <p:spPr>
            <a:xfrm>
              <a:off x="8948737" y="781705"/>
              <a:ext cx="447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E721C337-7ECA-43C4-765C-E4668F5CABE0}"/>
              </a:ext>
            </a:extLst>
          </p:cNvPr>
          <p:cNvCxnSpPr>
            <a:cxnSpLocks/>
          </p:cNvCxnSpPr>
          <p:nvPr/>
        </p:nvCxnSpPr>
        <p:spPr>
          <a:xfrm>
            <a:off x="2024064" y="2096719"/>
            <a:ext cx="0" cy="14379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F1EAFC66-3A93-622A-60C4-77A06A03DF57}"/>
              </a:ext>
            </a:extLst>
          </p:cNvPr>
          <p:cNvSpPr txBox="1"/>
          <p:nvPr/>
        </p:nvSpPr>
        <p:spPr>
          <a:xfrm>
            <a:off x="1839913" y="3530524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3A390CE6-E772-389D-7D3A-4F4C7C684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363" y="2499347"/>
            <a:ext cx="642317" cy="1064222"/>
          </a:xfrm>
          <a:prstGeom prst="rect">
            <a:avLst/>
          </a:prstGeom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902C6088-5C17-7447-D5FE-489FE316C988}"/>
              </a:ext>
            </a:extLst>
          </p:cNvPr>
          <p:cNvSpPr txBox="1"/>
          <p:nvPr/>
        </p:nvSpPr>
        <p:spPr>
          <a:xfrm>
            <a:off x="6149976" y="1809243"/>
            <a:ext cx="581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AH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DC.</a:t>
            </a:r>
          </a:p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AH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AH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chiều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1190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42" grpId="0"/>
      <p:bldP spid="14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loud 35">
            <a:extLst>
              <a:ext uri="{FF2B5EF4-FFF2-40B4-BE49-F238E27FC236}">
                <a16:creationId xmlns:a16="http://schemas.microsoft.com/office/drawing/2014/main" id="{F1C25D40-2676-488F-B73B-22D9A463CB8D}"/>
              </a:ext>
            </a:extLst>
          </p:cNvPr>
          <p:cNvSpPr/>
          <p:nvPr/>
        </p:nvSpPr>
        <p:spPr>
          <a:xfrm>
            <a:off x="711200" y="501650"/>
            <a:ext cx="10591800" cy="58547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图片 33">
            <a:extLst>
              <a:ext uri="{FF2B5EF4-FFF2-40B4-BE49-F238E27FC236}">
                <a16:creationId xmlns:a16="http://schemas.microsoft.com/office/drawing/2014/main" id="{209281E3-0E6D-46F8-9978-9AE65C8236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3" r="22249" b="16773"/>
          <a:stretch/>
        </p:blipFill>
        <p:spPr>
          <a:xfrm>
            <a:off x="558800" y="114300"/>
            <a:ext cx="11176000" cy="6743700"/>
          </a:xfrm>
          <a:prstGeom prst="rect">
            <a:avLst/>
          </a:prstGeom>
        </p:spPr>
      </p:pic>
      <p:pic>
        <p:nvPicPr>
          <p:cNvPr id="40" name="Picture 8" descr="Trapezoidpose,Clashdown of the Items Trapezoid png Téléchargement Gratuit -  Key0">
            <a:extLst>
              <a:ext uri="{FF2B5EF4-FFF2-40B4-BE49-F238E27FC236}">
                <a16:creationId xmlns:a16="http://schemas.microsoft.com/office/drawing/2014/main" id="{61F33B3C-EF45-4609-9F83-3F9F47695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5833" y1="49271" x2="71500" y2="55267"/>
                      </a14:backgroundRemoval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890" y="2826611"/>
            <a:ext cx="4624876" cy="475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d Trapezoid Png - Figuras Geometricas Animadas Trapecio Clipart - Full  Size Clipart (#5358406) - PinClipart">
            <a:extLst>
              <a:ext uri="{FF2B5EF4-FFF2-40B4-BE49-F238E27FC236}">
                <a16:creationId xmlns:a16="http://schemas.microsoft.com/office/drawing/2014/main" id="{DEE5834B-A49F-4C18-A024-4E0D71166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15" y="3977005"/>
            <a:ext cx="4166483" cy="27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B41B0D-3FA3-CA56-07AE-CB8256D2B9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19514" y="2315997"/>
            <a:ext cx="6724471" cy="2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66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13134DE-7B03-4179-BB90-697AE5074E4F}"/>
              </a:ext>
            </a:extLst>
          </p:cNvPr>
          <p:cNvSpPr/>
          <p:nvPr/>
        </p:nvSpPr>
        <p:spPr>
          <a:xfrm>
            <a:off x="621631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6991FE1-8F91-4D0D-8BEF-B62EC0E1EFB0}"/>
              </a:ext>
            </a:extLst>
          </p:cNvPr>
          <p:cNvSpPr txBox="1"/>
          <p:nvPr/>
        </p:nvSpPr>
        <p:spPr>
          <a:xfrm>
            <a:off x="621630" y="403948"/>
            <a:ext cx="1126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E5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</a:t>
            </a:r>
            <a:r>
              <a:rPr lang="vi-VN" sz="3600" b="1" dirty="0">
                <a:solidFill>
                  <a:srgbClr val="E5333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các hình dưới đây, hình nào là hình thang?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91A9B1-CA6B-CD59-D47A-83BACB6958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87" y="1804987"/>
            <a:ext cx="10125075" cy="3248025"/>
          </a:xfrm>
          <a:prstGeom prst="rect">
            <a:avLst/>
          </a:prstGeom>
        </p:spPr>
      </p:pic>
      <p:pic>
        <p:nvPicPr>
          <p:cNvPr id="5" name="Picture 4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CAC4581C-46AB-5C24-4B1C-35E7CE5A5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763" y="1238249"/>
            <a:ext cx="1631225" cy="1381125"/>
          </a:xfrm>
          <a:prstGeom prst="rect">
            <a:avLst/>
          </a:prstGeom>
        </p:spPr>
      </p:pic>
      <p:pic>
        <p:nvPicPr>
          <p:cNvPr id="6" name="Picture 5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7EAA54CE-3FC1-8736-80A5-6185C44AAC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5163" y="1238249"/>
            <a:ext cx="1631225" cy="1381125"/>
          </a:xfrm>
          <a:prstGeom prst="rect">
            <a:avLst/>
          </a:prstGeom>
        </p:spPr>
      </p:pic>
      <p:pic>
        <p:nvPicPr>
          <p:cNvPr id="7" name="Picture 6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0C0C6837-E7F0-B934-003D-E7E13D9C73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2063" y="2743199"/>
            <a:ext cx="16312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0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13134DE-7B03-4179-BB90-697AE5074E4F}"/>
              </a:ext>
            </a:extLst>
          </p:cNvPr>
          <p:cNvSpPr/>
          <p:nvPr/>
        </p:nvSpPr>
        <p:spPr>
          <a:xfrm>
            <a:off x="621631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C6FE1CE-3CAB-6FA0-82D7-B4A2290CB881}"/>
              </a:ext>
            </a:extLst>
          </p:cNvPr>
          <p:cNvSpPr/>
          <p:nvPr/>
        </p:nvSpPr>
        <p:spPr>
          <a:xfrm>
            <a:off x="726098" y="49183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532EF-C9E5-CF55-9110-A003E3524A54}"/>
              </a:ext>
            </a:extLst>
          </p:cNvPr>
          <p:cNvSpPr txBox="1"/>
          <p:nvPr/>
        </p:nvSpPr>
        <p:spPr>
          <a:xfrm>
            <a:off x="1306468" y="429560"/>
            <a:ext cx="10790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Arial"/>
              </a:rPr>
              <a:t>Dưới đây là một số hình ảnh thực tế có dạng hình thang. Em hãy tìm thêm một số hình ảnh thực tế có dạng hình thang.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E5B3EE-05A2-3C55-F63E-5DAB1674A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468" y="1971675"/>
            <a:ext cx="10028782" cy="276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8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13134DE-7B03-4179-BB90-697AE5074E4F}"/>
              </a:ext>
            </a:extLst>
          </p:cNvPr>
          <p:cNvSpPr/>
          <p:nvPr/>
        </p:nvSpPr>
        <p:spPr>
          <a:xfrm>
            <a:off x="621631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5" name="Picture 4" descr="A yellow bag with straps&#10;&#10;Description automatically generated">
            <a:extLst>
              <a:ext uri="{FF2B5EF4-FFF2-40B4-BE49-F238E27FC236}">
                <a16:creationId xmlns:a16="http://schemas.microsoft.com/office/drawing/2014/main" id="{6CA22BCC-9CD5-0A32-788C-1D769AC5C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5144"/>
            <a:ext cx="5000391" cy="3797431"/>
          </a:xfrm>
          <a:prstGeom prst="rect">
            <a:avLst/>
          </a:prstGeom>
        </p:spPr>
      </p:pic>
      <p:pic>
        <p:nvPicPr>
          <p:cNvPr id="6150" name="Picture 6" descr="Thang nhom chu A 5 bac Kenfon KF-D05">
            <a:extLst>
              <a:ext uri="{FF2B5EF4-FFF2-40B4-BE49-F238E27FC236}">
                <a16:creationId xmlns:a16="http://schemas.microsoft.com/office/drawing/2014/main" id="{9D7AE9E0-8B90-A387-D9FA-AE7D9F9F8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47825"/>
            <a:ext cx="37147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480E50-9393-27F9-1547-AD8AD581E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9239" y="2352674"/>
            <a:ext cx="425843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9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13134DE-7B03-4179-BB90-697AE5074E4F}"/>
              </a:ext>
            </a:extLst>
          </p:cNvPr>
          <p:cNvSpPr/>
          <p:nvPr/>
        </p:nvSpPr>
        <p:spPr>
          <a:xfrm>
            <a:off x="621631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C6FE1CE-3CAB-6FA0-82D7-B4A2290CB881}"/>
              </a:ext>
            </a:extLst>
          </p:cNvPr>
          <p:cNvSpPr/>
          <p:nvPr/>
        </p:nvSpPr>
        <p:spPr>
          <a:xfrm>
            <a:off x="726098" y="49183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532EF-C9E5-CF55-9110-A003E3524A54}"/>
              </a:ext>
            </a:extLst>
          </p:cNvPr>
          <p:cNvSpPr txBox="1"/>
          <p:nvPr/>
        </p:nvSpPr>
        <p:spPr>
          <a:xfrm>
            <a:off x="1306468" y="429560"/>
            <a:ext cx="10790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Arial"/>
              </a:rPr>
              <a:t>a) Hình thang vuông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9F1323-DDB2-FD46-A1C8-9FC2B5EB0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98" y="1638300"/>
            <a:ext cx="5469573" cy="3724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E05859-B36D-BD8C-2ECC-ACD9E7DCD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675" y="1015050"/>
            <a:ext cx="2876550" cy="2000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758E34-70AD-B4D0-9081-23B538038EA9}"/>
              </a:ext>
            </a:extLst>
          </p:cNvPr>
          <p:cNvSpPr txBox="1"/>
          <p:nvPr/>
        </p:nvSpPr>
        <p:spPr>
          <a:xfrm>
            <a:off x="7372350" y="3015300"/>
            <a:ext cx="4295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thang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ABCD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88553B4-37C1-08DE-A0FC-B6814DA982C0}"/>
              </a:ext>
            </a:extLst>
          </p:cNvPr>
          <p:cNvSpPr/>
          <p:nvPr/>
        </p:nvSpPr>
        <p:spPr>
          <a:xfrm>
            <a:off x="5457825" y="3695700"/>
            <a:ext cx="6210300" cy="1114425"/>
          </a:xfrm>
          <a:prstGeom prst="roundRect">
            <a:avLst/>
          </a:prstGeom>
          <a:solidFill>
            <a:srgbClr val="90EA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thang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thang </a:t>
            </a:r>
            <a:r>
              <a:rPr lang="en-US" sz="28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34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13134DE-7B03-4179-BB90-697AE5074E4F}"/>
              </a:ext>
            </a:extLst>
          </p:cNvPr>
          <p:cNvSpPr/>
          <p:nvPr/>
        </p:nvSpPr>
        <p:spPr>
          <a:xfrm>
            <a:off x="621631" y="403948"/>
            <a:ext cx="11404600" cy="6050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C6FE1CE-3CAB-6FA0-82D7-B4A2290CB881}"/>
              </a:ext>
            </a:extLst>
          </p:cNvPr>
          <p:cNvSpPr/>
          <p:nvPr/>
        </p:nvSpPr>
        <p:spPr>
          <a:xfrm>
            <a:off x="726098" y="491830"/>
            <a:ext cx="523220" cy="523220"/>
          </a:xfrm>
          <a:prstGeom prst="ellipse">
            <a:avLst/>
          </a:prstGeom>
          <a:solidFill>
            <a:srgbClr val="002060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A532EF-C9E5-CF55-9110-A003E3524A54}"/>
              </a:ext>
            </a:extLst>
          </p:cNvPr>
          <p:cNvSpPr txBox="1"/>
          <p:nvPr/>
        </p:nvSpPr>
        <p:spPr>
          <a:xfrm>
            <a:off x="1306468" y="429560"/>
            <a:ext cx="1079028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prstClr val="black"/>
                </a:solidFill>
                <a:latin typeface="Arial"/>
              </a:rPr>
              <a:t>b) Sử dụng ê ke để kiểm tra xem mỗi hình thang bên có phải là hình thang vuông hay không.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3B2D8B-0464-9F11-E6AA-6FEFEA90E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076" y="1895474"/>
            <a:ext cx="7947012" cy="3248025"/>
          </a:xfrm>
          <a:prstGeom prst="rect">
            <a:avLst/>
          </a:prstGeom>
        </p:spPr>
      </p:pic>
      <p:pic>
        <p:nvPicPr>
          <p:cNvPr id="11" name="Picture 10" descr="A red x on a black background&#10;&#10;Description automatically generated">
            <a:extLst>
              <a:ext uri="{FF2B5EF4-FFF2-40B4-BE49-F238E27FC236}">
                <a16:creationId xmlns:a16="http://schemas.microsoft.com/office/drawing/2014/main" id="{D3BD6884-73BC-5FD7-E09A-23300241A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185" y="2266950"/>
            <a:ext cx="748146" cy="76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7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5C30389-7FD3-EE4B-9EE5-7FFD4BA726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586" y="0"/>
            <a:ext cx="12210586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0A31EDB-EF3A-884A-9CDC-039710C30B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flipH="1">
            <a:off x="273851" y="548640"/>
            <a:ext cx="7337980" cy="733798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8EB761-0947-414A-8273-C07270A963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199" t="20859"/>
          <a:stretch/>
        </p:blipFill>
        <p:spPr>
          <a:xfrm flipH="1">
            <a:off x="102258" y="548640"/>
            <a:ext cx="4889120" cy="64293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98C0C2-ADF4-B5B5-3B21-44506281C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1899" y="548640"/>
            <a:ext cx="7108552" cy="31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7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loud 35">
            <a:extLst>
              <a:ext uri="{FF2B5EF4-FFF2-40B4-BE49-F238E27FC236}">
                <a16:creationId xmlns:a16="http://schemas.microsoft.com/office/drawing/2014/main" id="{F1C25D40-2676-488F-B73B-22D9A463CB8D}"/>
              </a:ext>
            </a:extLst>
          </p:cNvPr>
          <p:cNvSpPr/>
          <p:nvPr/>
        </p:nvSpPr>
        <p:spPr>
          <a:xfrm>
            <a:off x="711200" y="501650"/>
            <a:ext cx="10591800" cy="58547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图片 33">
            <a:extLst>
              <a:ext uri="{FF2B5EF4-FFF2-40B4-BE49-F238E27FC236}">
                <a16:creationId xmlns:a16="http://schemas.microsoft.com/office/drawing/2014/main" id="{209281E3-0E6D-46F8-9978-9AE65C8236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3" r="22249" b="16773"/>
          <a:stretch/>
        </p:blipFill>
        <p:spPr>
          <a:xfrm>
            <a:off x="558800" y="114300"/>
            <a:ext cx="11176000" cy="6743700"/>
          </a:xfrm>
          <a:prstGeom prst="rect">
            <a:avLst/>
          </a:prstGeom>
        </p:spPr>
      </p:pic>
      <p:pic>
        <p:nvPicPr>
          <p:cNvPr id="40" name="Picture 8" descr="Trapezoidpose,Clashdown of the Items Trapezoid png Téléchargement Gratuit -  Key0">
            <a:extLst>
              <a:ext uri="{FF2B5EF4-FFF2-40B4-BE49-F238E27FC236}">
                <a16:creationId xmlns:a16="http://schemas.microsoft.com/office/drawing/2014/main" id="{61F33B3C-EF45-4609-9F83-3F9F47695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5833" y1="49271" x2="71500" y2="55267"/>
                      </a14:backgroundRemoval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676" y="2842946"/>
            <a:ext cx="4624876" cy="475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d Trapezoid Png - Figuras Geometricas Animadas Trapecio Clipart - Full  Size Clipart (#5358406) - PinClipart">
            <a:extLst>
              <a:ext uri="{FF2B5EF4-FFF2-40B4-BE49-F238E27FC236}">
                <a16:creationId xmlns:a16="http://schemas.microsoft.com/office/drawing/2014/main" id="{DEE5834B-A49F-4C18-A024-4E0D71166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15" y="3977005"/>
            <a:ext cx="4166483" cy="27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8BAF4D0-FB24-E77A-A6D6-7E0B7A94DA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0294" y="2251216"/>
            <a:ext cx="74438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8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36B9B1-9CFB-4C70-A977-BF73180AD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B053C82-34D0-4F6B-945D-ABE89C2D2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507">
            <a:off x="6408776" y="2132164"/>
            <a:ext cx="5199582" cy="56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5" t="1385" r="16787" b="2170"/>
          <a:stretch/>
        </p:blipFill>
        <p:spPr>
          <a:xfrm>
            <a:off x="2613338" y="260803"/>
            <a:ext cx="6418053" cy="60039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2" y="894016"/>
            <a:ext cx="2909847" cy="5631575"/>
          </a:xfrm>
          <a:prstGeom prst="rect">
            <a:avLst/>
          </a:prstGeom>
        </p:spPr>
      </p:pic>
      <p:pic>
        <p:nvPicPr>
          <p:cNvPr id="10" name="tiếng trò chơi xuất hiện">
            <a:hlinkClick r:id="" action="ppaction://media"/>
            <a:extLst>
              <a:ext uri="{FF2B5EF4-FFF2-40B4-BE49-F238E27FC236}">
                <a16:creationId xmlns:a16="http://schemas.microsoft.com/office/drawing/2014/main" id="{0C8FA431-7443-460A-B17D-A35EAD33D36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48" end="300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61311" y="632239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17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D267512-9FC6-4707-BA27-079FFF8EC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2828B46-C3D4-4181-B084-342EA7A61220}"/>
              </a:ext>
            </a:extLst>
          </p:cNvPr>
          <p:cNvSpPr/>
          <p:nvPr/>
        </p:nvSpPr>
        <p:spPr>
          <a:xfrm>
            <a:off x="8556224" y="1673176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451A0B9-B1E4-4C66-9E20-F2B4C584C7F0}"/>
              </a:ext>
            </a:extLst>
          </p:cNvPr>
          <p:cNvSpPr/>
          <p:nvPr/>
        </p:nvSpPr>
        <p:spPr>
          <a:xfrm>
            <a:off x="8556224" y="3184000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8A88E9F-D623-4566-A228-53F940C3FFEA}"/>
              </a:ext>
            </a:extLst>
          </p:cNvPr>
          <p:cNvSpPr/>
          <p:nvPr/>
        </p:nvSpPr>
        <p:spPr>
          <a:xfrm>
            <a:off x="8562559" y="4620597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81DBC7-AE1D-4D2E-A75A-319B0286F1F4}"/>
              </a:ext>
            </a:extLst>
          </p:cNvPr>
          <p:cNvSpPr/>
          <p:nvPr/>
        </p:nvSpPr>
        <p:spPr>
          <a:xfrm>
            <a:off x="8540821" y="238802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grpSp>
        <p:nvGrpSpPr>
          <p:cNvPr id="22" name="A"/>
          <p:cNvGrpSpPr/>
          <p:nvPr/>
        </p:nvGrpSpPr>
        <p:grpSpPr>
          <a:xfrm>
            <a:off x="7829977" y="568270"/>
            <a:ext cx="3838147" cy="830997"/>
            <a:chOff x="8422160" y="1622430"/>
            <a:chExt cx="4665997" cy="101023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23885">
                          <a14:foregroundMark x1="21007" y1="45732" x2="20144" y2="62195"/>
                          <a14:foregroundMark x1="21151" y1="49390" x2="20576" y2="61585"/>
                          <a14:backgroundMark x1="23165" y1="18293" x2="23165" y2="18293"/>
                          <a14:backgroundMark x1="23165" y1="18293" x2="22014" y2="91463"/>
                          <a14:backgroundMark x1="22014" y1="43293" x2="22014" y2="646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49" b="-3870"/>
            <a:stretch/>
          </p:blipFill>
          <p:spPr>
            <a:xfrm>
              <a:off x="8422160" y="1622430"/>
              <a:ext cx="854282" cy="8611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510108" y="1622430"/>
              <a:ext cx="3578049" cy="1010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2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cạnh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bằng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nhau</a:t>
              </a:r>
              <a:endParaRPr lang="vi-VN" sz="2400" b="1" dirty="0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3" name="B"/>
          <p:cNvGrpSpPr/>
          <p:nvPr/>
        </p:nvGrpSpPr>
        <p:grpSpPr>
          <a:xfrm>
            <a:off x="7829983" y="1977955"/>
            <a:ext cx="4023748" cy="681964"/>
            <a:chOff x="8422168" y="2894499"/>
            <a:chExt cx="4891630" cy="82905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5"/>
            <a:stretch/>
          </p:blipFill>
          <p:spPr>
            <a:xfrm>
              <a:off x="8422168" y="2894499"/>
              <a:ext cx="748454" cy="8290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484106" y="3017905"/>
              <a:ext cx="3829692" cy="561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một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góc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vuông</a:t>
              </a:r>
              <a:endParaRPr lang="en-US" sz="2400" b="1" dirty="0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4" name="C"/>
          <p:cNvGrpSpPr/>
          <p:nvPr/>
        </p:nvGrpSpPr>
        <p:grpSpPr>
          <a:xfrm>
            <a:off x="7829975" y="3485332"/>
            <a:ext cx="3838149" cy="911556"/>
            <a:chOff x="8422168" y="3845196"/>
            <a:chExt cx="4666004" cy="110816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6"/>
            <a:stretch/>
          </p:blipFill>
          <p:spPr>
            <a:xfrm>
              <a:off x="8422168" y="3845196"/>
              <a:ext cx="748452" cy="8290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510119" y="3943130"/>
              <a:ext cx="3578053" cy="1010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3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cạnh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bằng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nhau</a:t>
              </a:r>
              <a:endParaRPr lang="vi-VN" sz="2400" b="1" dirty="0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5" name="D"/>
          <p:cNvGrpSpPr/>
          <p:nvPr/>
        </p:nvGrpSpPr>
        <p:grpSpPr>
          <a:xfrm>
            <a:off x="7829968" y="4943807"/>
            <a:ext cx="3759137" cy="681965"/>
            <a:chOff x="8469285" y="4795893"/>
            <a:chExt cx="4569950" cy="82905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8665"/>
            <a:stretch/>
          </p:blipFill>
          <p:spPr>
            <a:xfrm>
              <a:off x="8469285" y="4795893"/>
              <a:ext cx="748451" cy="8290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967604" y="4886552"/>
              <a:ext cx="3071631" cy="561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Có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3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góc</a:t>
              </a:r>
              <a:r>
                <a:rPr lang="en-US" sz="2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nhọn</a:t>
              </a:r>
              <a:endParaRPr lang="en-US" sz="2400" b="1" dirty="0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DAP A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12" y="5789388"/>
            <a:ext cx="2326412" cy="838211"/>
          </a:xfrm>
          <a:prstGeom prst="rect">
            <a:avLst/>
          </a:prstGeom>
        </p:spPr>
      </p:pic>
      <p:pic>
        <p:nvPicPr>
          <p:cNvPr id="30" name="BAT DAU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39" y="5789388"/>
            <a:ext cx="2326412" cy="838211"/>
          </a:xfrm>
          <a:prstGeom prst="rect">
            <a:avLst/>
          </a:prstGeom>
        </p:spPr>
      </p:pic>
      <p:pic>
        <p:nvPicPr>
          <p:cNvPr id="31" name="DONG HO CA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7"/>
            <a:ext cx="1588750" cy="10873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7"/>
            <a:ext cx="1588750" cy="10873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8"/>
            <a:ext cx="1588750" cy="10873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9"/>
            <a:ext cx="1588750" cy="10873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188569"/>
            <a:ext cx="1588750" cy="1087357"/>
          </a:xfrm>
          <a:prstGeom prst="rect">
            <a:avLst/>
          </a:prstGeom>
        </p:spPr>
      </p:pic>
      <p:pic>
        <p:nvPicPr>
          <p:cNvPr id="40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87BE630-AE1B-4554-B7CA-CFB107A9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2766">
            <a:off x="-688214" y="2211022"/>
            <a:ext cx="3573048" cy="38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D354803-59D5-4B78-AD19-EC210200D38F}"/>
              </a:ext>
            </a:extLst>
          </p:cNvPr>
          <p:cNvGrpSpPr/>
          <p:nvPr/>
        </p:nvGrpSpPr>
        <p:grpSpPr>
          <a:xfrm>
            <a:off x="2192132" y="145863"/>
            <a:ext cx="5894349" cy="5532547"/>
            <a:chOff x="2192132" y="145863"/>
            <a:chExt cx="5894349" cy="5532547"/>
          </a:xfrm>
        </p:grpSpPr>
        <p:pic>
          <p:nvPicPr>
            <p:cNvPr id="4" name="BANG CAU HOI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132" y="145863"/>
              <a:ext cx="5894349" cy="55325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642864" y="2714304"/>
              <a:ext cx="488651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tam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giác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đều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là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như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thế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0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nào</a:t>
              </a:r>
              <a:r>
                <a:rPr lang="en-US" sz="40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9B65117-C220-48B9-AC76-AD47A401C261}"/>
                </a:ext>
              </a:extLst>
            </p:cNvPr>
            <p:cNvSpPr/>
            <p:nvPr/>
          </p:nvSpPr>
          <p:spPr>
            <a:xfrm>
              <a:off x="6314173" y="1275922"/>
              <a:ext cx="279132" cy="298877"/>
            </a:xfrm>
            <a:prstGeom prst="roundRect">
              <a:avLst/>
            </a:prstGeom>
            <a:solidFill>
              <a:srgbClr val="ED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4081270-534D-49CE-980C-69C01A806360}"/>
                </a:ext>
              </a:extLst>
            </p:cNvPr>
            <p:cNvSpPr/>
            <p:nvPr/>
          </p:nvSpPr>
          <p:spPr>
            <a:xfrm>
              <a:off x="6296711" y="1560678"/>
              <a:ext cx="279132" cy="88735"/>
            </a:xfrm>
            <a:prstGeom prst="roundRect">
              <a:avLst/>
            </a:prstGeom>
            <a:solidFill>
              <a:srgbClr val="EBB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5198C8B-4BDA-45AD-93BB-08E319D3B2D4}"/>
                </a:ext>
              </a:extLst>
            </p:cNvPr>
            <p:cNvSpPr/>
            <p:nvPr/>
          </p:nvSpPr>
          <p:spPr>
            <a:xfrm>
              <a:off x="6296711" y="1637782"/>
              <a:ext cx="279132" cy="76192"/>
            </a:xfrm>
            <a:prstGeom prst="roundRect">
              <a:avLst/>
            </a:prstGeom>
            <a:solidFill>
              <a:srgbClr val="E9A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1DF3D9-338B-4F59-98D1-534185E3A12E}"/>
                </a:ext>
              </a:extLst>
            </p:cNvPr>
            <p:cNvSpPr/>
            <p:nvPr/>
          </p:nvSpPr>
          <p:spPr>
            <a:xfrm>
              <a:off x="6196446" y="1064074"/>
              <a:ext cx="43954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0" cap="none" spc="0" dirty="0">
                  <a:ln w="0"/>
                  <a:solidFill>
                    <a:srgbClr val="973537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howcard" panose="020406030505060202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447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mph" presetSubtype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4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4" grpId="0" animBg="1"/>
      <p:bldP spid="44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D267512-9FC6-4707-BA27-079FFF8EC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2828B46-C3D4-4181-B084-342EA7A61220}"/>
              </a:ext>
            </a:extLst>
          </p:cNvPr>
          <p:cNvSpPr/>
          <p:nvPr/>
        </p:nvSpPr>
        <p:spPr>
          <a:xfrm>
            <a:off x="8556224" y="1673176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trike="sngStrike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451A0B9-B1E4-4C66-9E20-F2B4C584C7F0}"/>
              </a:ext>
            </a:extLst>
          </p:cNvPr>
          <p:cNvSpPr/>
          <p:nvPr/>
        </p:nvSpPr>
        <p:spPr>
          <a:xfrm>
            <a:off x="8556224" y="3184000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trike="sngStrike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8A88E9F-D623-4566-A228-53F940C3FFEA}"/>
              </a:ext>
            </a:extLst>
          </p:cNvPr>
          <p:cNvSpPr/>
          <p:nvPr/>
        </p:nvSpPr>
        <p:spPr>
          <a:xfrm>
            <a:off x="8562559" y="4620597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trike="sngStrike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81DBC7-AE1D-4D2E-A75A-319B0286F1F4}"/>
              </a:ext>
            </a:extLst>
          </p:cNvPr>
          <p:cNvSpPr/>
          <p:nvPr/>
        </p:nvSpPr>
        <p:spPr>
          <a:xfrm>
            <a:off x="8540821" y="238802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grpSp>
        <p:nvGrpSpPr>
          <p:cNvPr id="22" name="A"/>
          <p:cNvGrpSpPr/>
          <p:nvPr/>
        </p:nvGrpSpPr>
        <p:grpSpPr>
          <a:xfrm>
            <a:off x="7829976" y="433043"/>
            <a:ext cx="3476647" cy="843580"/>
            <a:chOff x="8422160" y="1458037"/>
            <a:chExt cx="4226526" cy="102553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23885">
                          <a14:foregroundMark x1="21007" y1="45732" x2="20144" y2="62195"/>
                          <a14:foregroundMark x1="21151" y1="49390" x2="20576" y2="61585"/>
                          <a14:backgroundMark x1="23165" y1="18293" x2="23165" y2="18293"/>
                          <a14:backgroundMark x1="23165" y1="18293" x2="22014" y2="91463"/>
                          <a14:backgroundMark x1="22014" y1="43293" x2="22014" y2="646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49" b="-3870"/>
            <a:stretch/>
          </p:blipFill>
          <p:spPr>
            <a:xfrm>
              <a:off x="8422160" y="1622430"/>
              <a:ext cx="854282" cy="8611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978502" y="1458037"/>
              <a:ext cx="2670184" cy="1010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48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c</a:t>
              </a:r>
            </a:p>
          </p:txBody>
        </p:sp>
      </p:grpSp>
      <p:grpSp>
        <p:nvGrpSpPr>
          <p:cNvPr id="23" name="B"/>
          <p:cNvGrpSpPr/>
          <p:nvPr/>
        </p:nvGrpSpPr>
        <p:grpSpPr>
          <a:xfrm>
            <a:off x="7829981" y="1977956"/>
            <a:ext cx="3404499" cy="769441"/>
            <a:chOff x="8422168" y="2894499"/>
            <a:chExt cx="4138816" cy="9354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5"/>
            <a:stretch/>
          </p:blipFill>
          <p:spPr>
            <a:xfrm>
              <a:off x="8422168" y="2894499"/>
              <a:ext cx="748454" cy="8290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0066187" y="2894499"/>
              <a:ext cx="2494797" cy="935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4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d</a:t>
              </a:r>
            </a:p>
          </p:txBody>
        </p:sp>
      </p:grpSp>
      <p:grpSp>
        <p:nvGrpSpPr>
          <p:cNvPr id="24" name="C"/>
          <p:cNvGrpSpPr/>
          <p:nvPr/>
        </p:nvGrpSpPr>
        <p:grpSpPr>
          <a:xfrm>
            <a:off x="7829985" y="3413445"/>
            <a:ext cx="3406100" cy="769441"/>
            <a:chOff x="8422168" y="3757803"/>
            <a:chExt cx="4140760" cy="9354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6"/>
            <a:stretch/>
          </p:blipFill>
          <p:spPr>
            <a:xfrm>
              <a:off x="8422168" y="3845196"/>
              <a:ext cx="748452" cy="8290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0064235" y="3757803"/>
              <a:ext cx="2498693" cy="935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4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a</a:t>
              </a:r>
            </a:p>
          </p:txBody>
        </p:sp>
      </p:grpSp>
      <p:grpSp>
        <p:nvGrpSpPr>
          <p:cNvPr id="25" name="D"/>
          <p:cNvGrpSpPr/>
          <p:nvPr/>
        </p:nvGrpSpPr>
        <p:grpSpPr>
          <a:xfrm>
            <a:off x="7829966" y="4885130"/>
            <a:ext cx="3418322" cy="769441"/>
            <a:chOff x="8469285" y="4724562"/>
            <a:chExt cx="4155627" cy="93540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8665"/>
            <a:stretch/>
          </p:blipFill>
          <p:spPr>
            <a:xfrm>
              <a:off x="8469285" y="4795893"/>
              <a:ext cx="748451" cy="8290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0134009" y="4724562"/>
              <a:ext cx="2490903" cy="9354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44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b</a:t>
              </a:r>
            </a:p>
          </p:txBody>
        </p:sp>
      </p:grpSp>
      <p:pic>
        <p:nvPicPr>
          <p:cNvPr id="29" name="DAP A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12" y="5789388"/>
            <a:ext cx="2326412" cy="838211"/>
          </a:xfrm>
          <a:prstGeom prst="rect">
            <a:avLst/>
          </a:prstGeom>
        </p:spPr>
      </p:pic>
      <p:pic>
        <p:nvPicPr>
          <p:cNvPr id="30" name="BAT DAU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39" y="5789388"/>
            <a:ext cx="2326412" cy="838211"/>
          </a:xfrm>
          <a:prstGeom prst="rect">
            <a:avLst/>
          </a:prstGeom>
        </p:spPr>
      </p:pic>
      <p:pic>
        <p:nvPicPr>
          <p:cNvPr id="31" name="DONG HO CA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7"/>
            <a:ext cx="1588750" cy="10873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7"/>
            <a:ext cx="1588750" cy="10873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8"/>
            <a:ext cx="1588750" cy="10873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9"/>
            <a:ext cx="1588750" cy="10873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188569"/>
            <a:ext cx="1588750" cy="1087357"/>
          </a:xfrm>
          <a:prstGeom prst="rect">
            <a:avLst/>
          </a:prstGeom>
        </p:spPr>
      </p:pic>
      <p:pic>
        <p:nvPicPr>
          <p:cNvPr id="40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87BE630-AE1B-4554-B7CA-CFB107A9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2766">
            <a:off x="-688214" y="2211022"/>
            <a:ext cx="3573048" cy="38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D354803-59D5-4B78-AD19-EC210200D38F}"/>
              </a:ext>
            </a:extLst>
          </p:cNvPr>
          <p:cNvGrpSpPr/>
          <p:nvPr/>
        </p:nvGrpSpPr>
        <p:grpSpPr>
          <a:xfrm>
            <a:off x="2192132" y="145863"/>
            <a:ext cx="5894349" cy="5532547"/>
            <a:chOff x="2192132" y="145863"/>
            <a:chExt cx="5894349" cy="5532547"/>
          </a:xfrm>
        </p:grpSpPr>
        <p:pic>
          <p:nvPicPr>
            <p:cNvPr id="4" name="BANG CAU HOI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132" y="145863"/>
              <a:ext cx="5894349" cy="55325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72690" y="2441806"/>
              <a:ext cx="48865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36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nào</a:t>
              </a:r>
              <a:r>
                <a:rPr lang="en-US" sz="36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là</a:t>
              </a:r>
              <a:r>
                <a:rPr lang="en-US" sz="36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hình</a:t>
              </a:r>
              <a:r>
                <a:rPr lang="en-US" sz="36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tam </a:t>
              </a:r>
              <a:r>
                <a:rPr lang="en-US" sz="36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giác</a:t>
              </a:r>
              <a:r>
                <a:rPr lang="en-US" sz="36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3600" b="1" dirty="0" err="1">
                  <a:solidFill>
                    <a:srgbClr val="D83440"/>
                  </a:solidFill>
                  <a:latin typeface="UTM Avo" panose="02040603050506020204" pitchFamily="18" charset="0"/>
                </a:rPr>
                <a:t>cân</a:t>
              </a:r>
              <a:r>
                <a:rPr lang="en-US" sz="3600" b="1" dirty="0">
                  <a:solidFill>
                    <a:srgbClr val="D83440"/>
                  </a:solidFill>
                  <a:latin typeface="UTM Avo" panose="02040603050506020204" pitchFamily="18" charset="0"/>
                </a:rPr>
                <a:t>?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9B65117-C220-48B9-AC76-AD47A401C261}"/>
                </a:ext>
              </a:extLst>
            </p:cNvPr>
            <p:cNvSpPr/>
            <p:nvPr/>
          </p:nvSpPr>
          <p:spPr>
            <a:xfrm>
              <a:off x="6314173" y="1275922"/>
              <a:ext cx="279132" cy="298877"/>
            </a:xfrm>
            <a:prstGeom prst="roundRect">
              <a:avLst/>
            </a:prstGeom>
            <a:solidFill>
              <a:srgbClr val="ED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4081270-534D-49CE-980C-69C01A806360}"/>
                </a:ext>
              </a:extLst>
            </p:cNvPr>
            <p:cNvSpPr/>
            <p:nvPr/>
          </p:nvSpPr>
          <p:spPr>
            <a:xfrm>
              <a:off x="6296711" y="1560678"/>
              <a:ext cx="279132" cy="88735"/>
            </a:xfrm>
            <a:prstGeom prst="roundRect">
              <a:avLst/>
            </a:prstGeom>
            <a:solidFill>
              <a:srgbClr val="EBB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5198C8B-4BDA-45AD-93BB-08E319D3B2D4}"/>
                </a:ext>
              </a:extLst>
            </p:cNvPr>
            <p:cNvSpPr/>
            <p:nvPr/>
          </p:nvSpPr>
          <p:spPr>
            <a:xfrm>
              <a:off x="6296711" y="1637782"/>
              <a:ext cx="279132" cy="76192"/>
            </a:xfrm>
            <a:prstGeom prst="roundRect">
              <a:avLst/>
            </a:prstGeom>
            <a:solidFill>
              <a:srgbClr val="E9A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1DF3D9-338B-4F59-98D1-534185E3A12E}"/>
                </a:ext>
              </a:extLst>
            </p:cNvPr>
            <p:cNvSpPr/>
            <p:nvPr/>
          </p:nvSpPr>
          <p:spPr>
            <a:xfrm>
              <a:off x="6182019" y="1064074"/>
              <a:ext cx="46839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4800" b="0" cap="none" spc="0">
                  <a:ln w="0"/>
                  <a:solidFill>
                    <a:srgbClr val="973537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howcard" panose="02040603050506020204" pitchFamily="18" charset="0"/>
                </a:rPr>
                <a:t>2</a:t>
              </a:r>
              <a:endParaRPr lang="en-US" sz="4800" b="0" cap="none" spc="0">
                <a:ln w="0"/>
                <a:solidFill>
                  <a:srgbClr val="9735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howcard" panose="02040603050506020204" pitchFamily="18" charset="0"/>
              </a:endParaRPr>
            </a:p>
          </p:txBody>
        </p:sp>
      </p:grpSp>
      <p:pic>
        <p:nvPicPr>
          <p:cNvPr id="5122" name="Picture 2" descr="Trong các hình dưới đây, hình nào là tam giác đều?">
            <a:extLst>
              <a:ext uri="{FF2B5EF4-FFF2-40B4-BE49-F238E27FC236}">
                <a16:creationId xmlns:a16="http://schemas.microsoft.com/office/drawing/2014/main" id="{DA5BC101-341E-000D-A469-9D2072988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3883702"/>
            <a:ext cx="4763626" cy="147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70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mph" presetSubtype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4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7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3" grpId="1" animBg="1"/>
      <p:bldP spid="44" grpId="0" animBg="1"/>
      <p:bldP spid="44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D267512-9FC6-4707-BA27-079FFF8EC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2828B46-C3D4-4181-B084-342EA7A61220}"/>
              </a:ext>
            </a:extLst>
          </p:cNvPr>
          <p:cNvSpPr/>
          <p:nvPr/>
        </p:nvSpPr>
        <p:spPr>
          <a:xfrm>
            <a:off x="8556224" y="1673176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451A0B9-B1E4-4C66-9E20-F2B4C584C7F0}"/>
              </a:ext>
            </a:extLst>
          </p:cNvPr>
          <p:cNvSpPr/>
          <p:nvPr/>
        </p:nvSpPr>
        <p:spPr>
          <a:xfrm>
            <a:off x="8556224" y="3184000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8A88E9F-D623-4566-A228-53F940C3FFEA}"/>
              </a:ext>
            </a:extLst>
          </p:cNvPr>
          <p:cNvSpPr/>
          <p:nvPr/>
        </p:nvSpPr>
        <p:spPr>
          <a:xfrm>
            <a:off x="8562559" y="4620597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81DBC7-AE1D-4D2E-A75A-319B0286F1F4}"/>
              </a:ext>
            </a:extLst>
          </p:cNvPr>
          <p:cNvSpPr/>
          <p:nvPr/>
        </p:nvSpPr>
        <p:spPr>
          <a:xfrm>
            <a:off x="8540821" y="238802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trike="sngStrike"/>
          </a:p>
        </p:txBody>
      </p:sp>
      <p:grpSp>
        <p:nvGrpSpPr>
          <p:cNvPr id="22" name="A"/>
          <p:cNvGrpSpPr/>
          <p:nvPr/>
        </p:nvGrpSpPr>
        <p:grpSpPr>
          <a:xfrm>
            <a:off x="7829970" y="416364"/>
            <a:ext cx="3857460" cy="923330"/>
            <a:chOff x="8422160" y="1437760"/>
            <a:chExt cx="4689478" cy="11224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23885">
                          <a14:foregroundMark x1="21007" y1="45732" x2="20144" y2="62195"/>
                          <a14:foregroundMark x1="21151" y1="49390" x2="20576" y2="61585"/>
                          <a14:backgroundMark x1="23165" y1="18293" x2="23165" y2="18293"/>
                          <a14:backgroundMark x1="23165" y1="18293" x2="22014" y2="91463"/>
                          <a14:backgroundMark x1="22014" y1="43293" x2="22014" y2="646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49" b="-3870"/>
            <a:stretch/>
          </p:blipFill>
          <p:spPr>
            <a:xfrm>
              <a:off x="8422160" y="1622430"/>
              <a:ext cx="854282" cy="8611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572698" y="1437760"/>
              <a:ext cx="3538940" cy="1122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Ta lấy độ dài đáy nhân</a:t>
              </a:r>
            </a:p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với chiều cao </a:t>
              </a:r>
            </a:p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(cùng một đơn vị đo)</a:t>
              </a:r>
              <a:endParaRPr lang="en-US" b="1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3" name="B"/>
          <p:cNvGrpSpPr/>
          <p:nvPr/>
        </p:nvGrpSpPr>
        <p:grpSpPr>
          <a:xfrm>
            <a:off x="7829985" y="1868749"/>
            <a:ext cx="4067195" cy="923330"/>
            <a:chOff x="8422168" y="2761738"/>
            <a:chExt cx="4944446" cy="11224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5"/>
            <a:stretch/>
          </p:blipFill>
          <p:spPr>
            <a:xfrm>
              <a:off x="8422168" y="2894499"/>
              <a:ext cx="748454" cy="8290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285923" y="2761738"/>
              <a:ext cx="4080691" cy="1122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Ta lấy độ dài đáy chia cho</a:t>
              </a:r>
            </a:p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chiều cao (cùng một </a:t>
              </a:r>
            </a:p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đơn vị đo)</a:t>
              </a:r>
              <a:endParaRPr lang="en-US" b="1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4" name="C"/>
          <p:cNvGrpSpPr/>
          <p:nvPr/>
        </p:nvGrpSpPr>
        <p:grpSpPr>
          <a:xfrm>
            <a:off x="7829986" y="3384298"/>
            <a:ext cx="3971965" cy="923330"/>
            <a:chOff x="8422168" y="3722373"/>
            <a:chExt cx="4828675" cy="11224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6"/>
            <a:stretch/>
          </p:blipFill>
          <p:spPr>
            <a:xfrm>
              <a:off x="8422168" y="3845196"/>
              <a:ext cx="748452" cy="8290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376331" y="3722373"/>
              <a:ext cx="3874512" cy="1122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Ta lấy độ dài đáy nhân</a:t>
              </a:r>
            </a:p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với chiều cao (cùng một </a:t>
              </a:r>
            </a:p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đơn vị đo) rồi nhân với 2.</a:t>
              </a:r>
              <a:endParaRPr lang="en-US" b="1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5" name="D"/>
          <p:cNvGrpSpPr/>
          <p:nvPr/>
        </p:nvGrpSpPr>
        <p:grpSpPr>
          <a:xfrm>
            <a:off x="7829969" y="4823122"/>
            <a:ext cx="3987385" cy="923330"/>
            <a:chOff x="8469285" y="4649180"/>
            <a:chExt cx="4847431" cy="11224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8665"/>
            <a:stretch/>
          </p:blipFill>
          <p:spPr>
            <a:xfrm>
              <a:off x="8469285" y="4795893"/>
              <a:ext cx="748451" cy="8290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442197" y="4649180"/>
              <a:ext cx="3874519" cy="11224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Ta lấy độ dài đáy nhân</a:t>
              </a:r>
            </a:p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với chiều cao (cùng một </a:t>
              </a:r>
            </a:p>
            <a:p>
              <a:pPr algn="ctr"/>
              <a:r>
                <a:rPr lang="vi-VN" b="1">
                  <a:solidFill>
                    <a:srgbClr val="D83440"/>
                  </a:solidFill>
                  <a:latin typeface="UTM Avo" panose="02040603050506020204" pitchFamily="18" charset="0"/>
                </a:rPr>
                <a:t>đơn vị đo) rồi chia cho 2.</a:t>
              </a:r>
              <a:endParaRPr lang="en-US" b="1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DAP A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12" y="5789388"/>
            <a:ext cx="2326412" cy="838211"/>
          </a:xfrm>
          <a:prstGeom prst="rect">
            <a:avLst/>
          </a:prstGeom>
        </p:spPr>
      </p:pic>
      <p:pic>
        <p:nvPicPr>
          <p:cNvPr id="30" name="BAT DAU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39" y="5789388"/>
            <a:ext cx="2326412" cy="838211"/>
          </a:xfrm>
          <a:prstGeom prst="rect">
            <a:avLst/>
          </a:prstGeom>
        </p:spPr>
      </p:pic>
      <p:pic>
        <p:nvPicPr>
          <p:cNvPr id="31" name="DONG HO CA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7"/>
            <a:ext cx="1588750" cy="10873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7"/>
            <a:ext cx="1588750" cy="10873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8"/>
            <a:ext cx="1588750" cy="10873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9"/>
            <a:ext cx="1588750" cy="10873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188569"/>
            <a:ext cx="1588750" cy="1087357"/>
          </a:xfrm>
          <a:prstGeom prst="rect">
            <a:avLst/>
          </a:prstGeom>
        </p:spPr>
      </p:pic>
      <p:pic>
        <p:nvPicPr>
          <p:cNvPr id="40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87BE630-AE1B-4554-B7CA-CFB107A9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2766">
            <a:off x="-688214" y="2211022"/>
            <a:ext cx="3573048" cy="38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D354803-59D5-4B78-AD19-EC210200D38F}"/>
              </a:ext>
            </a:extLst>
          </p:cNvPr>
          <p:cNvGrpSpPr/>
          <p:nvPr/>
        </p:nvGrpSpPr>
        <p:grpSpPr>
          <a:xfrm>
            <a:off x="2192132" y="145863"/>
            <a:ext cx="5894349" cy="5532547"/>
            <a:chOff x="2192132" y="145863"/>
            <a:chExt cx="5894349" cy="5532547"/>
          </a:xfrm>
        </p:grpSpPr>
        <p:pic>
          <p:nvPicPr>
            <p:cNvPr id="4" name="BANG CAU HOI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132" y="145863"/>
              <a:ext cx="5894349" cy="55325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2584309" y="2885166"/>
              <a:ext cx="48865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600" b="1">
                  <a:solidFill>
                    <a:srgbClr val="D83440"/>
                  </a:solidFill>
                  <a:latin typeface="UTM Avo" panose="02040603050506020204" pitchFamily="18" charset="0"/>
                </a:rPr>
                <a:t>Muốn tính diện tích hình tam giác ?</a:t>
              </a:r>
              <a:endParaRPr lang="en-US" sz="3600" b="1">
                <a:solidFill>
                  <a:srgbClr val="D8344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9B65117-C220-48B9-AC76-AD47A401C261}"/>
                </a:ext>
              </a:extLst>
            </p:cNvPr>
            <p:cNvSpPr/>
            <p:nvPr/>
          </p:nvSpPr>
          <p:spPr>
            <a:xfrm>
              <a:off x="6314173" y="1275922"/>
              <a:ext cx="279132" cy="298877"/>
            </a:xfrm>
            <a:prstGeom prst="roundRect">
              <a:avLst/>
            </a:prstGeom>
            <a:solidFill>
              <a:srgbClr val="ED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4081270-534D-49CE-980C-69C01A806360}"/>
                </a:ext>
              </a:extLst>
            </p:cNvPr>
            <p:cNvSpPr/>
            <p:nvPr/>
          </p:nvSpPr>
          <p:spPr>
            <a:xfrm>
              <a:off x="6296711" y="1560678"/>
              <a:ext cx="279132" cy="88735"/>
            </a:xfrm>
            <a:prstGeom prst="roundRect">
              <a:avLst/>
            </a:prstGeom>
            <a:solidFill>
              <a:srgbClr val="EBB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5198C8B-4BDA-45AD-93BB-08E319D3B2D4}"/>
                </a:ext>
              </a:extLst>
            </p:cNvPr>
            <p:cNvSpPr/>
            <p:nvPr/>
          </p:nvSpPr>
          <p:spPr>
            <a:xfrm>
              <a:off x="6296711" y="1637782"/>
              <a:ext cx="279132" cy="76192"/>
            </a:xfrm>
            <a:prstGeom prst="roundRect">
              <a:avLst/>
            </a:prstGeom>
            <a:solidFill>
              <a:srgbClr val="E9A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1DF3D9-338B-4F59-98D1-534185E3A12E}"/>
                </a:ext>
              </a:extLst>
            </p:cNvPr>
            <p:cNvSpPr/>
            <p:nvPr/>
          </p:nvSpPr>
          <p:spPr>
            <a:xfrm>
              <a:off x="6172400" y="1064074"/>
              <a:ext cx="48763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0" cap="none" spc="0">
                  <a:ln w="0"/>
                  <a:solidFill>
                    <a:srgbClr val="973537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UTM Showcard" panose="02040603050506020204" pitchFamily="18" charset="0"/>
                </a:rPr>
                <a:t>3</a:t>
              </a:r>
              <a:endParaRPr lang="en-US" sz="4800" b="0" cap="none" spc="0" dirty="0">
                <a:ln w="0"/>
                <a:solidFill>
                  <a:srgbClr val="9735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Showcard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03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mph" presetSubtype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5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8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1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4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7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  <p:bldP spid="44" grpId="0" animBg="1"/>
      <p:bldP spid="14" grpId="0" animBg="1"/>
      <p:bldP spid="1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36B9B1-9CFB-4C70-A977-BF73180AD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B053C82-34D0-4F6B-945D-ABE89C2D2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507">
            <a:off x="6408776" y="2132164"/>
            <a:ext cx="5199582" cy="56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5" t="1385" r="16787" b="2170"/>
          <a:stretch/>
        </p:blipFill>
        <p:spPr>
          <a:xfrm>
            <a:off x="2613338" y="260803"/>
            <a:ext cx="6418053" cy="60039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2" y="894016"/>
            <a:ext cx="2909847" cy="5631575"/>
          </a:xfrm>
          <a:prstGeom prst="rect">
            <a:avLst/>
          </a:prstGeom>
        </p:spPr>
      </p:pic>
      <p:pic>
        <p:nvPicPr>
          <p:cNvPr id="3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5C84E2CE-01A2-4B17-8646-20BF8A854B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23211" y="611919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9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5C30389-7FD3-EE4B-9EE5-7FFD4BA726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586" y="0"/>
            <a:ext cx="12210586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0A31EDB-EF3A-884A-9CDC-039710C30B6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flipH="1">
            <a:off x="-88242" y="2085974"/>
            <a:ext cx="5736769" cy="573676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08EB761-0947-414A-8273-C07270A963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199" t="20859"/>
          <a:stretch/>
        </p:blipFill>
        <p:spPr>
          <a:xfrm flipH="1">
            <a:off x="102258" y="2314575"/>
            <a:ext cx="3546238" cy="46634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06B31C-DF4C-3AC4-9E6A-C5DCF04D22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1308" y="-133423"/>
            <a:ext cx="9248434" cy="167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7943FA-0A9C-2FFD-66B4-B87520C8C7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7834" y="1235489"/>
            <a:ext cx="9163082" cy="2158171"/>
          </a:xfrm>
          <a:prstGeom prst="rect">
            <a:avLst/>
          </a:prstGeom>
        </p:spPr>
      </p:pic>
      <p:pic>
        <p:nvPicPr>
          <p:cNvPr id="4" name="Picture 6" descr="Red Trapezoid Png - Figuras Geometricas Animadas Trapecio Clipart - Full  Size Clipart (#5358406) - PinClipart">
            <a:extLst>
              <a:ext uri="{FF2B5EF4-FFF2-40B4-BE49-F238E27FC236}">
                <a16:creationId xmlns:a16="http://schemas.microsoft.com/office/drawing/2014/main" id="{AF293CE5-CD5E-2A5D-80C1-D6D98D6E1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15" y="3977005"/>
            <a:ext cx="4166483" cy="27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D66845-0DEF-9C89-62C1-76628A545C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2139" y="4542446"/>
            <a:ext cx="1435129" cy="143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1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loud 35">
            <a:extLst>
              <a:ext uri="{FF2B5EF4-FFF2-40B4-BE49-F238E27FC236}">
                <a16:creationId xmlns:a16="http://schemas.microsoft.com/office/drawing/2014/main" id="{F1C25D40-2676-488F-B73B-22D9A463CB8D}"/>
              </a:ext>
            </a:extLst>
          </p:cNvPr>
          <p:cNvSpPr/>
          <p:nvPr/>
        </p:nvSpPr>
        <p:spPr>
          <a:xfrm>
            <a:off x="711200" y="501650"/>
            <a:ext cx="10591800" cy="5854700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图片 33">
            <a:extLst>
              <a:ext uri="{FF2B5EF4-FFF2-40B4-BE49-F238E27FC236}">
                <a16:creationId xmlns:a16="http://schemas.microsoft.com/office/drawing/2014/main" id="{209281E3-0E6D-46F8-9978-9AE65C8236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3" r="22249" b="16773"/>
          <a:stretch/>
        </p:blipFill>
        <p:spPr>
          <a:xfrm>
            <a:off x="558800" y="114300"/>
            <a:ext cx="11176000" cy="6743700"/>
          </a:xfrm>
          <a:prstGeom prst="rect">
            <a:avLst/>
          </a:prstGeom>
        </p:spPr>
      </p:pic>
      <p:pic>
        <p:nvPicPr>
          <p:cNvPr id="40" name="Picture 8" descr="Trapezoidpose,Clashdown of the Items Trapezoid png Téléchargement Gratuit -  Key0">
            <a:extLst>
              <a:ext uri="{FF2B5EF4-FFF2-40B4-BE49-F238E27FC236}">
                <a16:creationId xmlns:a16="http://schemas.microsoft.com/office/drawing/2014/main" id="{61F33B3C-EF45-4609-9F83-3F9F47695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5833" y1="49271" x2="71500" y2="55267"/>
                      </a14:backgroundRemoval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890" y="2826611"/>
            <a:ext cx="4624876" cy="475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d Trapezoid Png - Figuras Geometricas Animadas Trapecio Clipart - Full  Size Clipart (#5358406) - PinClipart">
            <a:extLst>
              <a:ext uri="{FF2B5EF4-FFF2-40B4-BE49-F238E27FC236}">
                <a16:creationId xmlns:a16="http://schemas.microsoft.com/office/drawing/2014/main" id="{DEE5834B-A49F-4C18-A024-4E0D71166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015" y="3977005"/>
            <a:ext cx="4166483" cy="276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260C4F-23BF-46C9-ED3F-16312A2C7E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7263" y="2415809"/>
            <a:ext cx="7510923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3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358</Words>
  <Application>Microsoft Office PowerPoint</Application>
  <PresentationFormat>Widescreen</PresentationFormat>
  <Paragraphs>71</Paragraphs>
  <Slides>19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宋体</vt:lpstr>
      <vt:lpstr>Arial</vt:lpstr>
      <vt:lpstr>Calibri</vt:lpstr>
      <vt:lpstr>Cambria</vt:lpstr>
      <vt:lpstr>等线</vt:lpstr>
      <vt:lpstr>等线 Light</vt:lpstr>
      <vt:lpstr>UTM Avo</vt:lpstr>
      <vt:lpstr>UTM Showcard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STD_OANH</cp:lastModifiedBy>
  <cp:revision>73</cp:revision>
  <dcterms:created xsi:type="dcterms:W3CDTF">2019-09-08T10:16:45Z</dcterms:created>
  <dcterms:modified xsi:type="dcterms:W3CDTF">2025-11-22T08:39:27Z</dcterms:modified>
</cp:coreProperties>
</file>