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19"/>
  </p:notesMasterIdLst>
  <p:sldIdLst>
    <p:sldId id="7559" r:id="rId3"/>
    <p:sldId id="7602" r:id="rId4"/>
    <p:sldId id="258" r:id="rId5"/>
    <p:sldId id="7607" r:id="rId6"/>
    <p:sldId id="7609" r:id="rId7"/>
    <p:sldId id="7610" r:id="rId8"/>
    <p:sldId id="7611" r:id="rId9"/>
    <p:sldId id="7612" r:id="rId10"/>
    <p:sldId id="7613" r:id="rId11"/>
    <p:sldId id="7614" r:id="rId12"/>
    <p:sldId id="7615" r:id="rId13"/>
    <p:sldId id="7616" r:id="rId14"/>
    <p:sldId id="7617" r:id="rId15"/>
    <p:sldId id="7618" r:id="rId16"/>
    <p:sldId id="7619" r:id="rId17"/>
    <p:sldId id="762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8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solidFill>
                  <a:srgbClr val="000000"/>
                </a:solidFill>
                <a:effectLst/>
                <a:latin typeface="Times New Roman" panose="02020603050405020304" pitchFamily="18" charset="0"/>
                <a:ea typeface="Calibri" panose="020F0502020204030204" pitchFamily="34" charset="0"/>
              </a:rPr>
              <a:t>Gia đình là nơi tiếp cho ta sức mạnh và niềm tin để vững bước trên đường đời, là chỗ dựa vững chắc để ta có thể dựa vào khi gặp khó khăn, và là nơi luôn chào đón mỗi lần ta quay về.</a:t>
            </a:r>
            <a:r>
              <a:rPr lang="nl-NL" sz="1800" dirty="0">
                <a:effectLst/>
                <a:latin typeface="Times New Roman" panose="02020603050405020304" pitchFamily="18" charset="0"/>
                <a:ea typeface="Times New Roman" panose="02020603050405020304" pitchFamily="18" charset="0"/>
              </a:rPr>
              <a:t> Là học sinh các em cần làm gì để góp phần làm cho gia đình vui vẻ, hạnh phúc. Chúng ta cùng tìm hiểu tiết học ngày hôm nay</a:t>
            </a: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2</a:t>
            </a:fld>
            <a:endParaRPr lang="en-US"/>
          </a:p>
        </p:txBody>
      </p:sp>
    </p:spTree>
    <p:extLst>
      <p:ext uri="{BB962C8B-B14F-4D97-AF65-F5344CB8AC3E}">
        <p14:creationId xmlns:p14="http://schemas.microsoft.com/office/powerpoint/2010/main" val="4112238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 xmlns:ahyp="http://schemas.microsoft.com/office/drawing/2018/hyperlinkcolor"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 xmlns:ahyp="http://schemas.microsoft.com/office/drawing/2018/hyperlinkcolor"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 xmlns:ahyp="http://schemas.microsoft.com/office/drawing/2018/hyperlinkcolor"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69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92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6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1942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3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40.sv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40.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40.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40.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3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33.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33.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3070658"/>
            </a:xfrm>
            <a:prstGeom prst="rect">
              <a:avLst/>
            </a:prstGeom>
            <a:noFill/>
          </p:spPr>
          <p:txBody>
            <a:bodyPr wrap="square">
              <a:spAutoFit/>
            </a:bodyPr>
            <a:lstStyle/>
            <a:p>
              <a:pPr algn="ct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1: </a:t>
              </a:r>
            </a:p>
            <a:p>
              <a:pPr algn="ct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Tìm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hiểu</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về</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trách</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nhiệm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em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gia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đình</a:t>
              </a:r>
              <a:endParaRPr lang="vi-VN"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225F3D4E-F054-5E19-4E25-628869B6867D}"/>
              </a:ext>
            </a:extLst>
          </p:cNvPr>
          <p:cNvGrpSpPr/>
          <p:nvPr/>
        </p:nvGrpSpPr>
        <p:grpSpPr>
          <a:xfrm>
            <a:off x="530860" y="121921"/>
            <a:ext cx="11076772" cy="1239519"/>
            <a:chOff x="672213" y="794946"/>
            <a:chExt cx="10725861" cy="1073193"/>
          </a:xfrm>
        </p:grpSpPr>
        <p:sp>
          <p:nvSpPr>
            <p:cNvPr id="10" name="Rectangle: Rounded Corners 7">
              <a:extLst>
                <a:ext uri="{FF2B5EF4-FFF2-40B4-BE49-F238E27FC236}">
                  <a16:creationId xmlns:a16="http://schemas.microsoft.com/office/drawing/2014/main" id="{D958C55C-A197-E84C-9956-B019129917D0}"/>
                </a:ext>
              </a:extLst>
            </p:cNvPr>
            <p:cNvSpPr/>
            <p:nvPr/>
          </p:nvSpPr>
          <p:spPr>
            <a:xfrm>
              <a:off x="750131" y="794946"/>
              <a:ext cx="10603669" cy="1073193"/>
            </a:xfrm>
            <a:prstGeom prst="roundRect">
              <a:avLst/>
            </a:pr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 xmlns:ask="http://schemas.microsoft.com/office/drawing/2018/sketchyshapes" sd="1219033472">
                    <a:custGeom>
                      <a:avLst/>
                      <a:gdLst>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0582" h="1361440" fill="none" extrusionOk="0">
                          <a:moveTo>
                            <a:pt x="0" y="135368"/>
                          </a:moveTo>
                          <a:cubicBezTo>
                            <a:pt x="-45739" y="55427"/>
                            <a:pt x="154341" y="14211"/>
                            <a:pt x="284440" y="0"/>
                          </a:cubicBezTo>
                          <a:cubicBezTo>
                            <a:pt x="3686570" y="345807"/>
                            <a:pt x="6299665" y="248081"/>
                            <a:pt x="10666141" y="0"/>
                          </a:cubicBezTo>
                          <a:cubicBezTo>
                            <a:pt x="10830444" y="5746"/>
                            <a:pt x="10966139" y="72465"/>
                            <a:pt x="10950582" y="135368"/>
                          </a:cubicBezTo>
                          <a:cubicBezTo>
                            <a:pt x="10827132" y="270679"/>
                            <a:pt x="11034539" y="1018545"/>
                            <a:pt x="10950582" y="1226071"/>
                          </a:cubicBezTo>
                          <a:cubicBezTo>
                            <a:pt x="10925944" y="1303731"/>
                            <a:pt x="10782417" y="1339994"/>
                            <a:pt x="10666141" y="1361440"/>
                          </a:cubicBezTo>
                          <a:cubicBezTo>
                            <a:pt x="5351964" y="1420791"/>
                            <a:pt x="3854182" y="1363088"/>
                            <a:pt x="284440" y="1361440"/>
                          </a:cubicBezTo>
                          <a:cubicBezTo>
                            <a:pt x="128937" y="1342921"/>
                            <a:pt x="-29376" y="1310841"/>
                            <a:pt x="0" y="1226071"/>
                          </a:cubicBezTo>
                          <a:cubicBezTo>
                            <a:pt x="51044" y="896244"/>
                            <a:pt x="-10078" y="493463"/>
                            <a:pt x="0" y="135368"/>
                          </a:cubicBezTo>
                          <a:close/>
                        </a:path>
                        <a:path w="10950582" h="1361440" stroke="0" extrusionOk="0">
                          <a:moveTo>
                            <a:pt x="0" y="135368"/>
                          </a:moveTo>
                          <a:cubicBezTo>
                            <a:pt x="-9152" y="65183"/>
                            <a:pt x="140300" y="-10902"/>
                            <a:pt x="284440" y="0"/>
                          </a:cubicBezTo>
                          <a:cubicBezTo>
                            <a:pt x="4872345" y="373738"/>
                            <a:pt x="7087540" y="-30759"/>
                            <a:pt x="10666141" y="0"/>
                          </a:cubicBezTo>
                          <a:cubicBezTo>
                            <a:pt x="10812951" y="17205"/>
                            <a:pt x="10938682" y="71814"/>
                            <a:pt x="10950582" y="135368"/>
                          </a:cubicBezTo>
                          <a:cubicBezTo>
                            <a:pt x="10977105" y="457921"/>
                            <a:pt x="11061351" y="724666"/>
                            <a:pt x="10950582" y="1226071"/>
                          </a:cubicBezTo>
                          <a:cubicBezTo>
                            <a:pt x="10975833" y="1316256"/>
                            <a:pt x="10818632" y="1381880"/>
                            <a:pt x="10666141" y="1361440"/>
                          </a:cubicBezTo>
                          <a:cubicBezTo>
                            <a:pt x="6855878" y="1448553"/>
                            <a:pt x="2312321" y="1452703"/>
                            <a:pt x="284440" y="1361440"/>
                          </a:cubicBezTo>
                          <a:cubicBezTo>
                            <a:pt x="135457" y="1356298"/>
                            <a:pt x="-10775" y="1299115"/>
                            <a:pt x="0" y="1226071"/>
                          </a:cubicBezTo>
                          <a:cubicBezTo>
                            <a:pt x="-33038" y="809754"/>
                            <a:pt x="44645" y="285686"/>
                            <a:pt x="0" y="135368"/>
                          </a:cubicBezTo>
                          <a:close/>
                        </a:path>
                        <a:path w="10950582" h="1361440" fill="none" stroke="0" extrusionOk="0">
                          <a:moveTo>
                            <a:pt x="0" y="135368"/>
                          </a:moveTo>
                          <a:cubicBezTo>
                            <a:pt x="-39589" y="50316"/>
                            <a:pt x="126911" y="14191"/>
                            <a:pt x="284440" y="0"/>
                          </a:cubicBezTo>
                          <a:cubicBezTo>
                            <a:pt x="4010267" y="168868"/>
                            <a:pt x="5978853" y="29582"/>
                            <a:pt x="10666141" y="0"/>
                          </a:cubicBezTo>
                          <a:cubicBezTo>
                            <a:pt x="10820998" y="13536"/>
                            <a:pt x="10961627" y="68060"/>
                            <a:pt x="10950582" y="135368"/>
                          </a:cubicBezTo>
                          <a:cubicBezTo>
                            <a:pt x="10791941" y="283056"/>
                            <a:pt x="11044672" y="1027501"/>
                            <a:pt x="10950582" y="1226071"/>
                          </a:cubicBezTo>
                          <a:cubicBezTo>
                            <a:pt x="10944931" y="1302786"/>
                            <a:pt x="10816307" y="1331368"/>
                            <a:pt x="10666141" y="1361440"/>
                          </a:cubicBezTo>
                          <a:cubicBezTo>
                            <a:pt x="5294990" y="1397977"/>
                            <a:pt x="3863776" y="1461476"/>
                            <a:pt x="284440" y="1361440"/>
                          </a:cubicBezTo>
                          <a:cubicBezTo>
                            <a:pt x="126436" y="1346031"/>
                            <a:pt x="-29883" y="1316403"/>
                            <a:pt x="0" y="1226071"/>
                          </a:cubicBezTo>
                          <a:cubicBezTo>
                            <a:pt x="80123" y="885367"/>
                            <a:pt x="27288" y="498844"/>
                            <a:pt x="0" y="13536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B28B811F-F653-2D6C-AA5D-F40F962CCA52}"/>
                </a:ext>
              </a:extLst>
            </p:cNvPr>
            <p:cNvSpPr/>
            <p:nvPr/>
          </p:nvSpPr>
          <p:spPr>
            <a:xfrm>
              <a:off x="672213" y="808085"/>
              <a:ext cx="10725861" cy="939482"/>
            </a:xfrm>
            <a:prstGeom prst="roundRect">
              <a:avLst/>
            </a:prstGeom>
            <a:ln>
              <a:noFill/>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p>
              <a:pPr algn="ctr"/>
              <a:r>
                <a:rPr lang="en-US" sz="3200" b="0" i="0" dirty="0" err="1">
                  <a:solidFill>
                    <a:srgbClr val="002060"/>
                  </a:solidFill>
                  <a:effectLst/>
                  <a:latin typeface="Cambria" panose="02040503050406030204" pitchFamily="18" charset="0"/>
                  <a:ea typeface="Cambria" panose="02040503050406030204" pitchFamily="18" charset="0"/>
                </a:rPr>
                <a:t>Thảo</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luận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xác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định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những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việc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làm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thể</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trách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nhiệm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với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gia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trong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tranh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sau</a:t>
              </a:r>
              <a:r>
                <a:rPr lang="en-US" sz="3200" b="0" i="0" dirty="0">
                  <a:solidFill>
                    <a:srgbClr val="002060"/>
                  </a:solidFill>
                  <a:effectLst/>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943F1DB7-F611-C101-5F15-FFF9E77E7765}"/>
              </a:ext>
            </a:extLst>
          </p:cNvPr>
          <p:cNvPicPr>
            <a:picLocks noChangeAspect="1"/>
          </p:cNvPicPr>
          <p:nvPr/>
        </p:nvPicPr>
        <p:blipFill>
          <a:blip r:embed="rId4"/>
          <a:stretch>
            <a:fillRect/>
          </a:stretch>
        </p:blipFill>
        <p:spPr>
          <a:xfrm>
            <a:off x="2479040" y="1537646"/>
            <a:ext cx="7279640" cy="4967611"/>
          </a:xfrm>
          <a:prstGeom prst="rect">
            <a:avLst/>
          </a:prstGeom>
        </p:spPr>
      </p:pic>
    </p:spTree>
    <p:extLst>
      <p:ext uri="{BB962C8B-B14F-4D97-AF65-F5344CB8AC3E}">
        <p14:creationId xmlns:p14="http://schemas.microsoft.com/office/powerpoint/2010/main" val="36308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9D76BFDA-2A8B-C945-6751-46FE932DFFC3}"/>
              </a:ext>
            </a:extLst>
          </p:cNvPr>
          <p:cNvGrpSpPr/>
          <p:nvPr/>
        </p:nvGrpSpPr>
        <p:grpSpPr>
          <a:xfrm>
            <a:off x="516144" y="1030768"/>
            <a:ext cx="5169710" cy="3773887"/>
            <a:chOff x="621490" y="1736799"/>
            <a:chExt cx="5169710" cy="3773887"/>
          </a:xfrm>
        </p:grpSpPr>
        <p:pic>
          <p:nvPicPr>
            <p:cNvPr id="7" name="Picture 7">
              <a:extLst>
                <a:ext uri="{FF2B5EF4-FFF2-40B4-BE49-F238E27FC236}">
                  <a16:creationId xmlns:a16="http://schemas.microsoft.com/office/drawing/2014/main" id="{2332F099-AA12-4CB5-B3CF-F9DBC796DB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1490" y="1736799"/>
              <a:ext cx="5169710" cy="3773887"/>
            </a:xfrm>
            <a:prstGeom prst="rect">
              <a:avLst/>
            </a:prstGeom>
          </p:spPr>
        </p:pic>
        <p:sp>
          <p:nvSpPr>
            <p:cNvPr id="8" name="Rectangle 7">
              <a:extLst>
                <a:ext uri="{FF2B5EF4-FFF2-40B4-BE49-F238E27FC236}">
                  <a16:creationId xmlns:a16="http://schemas.microsoft.com/office/drawing/2014/main" id="{C8FD280C-CAB5-D3F8-00BD-E767A42572B6}"/>
                </a:ext>
              </a:extLst>
            </p:cNvPr>
            <p:cNvSpPr/>
            <p:nvPr/>
          </p:nvSpPr>
          <p:spPr>
            <a:xfrm>
              <a:off x="1083656" y="2632429"/>
              <a:ext cx="4209604" cy="1446550"/>
            </a:xfrm>
            <a:prstGeom prst="rect">
              <a:avLst/>
            </a:prstGeom>
          </p:spPr>
          <p:txBody>
            <a:bodyPr wrap="square">
              <a:spAutoFit/>
            </a:bodyPr>
            <a:lstStyle/>
            <a:p>
              <a:pPr marL="0" marR="0" algn="ctr">
                <a:spcBef>
                  <a:spcPts val="0"/>
                </a:spcBef>
                <a:spcAft>
                  <a:spcPts val="0"/>
                </a:spcAft>
              </a:pP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tranh</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đã</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1D9603B6-FCE0-06F3-65FF-2D2183A61442}"/>
              </a:ext>
            </a:extLst>
          </p:cNvPr>
          <p:cNvGrpSpPr/>
          <p:nvPr/>
        </p:nvGrpSpPr>
        <p:grpSpPr>
          <a:xfrm>
            <a:off x="5913120" y="2346961"/>
            <a:ext cx="5557350" cy="4253892"/>
            <a:chOff x="621490" y="1736799"/>
            <a:chExt cx="5169710" cy="3773887"/>
          </a:xfrm>
        </p:grpSpPr>
        <p:pic>
          <p:nvPicPr>
            <p:cNvPr id="12" name="Picture 12">
              <a:extLst>
                <a:ext uri="{FF2B5EF4-FFF2-40B4-BE49-F238E27FC236}">
                  <a16:creationId xmlns:a16="http://schemas.microsoft.com/office/drawing/2014/main" id="{A46BBA27-EB42-1961-B97E-1EAC664449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1490" y="1736799"/>
              <a:ext cx="5169710" cy="3773887"/>
            </a:xfrm>
            <a:prstGeom prst="rect">
              <a:avLst/>
            </a:prstGeom>
          </p:spPr>
        </p:pic>
        <p:sp>
          <p:nvSpPr>
            <p:cNvPr id="14" name="Rectangle 13">
              <a:extLst>
                <a:ext uri="{FF2B5EF4-FFF2-40B4-BE49-F238E27FC236}">
                  <a16:creationId xmlns:a16="http://schemas.microsoft.com/office/drawing/2014/main" id="{DB239957-455C-89C3-D2DE-D5A7D3A08B18}"/>
                </a:ext>
              </a:extLst>
            </p:cNvPr>
            <p:cNvSpPr/>
            <p:nvPr/>
          </p:nvSpPr>
          <p:spPr>
            <a:xfrm>
              <a:off x="1228981" y="2590643"/>
              <a:ext cx="3787370" cy="1829417"/>
            </a:xfrm>
            <a:prstGeom prst="rect">
              <a:avLst/>
            </a:prstGeom>
          </p:spPr>
          <p:txBody>
            <a:bodyPr wrap="square">
              <a:spAutoFit/>
            </a:bodyPr>
            <a:lstStyle/>
            <a:p>
              <a:pPr marL="0" marR="0" algn="ctr">
                <a:spcBef>
                  <a:spcPts val="0"/>
                </a:spcBef>
                <a:spcAft>
                  <a:spcPts val="0"/>
                </a:spcAft>
              </a:pP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thành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viên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thế</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9BE189B2-8035-99E7-80CD-4F378353E7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9528557">
            <a:off x="211546" y="4347108"/>
            <a:ext cx="1773810" cy="2031751"/>
          </a:xfrm>
          <a:prstGeom prst="rect">
            <a:avLst/>
          </a:prstGeom>
        </p:spPr>
      </p:pic>
      <p:pic>
        <p:nvPicPr>
          <p:cNvPr id="16" name="Picture 15">
            <a:extLst>
              <a:ext uri="{FF2B5EF4-FFF2-40B4-BE49-F238E27FC236}">
                <a16:creationId xmlns:a16="http://schemas.microsoft.com/office/drawing/2014/main" id="{571A178A-1199-ADFE-F62B-2BB70A94FA8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787996">
            <a:off x="9923557" y="1068054"/>
            <a:ext cx="1773810" cy="2031751"/>
          </a:xfrm>
          <a:prstGeom prst="rect">
            <a:avLst/>
          </a:prstGeom>
        </p:spPr>
      </p:pic>
    </p:spTree>
    <p:extLst>
      <p:ext uri="{BB962C8B-B14F-4D97-AF65-F5344CB8AC3E}">
        <p14:creationId xmlns:p14="http://schemas.microsoft.com/office/powerpoint/2010/main" val="6678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10" name="Picture 9">
            <a:extLst>
              <a:ext uri="{FF2B5EF4-FFF2-40B4-BE49-F238E27FC236}">
                <a16:creationId xmlns:a16="http://schemas.microsoft.com/office/drawing/2014/main" id="{A5F8BCB4-0765-1CAE-2A69-FFF68C1A0485}"/>
              </a:ext>
            </a:extLst>
          </p:cNvPr>
          <p:cNvPicPr>
            <a:picLocks noChangeAspect="1"/>
          </p:cNvPicPr>
          <p:nvPr/>
        </p:nvPicPr>
        <p:blipFill>
          <a:blip r:embed="rId4"/>
          <a:stretch>
            <a:fillRect/>
          </a:stretch>
        </p:blipFill>
        <p:spPr>
          <a:xfrm>
            <a:off x="735647" y="2028507"/>
            <a:ext cx="5452229" cy="3234373"/>
          </a:xfrm>
          <a:prstGeom prst="rect">
            <a:avLst/>
          </a:prstGeom>
        </p:spPr>
      </p:pic>
      <p:grpSp>
        <p:nvGrpSpPr>
          <p:cNvPr id="11" name="Group 10">
            <a:extLst>
              <a:ext uri="{FF2B5EF4-FFF2-40B4-BE49-F238E27FC236}">
                <a16:creationId xmlns:a16="http://schemas.microsoft.com/office/drawing/2014/main" id="{C7903CEF-D400-788F-8ED1-42F070378DF4}"/>
              </a:ext>
            </a:extLst>
          </p:cNvPr>
          <p:cNvGrpSpPr/>
          <p:nvPr/>
        </p:nvGrpSpPr>
        <p:grpSpPr>
          <a:xfrm>
            <a:off x="6497879" y="235257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7"/>
              <a:ext cx="4865541" cy="1714508"/>
            </a:xfrm>
            <a:prstGeom prst="rect">
              <a:avLst/>
            </a:prstGeom>
          </p:spPr>
          <p:txBody>
            <a:bodyPr wrap="square">
              <a:spAutoFit/>
            </a:bodyPr>
            <a:lstStyle/>
            <a:p>
              <a:pPr algn="just" fontAlgn="base">
                <a:lnSpc>
                  <a:spcPct val="130000"/>
                </a:lnSpc>
              </a:pPr>
              <a:r>
                <a:rPr lang="vi-VN" sz="2800" b="1" dirty="0">
                  <a:solidFill>
                    <a:srgbClr val="002060"/>
                  </a:solidFill>
                </a:rPr>
                <a:t>Thể hiện trách nhiệm với gia đình qua việc lễ phép, quan tâm, chăm sóc bà</a:t>
              </a:r>
              <a:endParaRPr lang="en-US" sz="2800" b="1" dirty="0">
                <a:solidFill>
                  <a:srgbClr val="002060"/>
                </a:solidFill>
                <a:cs typeface="Arial" panose="020B0604020202020204" pitchFamily="34" charset="0"/>
              </a:endParaRPr>
            </a:p>
          </p:txBody>
        </p:sp>
      </p:grpSp>
    </p:spTree>
    <p:extLst>
      <p:ext uri="{BB962C8B-B14F-4D97-AF65-F5344CB8AC3E}">
        <p14:creationId xmlns:p14="http://schemas.microsoft.com/office/powerpoint/2010/main" val="37240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6284519" y="222049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quét dọn nhà cửa</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3DD93B6D-94F9-B448-E33D-E28CF4F75F5E}"/>
              </a:ext>
            </a:extLst>
          </p:cNvPr>
          <p:cNvPicPr>
            <a:picLocks noChangeAspect="1"/>
          </p:cNvPicPr>
          <p:nvPr/>
        </p:nvPicPr>
        <p:blipFill>
          <a:blip r:embed="rId6"/>
          <a:stretch>
            <a:fillRect/>
          </a:stretch>
        </p:blipFill>
        <p:spPr>
          <a:xfrm>
            <a:off x="1184592" y="1847500"/>
            <a:ext cx="4423728" cy="3328068"/>
          </a:xfrm>
          <a:prstGeom prst="rect">
            <a:avLst/>
          </a:prstGeom>
        </p:spPr>
      </p:pic>
    </p:spTree>
    <p:extLst>
      <p:ext uri="{BB962C8B-B14F-4D97-AF65-F5344CB8AC3E}">
        <p14:creationId xmlns:p14="http://schemas.microsoft.com/office/powerpoint/2010/main" val="23932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821681" y="2220495"/>
            <a:ext cx="5727734" cy="2747319"/>
            <a:chOff x="6487719" y="666014"/>
            <a:chExt cx="5264895" cy="7063789"/>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6650077"/>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chăm sóc, yêu thương em nhỏ</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7" name="Picture 6">
            <a:extLst>
              <a:ext uri="{FF2B5EF4-FFF2-40B4-BE49-F238E27FC236}">
                <a16:creationId xmlns:a16="http://schemas.microsoft.com/office/drawing/2014/main" id="{5170AE70-5B73-7F15-2E3B-59C14F276D8B}"/>
              </a:ext>
            </a:extLst>
          </p:cNvPr>
          <p:cNvPicPr>
            <a:picLocks noChangeAspect="1"/>
          </p:cNvPicPr>
          <p:nvPr/>
        </p:nvPicPr>
        <p:blipFill>
          <a:blip r:embed="rId6"/>
          <a:stretch>
            <a:fillRect/>
          </a:stretch>
        </p:blipFill>
        <p:spPr>
          <a:xfrm>
            <a:off x="1146175" y="1879601"/>
            <a:ext cx="4299478" cy="3902392"/>
          </a:xfrm>
          <a:prstGeom prst="rect">
            <a:avLst/>
          </a:prstGeom>
        </p:spPr>
      </p:pic>
    </p:spTree>
    <p:extLst>
      <p:ext uri="{BB962C8B-B14F-4D97-AF65-F5344CB8AC3E}">
        <p14:creationId xmlns:p14="http://schemas.microsoft.com/office/powerpoint/2010/main" val="26655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720080" y="2220495"/>
            <a:ext cx="582933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tham gia chúc mừng sinh nhật bố</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2D84AC8E-9FC2-79D7-DD51-11A95DC8177C}"/>
              </a:ext>
            </a:extLst>
          </p:cNvPr>
          <p:cNvPicPr>
            <a:picLocks noChangeAspect="1"/>
          </p:cNvPicPr>
          <p:nvPr/>
        </p:nvPicPr>
        <p:blipFill>
          <a:blip r:embed="rId6"/>
          <a:stretch>
            <a:fillRect/>
          </a:stretch>
        </p:blipFill>
        <p:spPr>
          <a:xfrm>
            <a:off x="884555" y="2062480"/>
            <a:ext cx="4161000" cy="3708717"/>
          </a:xfrm>
          <a:prstGeom prst="rect">
            <a:avLst/>
          </a:prstGeom>
        </p:spPr>
      </p:pic>
    </p:spTree>
    <p:extLst>
      <p:ext uri="{BB962C8B-B14F-4D97-AF65-F5344CB8AC3E}">
        <p14:creationId xmlns:p14="http://schemas.microsoft.com/office/powerpoint/2010/main" val="347702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5" name="Rectangle 1">
            <a:extLst>
              <a:ext uri="{FF2B5EF4-FFF2-40B4-BE49-F238E27FC236}">
                <a16:creationId xmlns:a16="http://schemas.microsoft.com/office/drawing/2014/main" id="{D5CBA881-4F09-1B63-B02E-ED96EBE8A4F6}"/>
              </a:ext>
            </a:extLst>
          </p:cNvPr>
          <p:cNvSpPr>
            <a:spLocks noChangeArrowheads="1"/>
          </p:cNvSpPr>
          <p:nvPr/>
        </p:nvSpPr>
        <p:spPr bwMode="auto">
          <a:xfrm>
            <a:off x="3547679" y="1659070"/>
            <a:ext cx="809277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Tình yêu thương người thân được biểu hiện qua từng việc làm thể hiện trách nhiệm, lòng biết ơn của chúng ta với các thành viên trong gia đình. Khi chúng ta biết yêu quý, biết ơn thì chúng ta sẽ chủ động thể hiện trách nhiệm của mình với người thân</a:t>
            </a: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0" name="Picture 23">
            <a:extLst>
              <a:ext uri="{FF2B5EF4-FFF2-40B4-BE49-F238E27FC236}">
                <a16:creationId xmlns:a16="http://schemas.microsoft.com/office/drawing/2014/main" id="{63BB222C-A76A-2E41-7FBD-D33AF8DBFAE4}"/>
              </a:ext>
            </a:extLst>
          </p:cNvPr>
          <p:cNvPicPr>
            <a:picLocks noChangeAspect="1"/>
          </p:cNvPicPr>
          <p:nvPr/>
        </p:nvPicPr>
        <p:blipFill>
          <a:blip r:embed="rId4"/>
          <a:srcRect/>
          <a:stretch>
            <a:fillRect/>
          </a:stretch>
        </p:blipFill>
        <p:spPr>
          <a:xfrm flipH="1">
            <a:off x="206488" y="1016152"/>
            <a:ext cx="3506573" cy="5648170"/>
          </a:xfrm>
          <a:prstGeom prst="rect">
            <a:avLst/>
          </a:prstGeom>
        </p:spPr>
      </p:pic>
      <p:pic>
        <p:nvPicPr>
          <p:cNvPr id="12" name="Picture 11">
            <a:extLst>
              <a:ext uri="{FF2B5EF4-FFF2-40B4-BE49-F238E27FC236}">
                <a16:creationId xmlns:a16="http://schemas.microsoft.com/office/drawing/2014/main" id="{CBABE8B2-E348-4F30-E6AF-0DB61E1F1BFE}"/>
              </a:ext>
            </a:extLst>
          </p:cNvPr>
          <p:cNvPicPr>
            <a:picLocks noChangeAspect="1"/>
          </p:cNvPicPr>
          <p:nvPr/>
        </p:nvPicPr>
        <p:blipFill>
          <a:blip r:embed="rId5"/>
          <a:stretch>
            <a:fillRect/>
          </a:stretch>
        </p:blipFill>
        <p:spPr>
          <a:xfrm>
            <a:off x="5336863" y="0"/>
            <a:ext cx="4261473" cy="1548518"/>
          </a:xfrm>
          <a:prstGeom prst="rect">
            <a:avLst/>
          </a:prstGeom>
        </p:spPr>
      </p:pic>
    </p:spTree>
    <p:extLst>
      <p:ext uri="{BB962C8B-B14F-4D97-AF65-F5344CB8AC3E}">
        <p14:creationId xmlns:p14="http://schemas.microsoft.com/office/powerpoint/2010/main" val="2831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9"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937" y="2797382"/>
            <a:ext cx="4060617" cy="4060617"/>
          </a:xfrm>
          <a:prstGeom prst="rect">
            <a:avLst/>
          </a:prstGeom>
        </p:spPr>
      </p:pic>
      <p:pic>
        <p:nvPicPr>
          <p:cNvPr id="13" name="Picture 12">
            <a:extLst>
              <a:ext uri="{FF2B5EF4-FFF2-40B4-BE49-F238E27FC236}">
                <a16:creationId xmlns:a16="http://schemas.microsoft.com/office/drawing/2014/main" id="{BFC332F5-F738-B471-2814-B48867D1BEE3}"/>
              </a:ext>
            </a:extLst>
          </p:cNvPr>
          <p:cNvPicPr>
            <a:picLocks noChangeAspect="1"/>
          </p:cNvPicPr>
          <p:nvPr/>
        </p:nvPicPr>
        <p:blipFill>
          <a:blip r:embed="rId7"/>
          <a:stretch>
            <a:fillRect/>
          </a:stretch>
        </p:blipFill>
        <p:spPr>
          <a:xfrm>
            <a:off x="397747" y="1385692"/>
            <a:ext cx="12107705" cy="3029975"/>
          </a:xfrm>
          <a:prstGeom prst="rect">
            <a:avLst/>
          </a:prstGeom>
        </p:spPr>
      </p:pic>
      <p:pic>
        <p:nvPicPr>
          <p:cNvPr id="14" name="Picture 13">
            <a:extLst>
              <a:ext uri="{FF2B5EF4-FFF2-40B4-BE49-F238E27FC236}">
                <a16:creationId xmlns:a16="http://schemas.microsoft.com/office/drawing/2014/main" id="{711C5484-8EFB-FB9C-C47B-9C3D49BA239D}"/>
              </a:ext>
            </a:extLst>
          </p:cNvPr>
          <p:cNvPicPr>
            <a:picLocks noChangeAspect="1"/>
          </p:cNvPicPr>
          <p:nvPr/>
        </p:nvPicPr>
        <p:blipFill>
          <a:blip r:embed="rId8"/>
          <a:stretch>
            <a:fillRect/>
          </a:stretch>
        </p:blipFill>
        <p:spPr>
          <a:xfrm>
            <a:off x="3222523" y="554693"/>
            <a:ext cx="5279594" cy="993734"/>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F8849DFE-E817-557E-6726-06F3C98A52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1347" y="5093194"/>
            <a:ext cx="1604812" cy="1604812"/>
          </a:xfrm>
          <a:prstGeom prst="rect">
            <a:avLst/>
          </a:prstGeom>
        </p:spPr>
      </p:pic>
    </p:spTree>
    <p:extLst>
      <p:ext uri="{BB962C8B-B14F-4D97-AF65-F5344CB8AC3E}">
        <p14:creationId xmlns:p14="http://schemas.microsoft.com/office/powerpoint/2010/main" val="2574194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30" name="Group 29"/>
          <p:cNvGrpSpPr/>
          <p:nvPr/>
        </p:nvGrpSpPr>
        <p:grpSpPr>
          <a:xfrm>
            <a:off x="4019547" y="-15675"/>
            <a:ext cx="5618480" cy="1947904"/>
            <a:chOff x="4019547" y="-15675"/>
            <a:chExt cx="5618480" cy="1947904"/>
          </a:xfrm>
        </p:grpSpPr>
        <p:grpSp>
          <p:nvGrpSpPr>
            <p:cNvPr id="26" name="组合 25"/>
            <p:cNvGrpSpPr/>
            <p:nvPr/>
          </p:nvGrpSpPr>
          <p:grpSpPr>
            <a:xfrm>
              <a:off x="4019547" y="-15675"/>
              <a:ext cx="5618480" cy="1947904"/>
              <a:chOff x="4710074" y="33158"/>
              <a:chExt cx="2575158" cy="861067"/>
            </a:xfrm>
          </p:grpSpPr>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25" name="矩形 24"/>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8" name="Picture 27"/>
            <p:cNvPicPr>
              <a:picLocks noChangeAspect="1"/>
            </p:cNvPicPr>
            <p:nvPr/>
          </p:nvPicPr>
          <p:blipFill>
            <a:blip r:embed="rId6"/>
            <a:stretch>
              <a:fillRect/>
            </a:stretch>
          </p:blipFill>
          <p:spPr>
            <a:xfrm>
              <a:off x="4163441" y="570361"/>
              <a:ext cx="4852837" cy="963251"/>
            </a:xfrm>
            <a:prstGeom prst="rect">
              <a:avLst/>
            </a:prstGeom>
          </p:spPr>
        </p:pic>
      </p:grpSp>
      <p:sp>
        <p:nvSpPr>
          <p:cNvPr id="31" name="Rectangle 30"/>
          <p:cNvSpPr/>
          <p:nvPr/>
        </p:nvSpPr>
        <p:spPr>
          <a:xfrm>
            <a:off x="904240" y="2093695"/>
            <a:ext cx="11373377" cy="2025555"/>
          </a:xfrm>
          <a:prstGeom prst="rect">
            <a:avLst/>
          </a:prstGeom>
        </p:spPr>
        <p:txBody>
          <a:bodyPr wrap="square">
            <a:spAutoFit/>
          </a:bodyPr>
          <a:lstStyle/>
          <a:p>
            <a:pPr marR="0" lvl="0" algn="just" defTabSz="914400" rtl="0" eaLnBrk="1" fontAlgn="auto" latinLnBrk="0" hangingPunct="1">
              <a:lnSpc>
                <a:spcPct val="12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3600" dirty="0">
                <a:solidFill>
                  <a:prstClr val="black"/>
                </a:solidFill>
                <a:latin typeface="Cambria" panose="02040503050406030204" pitchFamily="18" charset="0"/>
                <a:ea typeface="Cambria" panose="02040503050406030204" pitchFamily="18" charset="0"/>
              </a:rPr>
              <a:t>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hể hiện được trách nhiệm của mình với các thành viên trong gia đình bằng thái độ, lời nói, việc làm cụ thể.</a:t>
            </a:r>
          </a:p>
          <a:p>
            <a:pPr marR="0" lvl="0" algn="just" defTabSz="914400" rtl="0" eaLnBrk="1" fontAlgn="auto" latinLnBrk="0" hangingPunct="1">
              <a:lnSpc>
                <a:spcPct val="120000"/>
              </a:lnSpc>
              <a:spcBef>
                <a:spcPts val="0"/>
              </a:spcBef>
              <a:spcAft>
                <a:spcPts val="0"/>
              </a:spcAft>
              <a:buClrTx/>
              <a:buSzTx/>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Biết tạo bầu không khí vui vẻ, đầm ấm bên gia đình.</a:t>
            </a:r>
          </a:p>
        </p:txBody>
      </p:sp>
    </p:spTree>
    <p:extLst>
      <p:ext uri="{BB962C8B-B14F-4D97-AF65-F5344CB8AC3E}">
        <p14:creationId xmlns:p14="http://schemas.microsoft.com/office/powerpoint/2010/main" val="193612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6" name="Picture 5">
            <a:extLst>
              <a:ext uri="{FF2B5EF4-FFF2-40B4-BE49-F238E27FC236}">
                <a16:creationId xmlns:a16="http://schemas.microsoft.com/office/drawing/2014/main" id="{5FE2A476-EEA2-7351-EF7A-171A61EBD853}"/>
              </a:ext>
            </a:extLst>
          </p:cNvPr>
          <p:cNvPicPr>
            <a:picLocks noChangeAspect="1"/>
          </p:cNvPicPr>
          <p:nvPr/>
        </p:nvPicPr>
        <p:blipFill>
          <a:blip r:embed="rId5"/>
          <a:stretch>
            <a:fillRect/>
          </a:stretch>
        </p:blipFill>
        <p:spPr>
          <a:xfrm>
            <a:off x="3529332" y="2363152"/>
            <a:ext cx="5803895" cy="1481456"/>
          </a:xfrm>
          <a:prstGeom prst="rect">
            <a:avLst/>
          </a:prstGeom>
        </p:spPr>
      </p:pic>
    </p:spTree>
    <p:extLst>
      <p:ext uri="{BB962C8B-B14F-4D97-AF65-F5344CB8AC3E}">
        <p14:creationId xmlns:p14="http://schemas.microsoft.com/office/powerpoint/2010/main" val="2745071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extLst>
              <a:ext uri="{FF2B5EF4-FFF2-40B4-BE49-F238E27FC236}">
                <a16:creationId xmlns:a16="http://schemas.microsoft.com/office/drawing/2014/main" id="{6B3A67A5-E77B-85FE-5604-37068F3F3D71}"/>
              </a:ext>
            </a:extLst>
          </p:cNvPr>
          <p:cNvSpPr/>
          <p:nvPr/>
        </p:nvSpPr>
        <p:spPr>
          <a:xfrm>
            <a:off x="883920" y="64234"/>
            <a:ext cx="10444479" cy="2008406"/>
          </a:xfrm>
          <a:prstGeom prst="flowChartAlternateProcess">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Chia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sẻ</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về</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những</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thái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độ</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lời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nói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việc</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em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đã</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làm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hiện</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trách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nhiệm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với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gia</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đình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a:t>
            </a:r>
          </a:p>
          <a:p>
            <a:pPr marL="457200" indent="-457200" algn="just">
              <a:buFont typeface="Arial" panose="020B0604020202020204" pitchFamily="34" charset="0"/>
              <a:buChar char="•"/>
            </a:pPr>
            <a:r>
              <a:rPr lang="en-US" sz="3200" b="1" i="0" dirty="0" err="1">
                <a:solidFill>
                  <a:schemeClr val="tx2"/>
                </a:solidFill>
                <a:effectLst/>
                <a:latin typeface="Cambria" panose="02040503050406030204" pitchFamily="18" charset="0"/>
                <a:ea typeface="Cambria" panose="02040503050406030204" pitchFamily="18" charset="0"/>
              </a:rPr>
              <a:t>Thảo</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luận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về</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những</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cách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thể</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hiện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trách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nhiệm</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với</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gia</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đình</a:t>
            </a:r>
            <a:r>
              <a:rPr lang="en-US" sz="3200" b="1" i="0" dirty="0">
                <a:solidFill>
                  <a:schemeClr val="tx2"/>
                </a:solidFill>
                <a:effectLst/>
                <a:latin typeface="Cambria" panose="02040503050406030204" pitchFamily="18" charset="0"/>
                <a:ea typeface="Cambria" panose="02040503050406030204" pitchFamily="18" charset="0"/>
              </a:rPr>
              <a:t>.</a:t>
            </a:r>
            <a:endPar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9FBD8F8D-E4EF-C416-2968-2D8C317FA8FC}"/>
              </a:ext>
            </a:extLst>
          </p:cNvPr>
          <p:cNvPicPr>
            <a:picLocks noChangeAspect="1"/>
          </p:cNvPicPr>
          <p:nvPr/>
        </p:nvPicPr>
        <p:blipFill>
          <a:blip r:embed="rId4"/>
          <a:stretch>
            <a:fillRect/>
          </a:stretch>
        </p:blipFill>
        <p:spPr>
          <a:xfrm>
            <a:off x="762000" y="2678112"/>
            <a:ext cx="10436686" cy="3092768"/>
          </a:xfrm>
          <a:prstGeom prst="rect">
            <a:avLst/>
          </a:prstGeom>
        </p:spPr>
      </p:pic>
    </p:spTree>
    <p:extLst>
      <p:ext uri="{BB962C8B-B14F-4D97-AF65-F5344CB8AC3E}">
        <p14:creationId xmlns:p14="http://schemas.microsoft.com/office/powerpoint/2010/main" val="17145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6" name="Picture 5">
            <a:extLst>
              <a:ext uri="{FF2B5EF4-FFF2-40B4-BE49-F238E27FC236}">
                <a16:creationId xmlns:a16="http://schemas.microsoft.com/office/drawing/2014/main" id="{BA1BFF37-A5F5-38FB-9963-6826C36812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797" b="89865" l="5270" r="94865">
                        <a14:foregroundMark x1="5405" y1="49493" x2="14865" y2="56081"/>
                        <a14:foregroundMark x1="94865" y1="39358" x2="94865" y2="39358"/>
                        <a14:foregroundMark x1="72838" y1="73480" x2="75000" y2="79561"/>
                        <a14:foregroundMark x1="82432" y1="74662" x2="83919" y2="75169"/>
                        <a14:foregroundMark x1="13108" y1="69595" x2="16081" y2="69088"/>
                        <a14:foregroundMark x1="26622" y1="75845" x2="26892" y2="81588"/>
                        <a14:foregroundMark x1="28514" y1="84291" x2="31486" y2="84966"/>
                        <a14:foregroundMark x1="35676" y1="83446" x2="37973" y2="80743"/>
                        <a14:foregroundMark x1="47297" y1="81926" x2="50000" y2="82432"/>
                        <a14:foregroundMark x1="44459" y1="71622" x2="45135" y2="73818"/>
                        <a14:foregroundMark x1="54189" y1="82264" x2="57703" y2="81250"/>
                        <a14:foregroundMark x1="57027" y1="71622" x2="57027" y2="71622"/>
                        <a14:foregroundMark x1="61892" y1="71453" x2="61892" y2="71959"/>
                        <a14:foregroundMark x1="79459" y1="70777" x2="80135" y2="71622"/>
                        <a14:foregroundMark x1="85946" y1="76014" x2="86351" y2="78041"/>
                        <a14:foregroundMark x1="72162" y1="83446" x2="72162" y2="83446"/>
                      </a14:backgroundRemoval>
                    </a14:imgEffect>
                  </a14:imgLayer>
                </a14:imgProps>
              </a:ext>
            </a:extLst>
          </a:blip>
          <a:srcRect t="22076" r="2393" b="13552"/>
          <a:stretch/>
        </p:blipFill>
        <p:spPr>
          <a:xfrm>
            <a:off x="2218691" y="3241079"/>
            <a:ext cx="7020531" cy="3704045"/>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FEDFC042-144D-A32A-3CA4-A112127230B6}"/>
              </a:ext>
            </a:extLst>
          </p:cNvPr>
          <p:cNvPicPr>
            <a:picLocks noChangeAspect="1"/>
          </p:cNvPicPr>
          <p:nvPr/>
        </p:nvPicPr>
        <p:blipFill>
          <a:blip r:embed="rId6"/>
          <a:stretch>
            <a:fillRect/>
          </a:stretch>
        </p:blipFill>
        <p:spPr>
          <a:xfrm>
            <a:off x="1871114" y="439808"/>
            <a:ext cx="8266892" cy="2767824"/>
          </a:xfrm>
          <a:prstGeom prst="rect">
            <a:avLst/>
          </a:prstGeom>
        </p:spPr>
      </p:pic>
    </p:spTree>
    <p:extLst>
      <p:ext uri="{BB962C8B-B14F-4D97-AF65-F5344CB8AC3E}">
        <p14:creationId xmlns:p14="http://schemas.microsoft.com/office/powerpoint/2010/main" val="15791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200400" y="951969"/>
            <a:ext cx="8493760" cy="4705375"/>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algn="just">
                <a:lnSpc>
                  <a:spcPct val="150000"/>
                </a:lnSpc>
              </a:pP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3919278"/>
            </a:xfrm>
            <a:prstGeom prst="rect">
              <a:avLst/>
            </a:prstGeom>
          </p:spPr>
          <p:txBody>
            <a:bodyPr wrap="square">
              <a:spAutoFit/>
            </a:bodyPr>
            <a:lstStyle/>
            <a:p>
              <a:pPr marL="0" marR="0" algn="just">
                <a:lnSpc>
                  <a:spcPct val="120000"/>
                </a:lnSpc>
                <a:spcBef>
                  <a:spcPts val="0"/>
                </a:spcBef>
                <a:spcAft>
                  <a:spcPts val="0"/>
                </a:spcAft>
              </a:pPr>
              <a:r>
                <a:rPr lang="nl-NL" sz="3000" b="1" i="1" dirty="0">
                  <a:solidFill>
                    <a:srgbClr val="002060"/>
                  </a:solidFill>
                  <a:effectLst/>
                  <a:latin typeface="Cambria" panose="02040503050406030204" pitchFamily="18" charset="0"/>
                  <a:ea typeface="Cambria" panose="02040503050406030204" pitchFamily="18" charset="0"/>
                </a:rPr>
                <a:t>Có nhiều cách để chúng ta thể hiện trách nhiệm với gia đình:</a:t>
              </a:r>
              <a:endParaRPr lang="en-US" sz="3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000" i="1" dirty="0">
                  <a:solidFill>
                    <a:srgbClr val="002060"/>
                  </a:solidFill>
                  <a:effectLst/>
                  <a:latin typeface="Cambria" panose="02040503050406030204" pitchFamily="18" charset="0"/>
                  <a:ea typeface="Cambria" panose="02040503050406030204" pitchFamily="18" charset="0"/>
                </a:rPr>
                <a:t>+ Đối với người thân trong gia đình: Yêu thương người thân, lễ phép với ông bà, cha mẹ, anh chị; nhường nhịn em nhỏ, quan tâm, chăm sóc người thân nhất là những lúc người thân ốm đau hoặc gặp khó khăn.</a:t>
              </a:r>
              <a:endParaRPr lang="en-US" sz="3000" dirty="0">
                <a:solidFill>
                  <a:srgbClr val="002060"/>
                </a:solidFill>
                <a:effectLst/>
                <a:latin typeface="Cambria" panose="02040503050406030204" pitchFamily="18" charset="0"/>
                <a:ea typeface="Cambria" panose="02040503050406030204" pitchFamily="18" charset="0"/>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spTree>
    <p:extLst>
      <p:ext uri="{BB962C8B-B14F-4D97-AF65-F5344CB8AC3E}">
        <p14:creationId xmlns:p14="http://schemas.microsoft.com/office/powerpoint/2010/main" val="10219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180080" y="281409"/>
            <a:ext cx="8493760" cy="2482111"/>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202555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công việc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tự giác và làm tốt những công việc gia đình phù hợp với bản thân.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grpSp>
        <p:nvGrpSpPr>
          <p:cNvPr id="6" name="Group 5">
            <a:extLst>
              <a:ext uri="{FF2B5EF4-FFF2-40B4-BE49-F238E27FC236}">
                <a16:creationId xmlns:a16="http://schemas.microsoft.com/office/drawing/2014/main" id="{2E63F63A-CC46-2246-C5B7-6CE348E5C964}"/>
              </a:ext>
            </a:extLst>
          </p:cNvPr>
          <p:cNvGrpSpPr/>
          <p:nvPr/>
        </p:nvGrpSpPr>
        <p:grpSpPr>
          <a:xfrm>
            <a:off x="3230880" y="2905761"/>
            <a:ext cx="8493760" cy="3241040"/>
            <a:chOff x="566208" y="1111225"/>
            <a:chExt cx="5275792" cy="4705375"/>
          </a:xfrm>
        </p:grpSpPr>
        <p:sp>
          <p:nvSpPr>
            <p:cNvPr id="10" name="Freeform 2">
              <a:extLst>
                <a:ext uri="{FF2B5EF4-FFF2-40B4-BE49-F238E27FC236}">
                  <a16:creationId xmlns:a16="http://schemas.microsoft.com/office/drawing/2014/main" id="{648104FC-386B-1B1D-9923-641349316B64}"/>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E00F131-E708-74C4-F598-BAD931C285A6}"/>
                </a:ext>
              </a:extLst>
            </p:cNvPr>
            <p:cNvSpPr/>
            <p:nvPr/>
          </p:nvSpPr>
          <p:spPr>
            <a:xfrm>
              <a:off x="806660" y="1430495"/>
              <a:ext cx="4819439" cy="415554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các hoạt động chung của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hiện những hoạt động phù hợp với khả năng của bản thân và hoàn thành tốt những việc mà mình đảm nhận.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9809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2328301"/>
            </a:xfrm>
            <a:prstGeom prst="rect">
              <a:avLst/>
            </a:prstGeom>
            <a:noFill/>
          </p:spPr>
          <p:txBody>
            <a:bodyPr wrap="square">
              <a:spAutoFit/>
            </a:bodyPr>
            <a:lstStyle/>
            <a:p>
              <a:pPr marL="0" marR="0" algn="ctr">
                <a:spcBef>
                  <a:spcPts val="0"/>
                </a:spcBef>
                <a:spcAft>
                  <a:spcPts val="0"/>
                </a:spcAft>
              </a:pP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Hoạt</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2: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Xác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định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756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477</Words>
  <Application>Microsoft Office PowerPoint</Application>
  <PresentationFormat>Widescreen</PresentationFormat>
  <Paragraphs>21</Paragraphs>
  <Slides>16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宋体</vt:lpstr>
      <vt:lpstr>Arial</vt:lpstr>
      <vt:lpstr>Calibri</vt:lpstr>
      <vt:lpstr>Cambria</vt:lpstr>
      <vt:lpstr>Caveat Brush</vt:lpstr>
      <vt:lpstr>Fredoka One</vt:lpstr>
      <vt:lpstr>Montserrat</vt:lpstr>
      <vt:lpstr>Nunito</vt:lpstr>
      <vt:lpstr>Times New Roman</vt:lpstr>
      <vt:lpstr>Question of the Day for Preschool by Slidesgo</vt:lpstr>
      <vt:lpstr>1_AAAAAAAAAAAAAAAAAAAAAAAAAAA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STD_OANH</cp:lastModifiedBy>
  <cp:revision>70</cp:revision>
  <dcterms:created xsi:type="dcterms:W3CDTF">2022-08-15T23:25:33Z</dcterms:created>
  <dcterms:modified xsi:type="dcterms:W3CDTF">2025-12-28T10:36:02Z</dcterms:modified>
</cp:coreProperties>
</file>