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76" r:id="rId4"/>
    <p:sldId id="3951" r:id="rId5"/>
    <p:sldId id="3952" r:id="rId6"/>
    <p:sldId id="3953" r:id="rId7"/>
    <p:sldId id="3954" r:id="rId8"/>
    <p:sldId id="293" r:id="rId9"/>
    <p:sldId id="3962" r:id="rId10"/>
    <p:sldId id="3965" r:id="rId11"/>
    <p:sldId id="3975" r:id="rId12"/>
    <p:sldId id="3972" r:id="rId13"/>
    <p:sldId id="3976" r:id="rId14"/>
    <p:sldId id="290" r:id="rId15"/>
    <p:sldId id="558" r:id="rId16"/>
    <p:sldId id="299" r:id="rId17"/>
    <p:sldId id="265" r:id="rId18"/>
    <p:sldId id="39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7167-886C-4C57-8FD4-E90E878FD5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BD3CD-C566-4B71-9FA9-9651A664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3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6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5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0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3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A7A3-251A-45E3-6519-A9CC65581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1295F-3A4B-D6A7-A538-17C049FE0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AF950-83F2-4DD8-E56D-68C95D54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131E8-0DD5-7DA8-31A8-26B6E2C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AF00F-6E9F-7FB8-44E5-8EBB38F2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7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7AFC-6BD3-5B4B-DC9B-899F1ACB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6CC87-AE83-D2F6-5AA2-DA7031589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04A3-F5B7-8C88-93E3-267981D3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36340-0FBD-CE42-44D0-8947F854D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35D1-9E18-9D3D-4621-C63013A6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42D43-19C1-3774-B0BC-10F06AD97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49EE5-C6E7-04E7-B0F2-95D178E0E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31294-09AE-A1BA-7B15-891AD1B4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592C0-76AF-42AA-A84F-4D5DAA5B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53759-AA02-E93B-D220-5F931210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47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6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371A-523E-B8D6-A50C-0AC025A1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F0963-7C17-4DDB-DFAD-505FBA83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69114-BDF5-FC15-6A6C-4A3F039C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4142D-7281-3155-3AC7-2C9350C8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33BD-A37A-AAA3-79D9-96CF0B17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6FAE-6C34-E761-4AD9-1170FE5E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C863-3ED6-A0CF-31ED-6D85F3D93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2356A-176E-073D-B5DA-7AD86B08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6EF2F-6D5B-BFFE-4B65-B6A0991C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1245-BB76-A64C-DA2D-D1BC6519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9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357E-0E11-8849-7B50-1E6DC541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D9BFC-A1F3-52A5-F200-E17A8BAD9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4CAAB-C60A-9755-8C6F-A07F9FDC0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B9CE5-075E-C3AA-FAFF-589C2516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12C28-9E4F-37EE-55B6-8A839D89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1CB53-DE0D-B1C0-D701-57F082C3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06A9-7B52-9C6C-954C-A47248CC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2B50A-4D04-BA90-C3B7-828CFBCC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F6E96-3185-AC09-D7FC-690A864E3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3E16D-491E-6257-FD09-F6FAD4725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36639-2125-520F-2BAC-90A239D0D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BE6AE-C786-5D30-544D-E6202118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5E2DE-E046-9AE8-2075-610E4092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4CCA6-5683-5634-C884-5D63C78A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FFD9-6E6D-0E8B-CE80-3C61D4F5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51A17-69E3-0FF5-16F1-9ECEB3FE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95E99-2B15-E456-FB14-039CFE30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E5C96-D287-0571-074D-F5A7AA66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4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C0D6D-D1EC-D85E-C4AD-FC622F37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9F5C4-BD17-0EFD-485F-7E0FE776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E8BDC-7B11-4A52-7446-2EA83F1D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0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7E30-E874-17DE-16C4-35571824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6883-9D61-4398-C407-95F11E89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5A6CC-8D73-58E7-76FF-34565CB01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18E2C-0A67-BCDA-756D-45EF45E2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40374-E6F7-CEDE-58B6-F08BBA3A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30A55-6C4C-741F-1D8A-4366639F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7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BADF-2051-6750-FF12-C0565892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DDD61-B8E0-18E0-BCF1-A6C8F380E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A8C3A-A369-F4BF-6AE2-45AF2C26D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5189B-1F47-BB61-4F30-F3DCDD60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99226-4BC4-9619-3F22-F2BABF3D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23155-BB7E-8BBF-5396-3428CD4C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9812E-7B17-F013-735A-250FE9A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7F60E-6F01-F19A-B8F5-B9E1A951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55C3C-7DBC-D3EA-BEAA-23AE27804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D624-DD22-410F-9C0A-A65F22DA514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8FEED-06AF-5175-B935-F7C92AF13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54E7F-23D4-887D-C28D-41A7BF226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B667C-F4DE-4BEB-92BE-38D1065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98684" y="815101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0F9CF-FA25-867E-69FC-FAC5B0392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621" y="2126330"/>
            <a:ext cx="2883658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14464-ACF7-1E69-4C0F-2A752BA70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845" y="2644756"/>
            <a:ext cx="7358510" cy="3359187"/>
          </a:xfrm>
          <a:prstGeom prst="rect">
            <a:avLst/>
          </a:prstGeom>
        </p:spPr>
      </p:pic>
      <p:pic>
        <p:nvPicPr>
          <p:cNvPr id="10" name="NAM">
            <a:extLst>
              <a:ext uri="{FF2B5EF4-FFF2-40B4-BE49-F238E27FC236}">
                <a16:creationId xmlns:a16="http://schemas.microsoft.com/office/drawing/2014/main" id="{EA738A9D-B1F2-C9C0-5E96-DD83825C0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34" y="4571852"/>
            <a:ext cx="2263509" cy="20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341E9-FDEE-7B83-A12D-27DB29D5329C}"/>
              </a:ext>
            </a:extLst>
          </p:cNvPr>
          <p:cNvSpPr txBox="1"/>
          <p:nvPr/>
        </p:nvSpPr>
        <p:spPr>
          <a:xfrm>
            <a:off x="1006868" y="904126"/>
            <a:ext cx="106543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Đặc điểm: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ấm rất đa dạng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có hình dạng, kích thước, màu sắc và nơi sống rất khác nhau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(đất ẩm, rơm rạ mục, thức ăn, hoa quả);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Nấm mũ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thường có một số bộ phận như mũ nấm, thân nấm và chân nấm.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Ích lợi: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được dùng làm thức ăn có hình dáng, màu sắc khác nhau;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men được dùng trong chế biến thực phẩm tạo ra các sản phẩm lên men như bánh mì, rượu, bia,…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có hại với đời sống của con người và sinh vật. Trong đó có nhiều nấm gây hỏng thực phẩm như nấm mốc và nấm độc.)</a:t>
            </a:r>
          </a:p>
        </p:txBody>
      </p:sp>
    </p:spTree>
    <p:extLst>
      <p:ext uri="{BB962C8B-B14F-4D97-AF65-F5344CB8AC3E}">
        <p14:creationId xmlns:p14="http://schemas.microsoft.com/office/powerpoint/2010/main" val="291327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 luận và hoàn thành bảng theo gợi ý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3149CD-84CA-8467-77D6-A08BFE4C4831}"/>
              </a:ext>
            </a:extLst>
          </p:cNvPr>
          <p:cNvGraphicFramePr>
            <a:graphicFrameLocks noGrp="1"/>
          </p:cNvGraphicFramePr>
          <p:nvPr/>
        </p:nvGraphicFramePr>
        <p:xfrm>
          <a:off x="2219218" y="1890445"/>
          <a:ext cx="8106312" cy="4257011"/>
        </p:xfrm>
        <a:graphic>
          <a:graphicData uri="http://schemas.openxmlformats.org/drawingml/2006/table">
            <a:tbl>
              <a:tblPr/>
              <a:tblGrid>
                <a:gridCol w="2026578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6518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CF9D60-424C-0F14-9D5F-54B7A36B9268}"/>
              </a:ext>
            </a:extLst>
          </p:cNvPr>
          <p:cNvGraphicFramePr>
            <a:graphicFrameLocks noGrp="1"/>
          </p:cNvGraphicFramePr>
          <p:nvPr/>
        </p:nvGraphicFramePr>
        <p:xfrm>
          <a:off x="893852" y="770562"/>
          <a:ext cx="9976207" cy="5210709"/>
        </p:xfrm>
        <a:graphic>
          <a:graphicData uri="http://schemas.openxmlformats.org/drawingml/2006/table">
            <a:tbl>
              <a:tblPr/>
              <a:tblGrid>
                <a:gridCol w="1623317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1777429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3873357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702104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11787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7808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7974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955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5359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45A61A-FE21-8761-59EE-3A55927A7A2B}"/>
              </a:ext>
            </a:extLst>
          </p:cNvPr>
          <p:cNvSpPr txBox="1"/>
          <p:nvPr/>
        </p:nvSpPr>
        <p:spPr>
          <a:xfrm>
            <a:off x="5250095" y="2404152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 cây khô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4784-AC3C-7D01-FE9B-2289AF6D9976}"/>
              </a:ext>
            </a:extLst>
          </p:cNvPr>
          <p:cNvSpPr txBox="1"/>
          <p:nvPr/>
        </p:nvSpPr>
        <p:spPr>
          <a:xfrm>
            <a:off x="8435084" y="2373331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178F-EC59-8E64-AAA7-5071589D8F3D}"/>
              </a:ext>
            </a:extLst>
          </p:cNvPr>
          <p:cNvSpPr txBox="1"/>
          <p:nvPr/>
        </p:nvSpPr>
        <p:spPr>
          <a:xfrm>
            <a:off x="5106257" y="3051426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Gỗ mục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22B51-E956-08E9-7ECB-B00D809CD7DD}"/>
              </a:ext>
            </a:extLst>
          </p:cNvPr>
          <p:cNvSpPr txBox="1"/>
          <p:nvPr/>
        </p:nvSpPr>
        <p:spPr>
          <a:xfrm>
            <a:off x="8270697" y="3010329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525CA-79E2-D2D9-7441-7DF014DD20C1}"/>
              </a:ext>
            </a:extLst>
          </p:cNvPr>
          <p:cNvSpPr txBox="1"/>
          <p:nvPr/>
        </p:nvSpPr>
        <p:spPr>
          <a:xfrm>
            <a:off x="4500081" y="3863084"/>
            <a:ext cx="356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phẩm để lâu ngày...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C88D9-2FE5-98A7-9E9C-F8762C979A97}"/>
              </a:ext>
            </a:extLst>
          </p:cNvPr>
          <p:cNvSpPr txBox="1"/>
          <p:nvPr/>
        </p:nvSpPr>
        <p:spPr>
          <a:xfrm>
            <a:off x="8075486" y="3719246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hại thực phẩm, hỏng đồ dùng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703B2-B9E4-40CA-0F61-28FF5FEF2E76}"/>
              </a:ext>
            </a:extLst>
          </p:cNvPr>
          <p:cNvSpPr txBox="1"/>
          <p:nvPr/>
        </p:nvSpPr>
        <p:spPr>
          <a:xfrm>
            <a:off x="4294598" y="4561727"/>
            <a:ext cx="373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trái cây và quả mọng, trong dạ dày của động vật và trên da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5BCE8B-3E39-5D47-E0D9-D2522F3B64B1}"/>
              </a:ext>
            </a:extLst>
          </p:cNvPr>
          <p:cNvSpPr txBox="1"/>
          <p:nvPr/>
        </p:nvSpPr>
        <p:spPr>
          <a:xfrm>
            <a:off x="8096034" y="4551454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trong chế biến thực phẩm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B68E6-9798-DA6D-125F-FBCD4F1C311C}"/>
              </a:ext>
            </a:extLst>
          </p:cNvPr>
          <p:cNvSpPr txBox="1"/>
          <p:nvPr/>
        </p:nvSpPr>
        <p:spPr>
          <a:xfrm>
            <a:off x="4407614" y="5404208"/>
            <a:ext cx="373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đất, cây mục...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C7553-EAC9-50F8-D132-0E49ECBCDCF3}"/>
              </a:ext>
            </a:extLst>
          </p:cNvPr>
          <p:cNvSpPr txBox="1"/>
          <p:nvPr/>
        </p:nvSpPr>
        <p:spPr>
          <a:xfrm>
            <a:off x="8085760" y="5435031"/>
            <a:ext cx="287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độc nếu ăn phải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526424"/>
            <a:ext cx="91253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BBC07C0-69F1-942A-DCF9-230C36B9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33" y="1651677"/>
            <a:ext cx="4610100" cy="4705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A6D338-5B0A-7CD1-8F91-CD99951F1E84}"/>
              </a:ext>
            </a:extLst>
          </p:cNvPr>
          <p:cNvSpPr/>
          <p:nvPr/>
        </p:nvSpPr>
        <p:spPr>
          <a:xfrm>
            <a:off x="1232900" y="2219219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6A445-6E9D-CDFF-5679-BCFD2C1415A4}"/>
              </a:ext>
            </a:extLst>
          </p:cNvPr>
          <p:cNvSpPr/>
          <p:nvPr/>
        </p:nvSpPr>
        <p:spPr>
          <a:xfrm>
            <a:off x="8291246" y="2116478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344DE-AAB3-6DAF-88D9-2130456F6169}"/>
              </a:ext>
            </a:extLst>
          </p:cNvPr>
          <p:cNvSpPr/>
          <p:nvPr/>
        </p:nvSpPr>
        <p:spPr>
          <a:xfrm>
            <a:off x="2311685" y="3688424"/>
            <a:ext cx="1356190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C80B8-6A0F-D3F4-ED29-DB8762EF800C}"/>
              </a:ext>
            </a:extLst>
          </p:cNvPr>
          <p:cNvSpPr/>
          <p:nvPr/>
        </p:nvSpPr>
        <p:spPr>
          <a:xfrm>
            <a:off x="8393985" y="3154166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3C369-B06C-0F41-0FEF-50AACF5D0550}"/>
              </a:ext>
            </a:extLst>
          </p:cNvPr>
          <p:cNvSpPr/>
          <p:nvPr/>
        </p:nvSpPr>
        <p:spPr>
          <a:xfrm>
            <a:off x="565077" y="4931595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CA29DE-EF3B-ACA5-81D5-0DBE5810FA3E}"/>
              </a:ext>
            </a:extLst>
          </p:cNvPr>
          <p:cNvSpPr/>
          <p:nvPr/>
        </p:nvSpPr>
        <p:spPr>
          <a:xfrm>
            <a:off x="8342617" y="5137080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3689" y="122025"/>
            <a:ext cx="12982998" cy="694204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9DCF8F-0EE3-4C2D-9EFB-D7135A579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5" b="35336"/>
          <a:stretch>
            <a:fillRect/>
          </a:stretch>
        </p:blipFill>
        <p:spPr>
          <a:xfrm>
            <a:off x="969818" y="371408"/>
            <a:ext cx="3503567" cy="40066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1B0BB0-0629-48AD-B1C2-AD279C9FC340}"/>
              </a:ext>
            </a:extLst>
          </p:cNvPr>
          <p:cNvSpPr/>
          <p:nvPr/>
        </p:nvSpPr>
        <p:spPr>
          <a:xfrm>
            <a:off x="3915527" y="2931326"/>
            <a:ext cx="51090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VẬN DỤNG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A1898009-11DF-42D3-BAFC-557ADF0CE5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730777" y="3308909"/>
            <a:ext cx="2944780" cy="3427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BFF0AF-D7F9-473D-86E9-31DAE2E2CD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255381" y="4316305"/>
            <a:ext cx="2146785" cy="24983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3D1962-88AD-4482-B509-5DFA47FC14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rot="20744380" flipH="1">
            <a:off x="8255381" y="2179991"/>
            <a:ext cx="2929702" cy="18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D96FCE83-BBCC-4D22-AF82-D21928DB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7" y="-1386809"/>
            <a:ext cx="10254807" cy="81369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779B15-D7D6-4EFB-B298-F1C952CC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38ECC73-7ED2-4D6B-8C53-9021049198C5}"/>
              </a:ext>
            </a:extLst>
          </p:cNvPr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13" name="Picture 10" descr="E:\丫头\png\小人\卡通类素材\ry.png">
              <a:extLst>
                <a:ext uri="{FF2B5EF4-FFF2-40B4-BE49-F238E27FC236}">
                  <a16:creationId xmlns:a16="http://schemas.microsoft.com/office/drawing/2014/main" id="{D419889E-3FC0-4929-ABDE-37824B39C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2D0820C8-1D52-4F8F-821E-9FDD56858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7C957F-15E0-40A8-8758-74C72150E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7603" y="3718935"/>
            <a:ext cx="2213305" cy="2994769"/>
          </a:xfrm>
          <a:prstGeom prst="rect">
            <a:avLst/>
          </a:prstGeom>
        </p:spPr>
      </p:pic>
      <p:grpSp>
        <p:nvGrpSpPr>
          <p:cNvPr id="17" name="组合 295">
            <a:extLst>
              <a:ext uri="{FF2B5EF4-FFF2-40B4-BE49-F238E27FC236}">
                <a16:creationId xmlns:a16="http://schemas.microsoft.com/office/drawing/2014/main" id="{F987437D-772D-4E67-8102-1F45F2B9CDD3}"/>
              </a:ext>
            </a:extLst>
          </p:cNvPr>
          <p:cNvGrpSpPr/>
          <p:nvPr/>
        </p:nvGrpSpPr>
        <p:grpSpPr>
          <a:xfrm>
            <a:off x="4809347" y="785081"/>
            <a:ext cx="2833416" cy="827950"/>
            <a:chOff x="3976504" y="1939290"/>
            <a:chExt cx="4096068" cy="1363816"/>
          </a:xfrm>
        </p:grpSpPr>
        <p:sp>
          <p:nvSpPr>
            <p:cNvPr id="18" name="矩形: 圆角 296">
              <a:extLst>
                <a:ext uri="{FF2B5EF4-FFF2-40B4-BE49-F238E27FC236}">
                  <a16:creationId xmlns:a16="http://schemas.microsoft.com/office/drawing/2014/main" id="{B61E3638-3510-458B-A001-B5AD0183763E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矩形: 圆角 297">
              <a:extLst>
                <a:ext uri="{FF2B5EF4-FFF2-40B4-BE49-F238E27FC236}">
                  <a16:creationId xmlns:a16="http://schemas.microsoft.com/office/drawing/2014/main" id="{58186D5D-4F72-41E9-A67A-AD2176DFD20D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3CE5167-B86C-42ED-9313-F7F6B7793A17}"/>
              </a:ext>
            </a:extLst>
          </p:cNvPr>
          <p:cNvSpPr txBox="1"/>
          <p:nvPr/>
        </p:nvSpPr>
        <p:spPr>
          <a:xfrm>
            <a:off x="5102664" y="798981"/>
            <a:ext cx="6162373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/>
            <a:r>
              <a:rPr lang="en-US" sz="3732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3732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32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732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732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61152-15CC-4DA2-8CF5-70743D6D13BD}"/>
              </a:ext>
            </a:extLst>
          </p:cNvPr>
          <p:cNvSpPr txBox="1"/>
          <p:nvPr/>
        </p:nvSpPr>
        <p:spPr>
          <a:xfrm>
            <a:off x="1068512" y="2077754"/>
            <a:ext cx="96268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8804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đưa ra tên 1 loại thực phẩm sau đó gọi tên 1 bạn bất kì, HS được gọi nêu những hiểu biết về thực phẩm đó (ích lợi, nguồn gốc, cách bảo quản...).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1218804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lượt HS nào không trả lời được, em đó sẽ bị thua và hát 1 bài.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FEBBDD9-585F-40E9-98AE-8F982F04F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2685" y="115803"/>
            <a:ext cx="12858033" cy="687522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D654C84-AA23-4CC8-844F-6E6C5C1B8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 rot="20761898">
            <a:off x="904171" y="103840"/>
            <a:ext cx="2314033" cy="2374751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DDA122A-942D-4029-8CC2-85D7557FC0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866816" y="4001022"/>
            <a:ext cx="2454920" cy="2856978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A923C4B-096F-491E-BD65-BC5690F5E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flipH="1">
            <a:off x="9486359" y="2192801"/>
            <a:ext cx="2929702" cy="1808221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570E2E3D-50C6-4468-B2E4-FBCECC6E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500" y="2764338"/>
            <a:ext cx="84005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E6637-B206-49B7-A1F1-97F337EC9F1F}"/>
              </a:ext>
            </a:extLst>
          </p:cNvPr>
          <p:cNvSpPr/>
          <p:nvPr/>
        </p:nvSpPr>
        <p:spPr>
          <a:xfrm>
            <a:off x="3934644" y="1456209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康少女文字W5(P)"/>
                <a:cs typeface="+mn-cs"/>
              </a:rPr>
              <a:t>DẶN DÒ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95730698-4856-466C-B049-143BAC7D92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698971" y="4761081"/>
            <a:ext cx="1826529" cy="21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285CF8-E570-483B-812C-558D6D9383AD}"/>
              </a:ext>
            </a:extLst>
          </p:cNvPr>
          <p:cNvSpPr/>
          <p:nvPr/>
        </p:nvSpPr>
        <p:spPr>
          <a:xfrm>
            <a:off x="1883008" y="2287634"/>
            <a:ext cx="68003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15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10317" y="-186718"/>
            <a:ext cx="13250078" cy="7231436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7924124" y="3490804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 rot="19979526">
            <a:off x="-210593" y="-106754"/>
            <a:ext cx="3406282" cy="3495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73B8EA-AC4F-4151-AAA3-58B9C0ED01A6}"/>
              </a:ext>
            </a:extLst>
          </p:cNvPr>
          <p:cNvSpPr txBox="1"/>
          <p:nvPr/>
        </p:nvSpPr>
        <p:spPr>
          <a:xfrm>
            <a:off x="2064707" y="1650116"/>
            <a:ext cx="8013192" cy="349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51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Tóm tắt được những nội dung chính đã học dưới dạng sơ đồ</a:t>
            </a:r>
          </a:p>
          <a:p>
            <a:pPr lvl="0">
              <a:lnSpc>
                <a:spcPts val="51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Vận dụng được kiến thức về nấm vào cuộc sống hàng ngày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6949F92-EF12-414B-A87A-89695291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309377" y="460359"/>
            <a:ext cx="12810753" cy="5937280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812F6D-5CF1-4121-8475-C91ED2F3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 flipH="1">
            <a:off x="9169047" y="3766338"/>
            <a:ext cx="3504734" cy="3293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59B02-EF0E-4A52-A40B-3E4B122C5F93}"/>
              </a:ext>
            </a:extLst>
          </p:cNvPr>
          <p:cNvSpPr/>
          <p:nvPr/>
        </p:nvSpPr>
        <p:spPr>
          <a:xfrm>
            <a:off x="3551576" y="2767280"/>
            <a:ext cx="55274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KHỞI ĐỘNG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E70676-B24C-4F66-A7AE-6CF18FA575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5"/>
          <a:stretch>
            <a:fillRect/>
          </a:stretch>
        </p:blipFill>
        <p:spPr>
          <a:xfrm>
            <a:off x="304507" y="2013323"/>
            <a:ext cx="3951404" cy="22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E87BF-FE7A-4A46-9363-0C99ECB46743}"/>
              </a:ext>
            </a:extLst>
          </p:cNvPr>
          <p:cNvSpPr txBox="1">
            <a:spLocks/>
          </p:cNvSpPr>
          <p:nvPr/>
        </p:nvSpPr>
        <p:spPr>
          <a:xfrm>
            <a:off x="1481783" y="340146"/>
            <a:ext cx="9228435" cy="2301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Trò chơi</a:t>
            </a:r>
            <a:endParaRPr kumimoji="0" lang="en-US" sz="7200" b="0" i="0" u="none" strike="noStrike" kern="1200" cap="none" spc="0" normalizeH="0" baseline="0" noProof="0" dirty="0">
              <a:ln w="7620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CBBF4-F958-4A25-80A1-D61312C8F939}"/>
              </a:ext>
            </a:extLst>
          </p:cNvPr>
          <p:cNvSpPr/>
          <p:nvPr/>
        </p:nvSpPr>
        <p:spPr>
          <a:xfrm>
            <a:off x="2976091" y="1420828"/>
            <a:ext cx="62398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kumimoji="0" lang="en-US" sz="8000" b="1" i="0" u="none" strike="noStrike" kern="1200" cap="none" spc="0" normalizeH="0" baseline="0" noProof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2A7C4DC7-9787-4CA6-ACB4-5DC3D2E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569" y="1393099"/>
            <a:ext cx="2715673" cy="2715673"/>
          </a:xfrm>
          <a:prstGeom prst="rect">
            <a:avLst/>
          </a:prstGeom>
        </p:spPr>
      </p:pic>
      <p:pic>
        <p:nvPicPr>
          <p:cNvPr id="17" name="Graphic 16" descr="Heart">
            <a:extLst>
              <a:ext uri="{FF2B5EF4-FFF2-40B4-BE49-F238E27FC236}">
                <a16:creationId xmlns:a16="http://schemas.microsoft.com/office/drawing/2014/main" id="{3344677E-4162-4ACD-A585-837A9A0F1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84253">
            <a:off x="2080926" y="1146551"/>
            <a:ext cx="995866" cy="9958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BA5514-AB98-40CE-BF65-4EBE6CEB805D}"/>
              </a:ext>
            </a:extLst>
          </p:cNvPr>
          <p:cNvGrpSpPr/>
          <p:nvPr/>
        </p:nvGrpSpPr>
        <p:grpSpPr>
          <a:xfrm>
            <a:off x="6836961" y="3157645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05EBE566-7AD8-47ED-9E6C-CEC0CB18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D3CFD1FF-86D6-43BE-9E9D-89EA6E68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B08F48-58B6-46D9-AE73-E5C8D8B10119}"/>
              </a:ext>
            </a:extLst>
          </p:cNvPr>
          <p:cNvGrpSpPr/>
          <p:nvPr/>
        </p:nvGrpSpPr>
        <p:grpSpPr>
          <a:xfrm>
            <a:off x="2179456" y="3315717"/>
            <a:ext cx="2846570" cy="3091256"/>
            <a:chOff x="2116475" y="3315717"/>
            <a:chExt cx="2846570" cy="3091256"/>
          </a:xfrm>
        </p:grpSpPr>
        <p:pic>
          <p:nvPicPr>
            <p:cNvPr id="16" name="Graphic 15" descr="Heart">
              <a:extLst>
                <a:ext uri="{FF2B5EF4-FFF2-40B4-BE49-F238E27FC236}">
                  <a16:creationId xmlns:a16="http://schemas.microsoft.com/office/drawing/2014/main" id="{34D24341-FBF3-4B60-A141-542F5ADA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7CA985D2-8BFD-4A20-82C3-6B578BF0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10C9C1-0B0A-47A6-B09A-4AE1145F534A}"/>
              </a:ext>
            </a:extLst>
          </p:cNvPr>
          <p:cNvGrpSpPr/>
          <p:nvPr/>
        </p:nvGrpSpPr>
        <p:grpSpPr>
          <a:xfrm>
            <a:off x="4780336" y="2939261"/>
            <a:ext cx="2447125" cy="3748931"/>
            <a:chOff x="4717355" y="2939261"/>
            <a:chExt cx="2447125" cy="3748931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B226370C-F8F1-46EC-A698-DDCC7BED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21" name="Graphic 20" descr="Heart">
              <a:extLst>
                <a:ext uri="{FF2B5EF4-FFF2-40B4-BE49-F238E27FC236}">
                  <a16:creationId xmlns:a16="http://schemas.microsoft.com/office/drawing/2014/main" id="{6CF8ADAE-7151-4A01-908F-D16E97ED0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id="{F0DAE4B7-5D6D-40F7-9D82-D06E1DEDFC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319884">
            <a:off x="1082152" y="2999709"/>
            <a:ext cx="926486" cy="9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494857" y="218712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đỏ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494857" y="316197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2494857" y="3967754"/>
            <a:ext cx="705227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tai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A4842CB6-529B-4401-A870-71DAE4FC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8561" y="2114407"/>
            <a:ext cx="1224992" cy="12249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551980-E071-4DBD-9DC7-CFB66E2AE40F}"/>
              </a:ext>
            </a:extLst>
          </p:cNvPr>
          <p:cNvGrpSpPr/>
          <p:nvPr/>
        </p:nvGrpSpPr>
        <p:grpSpPr>
          <a:xfrm>
            <a:off x="8757303" y="3485050"/>
            <a:ext cx="2846570" cy="3091256"/>
            <a:chOff x="2116475" y="3315717"/>
            <a:chExt cx="2846570" cy="3091256"/>
          </a:xfrm>
        </p:grpSpPr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C2BCC915-3814-4A92-BA2C-90DD64D3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70DBB619-B27D-4BB1-A15B-8C7B3152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4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909718" y="2062905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quay,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909718" y="2899172"/>
            <a:ext cx="670030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nấu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canh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xào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luộc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F0E49-3633-4C67-806F-0DF4BE886671}"/>
              </a:ext>
            </a:extLst>
          </p:cNvPr>
          <p:cNvSpPr txBox="1"/>
          <p:nvPr/>
        </p:nvSpPr>
        <p:spPr>
          <a:xfrm>
            <a:off x="2968986" y="4052668"/>
            <a:ext cx="7984764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50B839-0C44-4937-9527-0FFF65FD0267}"/>
              </a:ext>
            </a:extLst>
          </p:cNvPr>
          <p:cNvGrpSpPr/>
          <p:nvPr/>
        </p:nvGrpSpPr>
        <p:grpSpPr>
          <a:xfrm>
            <a:off x="9744875" y="3109069"/>
            <a:ext cx="2447125" cy="3748931"/>
            <a:chOff x="4717355" y="2939261"/>
            <a:chExt cx="2447125" cy="3748931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1C15819-8389-4805-8DDF-29B7C1E8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F7A807EB-D10E-4CD8-B678-C31FC304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FF6D5898-CA2D-4B7E-8FFC-43C6DD5B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0916" y="3912608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422275" y="597958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4123414" y="1962352"/>
            <a:ext cx="416495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4123414" y="2920909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4191147" y="3801251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57B6A3-28E6-41E9-A701-0861088969DA}"/>
              </a:ext>
            </a:extLst>
          </p:cNvPr>
          <p:cNvGrpSpPr/>
          <p:nvPr/>
        </p:nvGrpSpPr>
        <p:grpSpPr>
          <a:xfrm>
            <a:off x="9066064" y="3608939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84430DFD-EA93-416B-9E15-C78C87141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2F37F0BD-D2B9-4351-8BCA-90BE09C0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BAAFBE23-9816-40F7-BDB9-72948CAB4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4111" y="2816504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0" y="0"/>
            <a:ext cx="12937639" cy="6917789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D90EE3-BECD-4184-9A5D-3043A5163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67145"/>
          <a:stretch>
            <a:fillRect/>
          </a:stretch>
        </p:blipFill>
        <p:spPr>
          <a:xfrm>
            <a:off x="874127" y="2558287"/>
            <a:ext cx="3658347" cy="1958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88B10-EA80-42D6-9B3C-15B2B9812B50}"/>
              </a:ext>
            </a:extLst>
          </p:cNvPr>
          <p:cNvSpPr/>
          <p:nvPr/>
        </p:nvSpPr>
        <p:spPr>
          <a:xfrm>
            <a:off x="4433303" y="2767279"/>
            <a:ext cx="4761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A8C49226-A668-417F-B200-74D459DF37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10173" b="10285"/>
          <a:stretch/>
        </p:blipFill>
        <p:spPr>
          <a:xfrm>
            <a:off x="8579184" y="2359360"/>
            <a:ext cx="3834490" cy="44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sơ đồ hình 1, hãy nêu đặc điểm, các bộ phận, ích lợi và tác hại của nấm đối với đời sống của con người và sinh vật.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765FE5-BC4F-2D9C-4385-CA5E6D33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211" y="1689029"/>
            <a:ext cx="51244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632</Words>
  <Application>Microsoft Office PowerPoint</Application>
  <PresentationFormat>Widescreen</PresentationFormat>
  <Paragraphs>109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Cambria</vt:lpstr>
      <vt:lpstr>华康少女文字W5(P)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2025-02-18T14:06:13Z</dcterms:created>
  <dcterms:modified xsi:type="dcterms:W3CDTF">2025-02-18T14:07:30Z</dcterms:modified>
</cp:coreProperties>
</file>