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D09AB-648C-45D4-8601-29EBE327B41A}"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B337B-32B4-4692-9079-1C31FEC5F276}" type="slidenum">
              <a:rPr lang="en-US" smtClean="0"/>
              <a:t>‹#›</a:t>
            </a:fld>
            <a:endParaRPr lang="en-US"/>
          </a:p>
        </p:txBody>
      </p:sp>
    </p:spTree>
    <p:extLst>
      <p:ext uri="{BB962C8B-B14F-4D97-AF65-F5344CB8AC3E}">
        <p14:creationId xmlns:p14="http://schemas.microsoft.com/office/powerpoint/2010/main" val="338620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C1752-06AC-4978-87E1-9D9FAB960983}" type="slidenum">
              <a:rPr lang="en-US" smtClean="0"/>
              <a:t>1</a:t>
            </a:fld>
            <a:endParaRPr lang="en-US"/>
          </a:p>
        </p:txBody>
      </p:sp>
    </p:spTree>
    <p:extLst>
      <p:ext uri="{BB962C8B-B14F-4D97-AF65-F5344CB8AC3E}">
        <p14:creationId xmlns:p14="http://schemas.microsoft.com/office/powerpoint/2010/main" val="229567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10</a:t>
            </a:fld>
            <a:endParaRPr lang="en-US"/>
          </a:p>
        </p:txBody>
      </p:sp>
    </p:spTree>
    <p:extLst>
      <p:ext uri="{BB962C8B-B14F-4D97-AF65-F5344CB8AC3E}">
        <p14:creationId xmlns:p14="http://schemas.microsoft.com/office/powerpoint/2010/main" val="48964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0B337B-32B4-4692-9079-1C31FEC5F276}" type="slidenum">
              <a:rPr lang="en-US" smtClean="0"/>
              <a:t>11</a:t>
            </a:fld>
            <a:endParaRPr lang="en-US"/>
          </a:p>
        </p:txBody>
      </p:sp>
    </p:spTree>
    <p:extLst>
      <p:ext uri="{BB962C8B-B14F-4D97-AF65-F5344CB8AC3E}">
        <p14:creationId xmlns:p14="http://schemas.microsoft.com/office/powerpoint/2010/main" val="3856072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0B337B-32B4-4692-9079-1C31FEC5F276}" type="slidenum">
              <a:rPr lang="en-US" smtClean="0"/>
              <a:t>12</a:t>
            </a:fld>
            <a:endParaRPr lang="en-US"/>
          </a:p>
        </p:txBody>
      </p:sp>
    </p:spTree>
    <p:extLst>
      <p:ext uri="{BB962C8B-B14F-4D97-AF65-F5344CB8AC3E}">
        <p14:creationId xmlns:p14="http://schemas.microsoft.com/office/powerpoint/2010/main" val="1089534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0B337B-32B4-4692-9079-1C31FEC5F276}" type="slidenum">
              <a:rPr lang="en-US" smtClean="0"/>
              <a:t>13</a:t>
            </a:fld>
            <a:endParaRPr lang="en-US"/>
          </a:p>
        </p:txBody>
      </p:sp>
    </p:spTree>
    <p:extLst>
      <p:ext uri="{BB962C8B-B14F-4D97-AF65-F5344CB8AC3E}">
        <p14:creationId xmlns:p14="http://schemas.microsoft.com/office/powerpoint/2010/main" val="4005049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0B337B-32B4-4692-9079-1C31FEC5F276}" type="slidenum">
              <a:rPr lang="en-US" smtClean="0"/>
              <a:t>14</a:t>
            </a:fld>
            <a:endParaRPr lang="en-US"/>
          </a:p>
        </p:txBody>
      </p:sp>
    </p:spTree>
    <p:extLst>
      <p:ext uri="{BB962C8B-B14F-4D97-AF65-F5344CB8AC3E}">
        <p14:creationId xmlns:p14="http://schemas.microsoft.com/office/powerpoint/2010/main" val="2785921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15</a:t>
            </a:fld>
            <a:endParaRPr lang="en-US"/>
          </a:p>
        </p:txBody>
      </p:sp>
    </p:spTree>
    <p:extLst>
      <p:ext uri="{BB962C8B-B14F-4D97-AF65-F5344CB8AC3E}">
        <p14:creationId xmlns:p14="http://schemas.microsoft.com/office/powerpoint/2010/main" val="104166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0B337B-32B4-4692-9079-1C31FEC5F276}" type="slidenum">
              <a:rPr lang="en-US" smtClean="0"/>
              <a:t>2</a:t>
            </a:fld>
            <a:endParaRPr lang="en-US"/>
          </a:p>
        </p:txBody>
      </p:sp>
    </p:spTree>
    <p:extLst>
      <p:ext uri="{BB962C8B-B14F-4D97-AF65-F5344CB8AC3E}">
        <p14:creationId xmlns:p14="http://schemas.microsoft.com/office/powerpoint/2010/main" val="307970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0B337B-32B4-4692-9079-1C31FEC5F276}" type="slidenum">
              <a:rPr lang="en-US" smtClean="0"/>
              <a:t>3</a:t>
            </a:fld>
            <a:endParaRPr lang="en-US"/>
          </a:p>
        </p:txBody>
      </p:sp>
    </p:spTree>
    <p:extLst>
      <p:ext uri="{BB962C8B-B14F-4D97-AF65-F5344CB8AC3E}">
        <p14:creationId xmlns:p14="http://schemas.microsoft.com/office/powerpoint/2010/main" val="295131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0B337B-32B4-4692-9079-1C31FEC5F276}" type="slidenum">
              <a:rPr lang="en-US" smtClean="0"/>
              <a:t>4</a:t>
            </a:fld>
            <a:endParaRPr lang="en-US"/>
          </a:p>
        </p:txBody>
      </p:sp>
    </p:spTree>
    <p:extLst>
      <p:ext uri="{BB962C8B-B14F-4D97-AF65-F5344CB8AC3E}">
        <p14:creationId xmlns:p14="http://schemas.microsoft.com/office/powerpoint/2010/main" val="2627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59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22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159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43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6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6FF3EE-A34B-4B1D-888A-B3872CAF28E2}"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2019425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6FF3EE-A34B-4B1D-888A-B3872CAF28E2}"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74450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6FF3EE-A34B-4B1D-888A-B3872CAF28E2}"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178437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60D522-7605-1802-541F-B7A21DF2871E}"/>
              </a:ext>
            </a:extLst>
          </p:cNvPr>
          <p:cNvPicPr>
            <a:picLocks noChangeAspect="1"/>
          </p:cNvPicPr>
          <p:nvPr userDrawn="1"/>
        </p:nvPicPr>
        <p:blipFill>
          <a:blip r:embed="rId2"/>
          <a:stretch>
            <a:fillRect/>
          </a:stretch>
        </p:blipFill>
        <p:spPr>
          <a:xfrm>
            <a:off x="-85725" y="0"/>
            <a:ext cx="12259437" cy="6858000"/>
          </a:xfrm>
          <a:prstGeom prst="rect">
            <a:avLst/>
          </a:prstGeom>
        </p:spPr>
      </p:pic>
      <p:sp>
        <p:nvSpPr>
          <p:cNvPr id="2" name="Rectangle: Rounded Corners 1">
            <a:extLst>
              <a:ext uri="{FF2B5EF4-FFF2-40B4-BE49-F238E27FC236}">
                <a16:creationId xmlns:a16="http://schemas.microsoft.com/office/drawing/2014/main" id="{3F69A394-DA14-F7A5-F68C-EE9BE453A4ED}"/>
              </a:ext>
            </a:extLst>
          </p:cNvPr>
          <p:cNvSpPr/>
          <p:nvPr userDrawn="1"/>
        </p:nvSpPr>
        <p:spPr>
          <a:xfrm>
            <a:off x="323850" y="314325"/>
            <a:ext cx="11449050" cy="63722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721702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6FF3EE-A34B-4B1D-888A-B3872CAF28E2}"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2812161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56FF3EE-A34B-4B1D-888A-B3872CAF28E2}"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45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6FF3EE-A34B-4B1D-888A-B3872CAF28E2}"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1092328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6FF3EE-A34B-4B1D-888A-B3872CAF28E2}" type="datetimeFigureOut">
              <a:rPr lang="en-US" smtClean="0"/>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539145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6FF3EE-A34B-4B1D-888A-B3872CAF28E2}" type="datetimeFigureOut">
              <a:rPr lang="en-US" smtClean="0"/>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74859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FF3EE-A34B-4B1D-888A-B3872CAF28E2}"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124880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6FF3EE-A34B-4B1D-888A-B3872CAF28E2}"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164093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6FF3EE-A34B-4B1D-888A-B3872CAF28E2}"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153CC-13C3-4AB4-90C7-AF6CB2D224FE}" type="slidenum">
              <a:rPr lang="en-US" smtClean="0"/>
              <a:t>‹#›</a:t>
            </a:fld>
            <a:endParaRPr lang="en-US"/>
          </a:p>
        </p:txBody>
      </p:sp>
    </p:spTree>
    <p:extLst>
      <p:ext uri="{BB962C8B-B14F-4D97-AF65-F5344CB8AC3E}">
        <p14:creationId xmlns:p14="http://schemas.microsoft.com/office/powerpoint/2010/main" val="1757102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FF3EE-A34B-4B1D-888A-B3872CAF28E2}" type="datetimeFigureOut">
              <a:rPr lang="en-US" smtClean="0"/>
              <a:t>2/17/2025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153CC-13C3-4AB4-90C7-AF6CB2D224FE}" type="slidenum">
              <a:rPr lang="en-US" smtClean="0"/>
              <a:t>‹#›</a:t>
            </a:fld>
            <a:endParaRPr lang="en-US"/>
          </a:p>
        </p:txBody>
      </p:sp>
    </p:spTree>
    <p:extLst>
      <p:ext uri="{BB962C8B-B14F-4D97-AF65-F5344CB8AC3E}">
        <p14:creationId xmlns:p14="http://schemas.microsoft.com/office/powerpoint/2010/main" val="2624908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gif"/><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audio" Target="../media/audio1.wav"/><Relationship Id="rId9" Type="http://schemas.openxmlformats.org/officeDocument/2006/relationships/audio" Target="NUL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5.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audio" Target="../media/audio1.wav"/><Relationship Id="rId9" Type="http://schemas.openxmlformats.org/officeDocument/2006/relationships/audio"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1.mp4"/><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audio" Target="../media/audio1.wav"/><Relationship Id="rId9" Type="http://schemas.openxmlformats.org/officeDocument/2006/relationships/audio" Target="NUL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7.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235394" y="575016"/>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BÁT TRANG</a:t>
            </a:r>
          </a:p>
        </p:txBody>
      </p:sp>
      <p:pic>
        <p:nvPicPr>
          <p:cNvPr id="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45" y="4031095"/>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436" y="6812205"/>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flipV="1">
            <a:off x="3211218" y="1159479"/>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2"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877451" y="1722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967794" y="3419453"/>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
          <p:cNvSpPr txBox="1">
            <a:spLocks noChangeArrowheads="1"/>
          </p:cNvSpPr>
          <p:nvPr/>
        </p:nvSpPr>
        <p:spPr bwMode="auto">
          <a:xfrm>
            <a:off x="-840180" y="5944084"/>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smtClean="0">
                <a:solidFill>
                  <a:srgbClr val="FF0066"/>
                </a:solidFill>
                <a:latin typeface="Times New Roman" pitchFamily="18" charset="0"/>
              </a:rPr>
              <a:t>GV: </a:t>
            </a:r>
            <a:r>
              <a:rPr lang="en-US" altLang="en-US" sz="3500" b="1" dirty="0" err="1" smtClean="0">
                <a:solidFill>
                  <a:srgbClr val="FF0066"/>
                </a:solidFill>
                <a:latin typeface="Times New Roman" pitchFamily="18" charset="0"/>
              </a:rPr>
              <a:t>Nguyễn</a:t>
            </a:r>
            <a:r>
              <a:rPr lang="en-US" altLang="en-US" sz="3500" b="1" dirty="0" smtClean="0">
                <a:solidFill>
                  <a:srgbClr val="FF0066"/>
                </a:solidFill>
                <a:latin typeface="Times New Roman" pitchFamily="18" charset="0"/>
              </a:rPr>
              <a:t> </a:t>
            </a:r>
            <a:r>
              <a:rPr lang="en-US" altLang="en-US" sz="3500" b="1" dirty="0" err="1" smtClean="0">
                <a:solidFill>
                  <a:srgbClr val="FF0066"/>
                </a:solidFill>
                <a:latin typeface="Times New Roman" pitchFamily="18" charset="0"/>
              </a:rPr>
              <a:t>Thị</a:t>
            </a:r>
            <a:r>
              <a:rPr lang="en-US" altLang="en-US" sz="3500" b="1" dirty="0" smtClean="0">
                <a:solidFill>
                  <a:srgbClr val="FF0066"/>
                </a:solidFill>
                <a:latin typeface="Times New Roman" pitchFamily="18" charset="0"/>
              </a:rPr>
              <a:t> </a:t>
            </a:r>
            <a:r>
              <a:rPr lang="en-US" altLang="en-US" sz="3500" b="1" dirty="0" err="1" smtClean="0">
                <a:solidFill>
                  <a:srgbClr val="FF0066"/>
                </a:solidFill>
                <a:latin typeface="Times New Roman" pitchFamily="18" charset="0"/>
              </a:rPr>
              <a:t>Vĩnh</a:t>
            </a:r>
            <a:endParaRPr lang="en-US" altLang="en-US" sz="3500" b="1" dirty="0">
              <a:solidFill>
                <a:srgbClr val="FF0066"/>
              </a:solidFill>
              <a:latin typeface="Times New Roman" pitchFamily="18" charset="0"/>
            </a:endParaRPr>
          </a:p>
        </p:txBody>
      </p:sp>
      <p:pic>
        <p:nvPicPr>
          <p:cNvPr id="15" name="Picture 14">
            <a:extLst>
              <a:ext uri="{FF2B5EF4-FFF2-40B4-BE49-F238E27FC236}">
                <a16:creationId xmlns:a16="http://schemas.microsoft.com/office/drawing/2014/main" id="{311898D7-90F5-0516-F836-4BA27CE9DB71}"/>
              </a:ext>
            </a:extLst>
          </p:cNvPr>
          <p:cNvPicPr>
            <a:picLocks noChangeAspect="1"/>
          </p:cNvPicPr>
          <p:nvPr/>
        </p:nvPicPr>
        <p:blipFill>
          <a:blip r:embed="rId8"/>
          <a:stretch>
            <a:fillRect/>
          </a:stretch>
        </p:blipFill>
        <p:spPr>
          <a:xfrm>
            <a:off x="1568901" y="1618420"/>
            <a:ext cx="1847248" cy="969348"/>
          </a:xfrm>
          <a:prstGeom prst="rect">
            <a:avLst/>
          </a:prstGeom>
        </p:spPr>
      </p:pic>
      <p:pic>
        <p:nvPicPr>
          <p:cNvPr id="16" name="Picture 15">
            <a:extLst>
              <a:ext uri="{FF2B5EF4-FFF2-40B4-BE49-F238E27FC236}">
                <a16:creationId xmlns:a16="http://schemas.microsoft.com/office/drawing/2014/main" id="{A0540517-2B9E-7704-51B1-09DDD5BC38BC}"/>
              </a:ext>
            </a:extLst>
          </p:cNvPr>
          <p:cNvPicPr>
            <a:picLocks noChangeAspect="1"/>
          </p:cNvPicPr>
          <p:nvPr/>
        </p:nvPicPr>
        <p:blipFill>
          <a:blip r:embed="rId9"/>
          <a:stretch>
            <a:fillRect/>
          </a:stretch>
        </p:blipFill>
        <p:spPr>
          <a:xfrm>
            <a:off x="3287908" y="1447467"/>
            <a:ext cx="7175614" cy="3249450"/>
          </a:xfrm>
          <a:prstGeom prst="rect">
            <a:avLst/>
          </a:prstGeom>
        </p:spPr>
      </p:pic>
    </p:spTree>
    <p:custDataLst>
      <p:tags r:id="rId1"/>
    </p:custDataLst>
    <p:extLst>
      <p:ext uri="{BB962C8B-B14F-4D97-AF65-F5344CB8AC3E}">
        <p14:creationId xmlns:p14="http://schemas.microsoft.com/office/powerpoint/2010/main" val="2455716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109" y="2656389"/>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rot="826711">
            <a:off x="6190259" y="-166615"/>
            <a:ext cx="6375214" cy="6008589"/>
            <a:chOff x="1126100" y="30584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0922" t="15237" r="10922" b="15237"/>
            <a:stretch/>
          </p:blipFill>
          <p:spPr>
            <a:xfrm rot="21001197">
              <a:off x="1126100" y="30584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773289" flipH="1">
              <a:off x="1599876" y="1187265"/>
              <a:ext cx="2829199" cy="1244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C00CC"/>
                  </a:solidFill>
                  <a:effectLst/>
                  <a:uLnTx/>
                  <a:uFillTx/>
                  <a:latin typeface="Calibri" panose="020F0502020204030204"/>
                  <a:ea typeface="+mn-ea"/>
                  <a:cs typeface="+mn-cs"/>
                </a:rPr>
                <a:t>CHIA SẺ TRƯỚC LỚP</a:t>
              </a:r>
            </a:p>
          </p:txBody>
        </p:sp>
      </p:grpSp>
    </p:spTree>
    <p:custDataLst>
      <p:tags r:id="rId1"/>
    </p:custDataLst>
    <p:extLst>
      <p:ext uri="{BB962C8B-B14F-4D97-AF65-F5344CB8AC3E}">
        <p14:creationId xmlns:p14="http://schemas.microsoft.com/office/powerpoint/2010/main" val="20020607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8"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657838" y="2047273"/>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24" name="Group 23">
            <a:extLst>
              <a:ext uri="{FF2B5EF4-FFF2-40B4-BE49-F238E27FC236}">
                <a16:creationId xmlns:a16="http://schemas.microsoft.com/office/drawing/2014/main" id="{C4C787D9-F78E-4101-DD6A-42F39E236E3D}"/>
              </a:ext>
            </a:extLst>
          </p:cNvPr>
          <p:cNvGrpSpPr/>
          <p:nvPr/>
        </p:nvGrpSpPr>
        <p:grpSpPr>
          <a:xfrm>
            <a:off x="171450" y="276225"/>
            <a:ext cx="8810625" cy="6048375"/>
            <a:chOff x="2373086" y="523169"/>
            <a:chExt cx="6950892" cy="3527141"/>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7"/>
            <a:stretch>
              <a:fillRect/>
            </a:stretch>
          </p:blipFill>
          <p:spPr>
            <a:xfrm>
              <a:off x="2373086" y="523169"/>
              <a:ext cx="6950892" cy="3527141"/>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22936" y="1146595"/>
              <a:ext cx="5526594" cy="2207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ea typeface="+mn-ea"/>
                  <a:cs typeface="+mn-cs"/>
                </a:rPr>
                <a:t>Cách viết hướng dẫn sử dụng một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Hướng dẫn rõ các bước sử dụng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Trong mỗi bước, nêu rõ những việc cần làm.</a:t>
              </a:r>
              <a:endParaRPr kumimoji="0" lang="en-US"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endParaRPr>
            </a:p>
          </p:txBody>
        </p:sp>
      </p:grpSp>
    </p:spTree>
    <p:custDataLst>
      <p:tags r:id="rId1"/>
    </p:custDataLst>
    <p:extLst>
      <p:ext uri="{BB962C8B-B14F-4D97-AF65-F5344CB8AC3E}">
        <p14:creationId xmlns:p14="http://schemas.microsoft.com/office/powerpoint/2010/main" val="393738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0AE1F426-8BF6-735F-C7CB-83090E16322D}"/>
              </a:ext>
            </a:extLst>
          </p:cNvPr>
          <p:cNvPicPr>
            <a:picLocks noChangeAspect="1"/>
          </p:cNvPicPr>
          <p:nvPr/>
        </p:nvPicPr>
        <p:blipFill>
          <a:blip r:embed="rId8"/>
          <a:stretch>
            <a:fillRect/>
          </a:stretch>
        </p:blipFill>
        <p:spPr>
          <a:xfrm>
            <a:off x="1322262" y="1975798"/>
            <a:ext cx="4346825" cy="1572904"/>
          </a:xfrm>
          <a:prstGeom prst="rect">
            <a:avLst/>
          </a:prstGeom>
        </p:spPr>
      </p:pic>
    </p:spTree>
    <p:custDataLst>
      <p:tags r:id="rId1"/>
    </p:custDataLst>
    <p:extLst>
      <p:ext uri="{BB962C8B-B14F-4D97-AF65-F5344CB8AC3E}">
        <p14:creationId xmlns:p14="http://schemas.microsoft.com/office/powerpoint/2010/main" val="3812665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9"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646425" y="1595565"/>
            <a:ext cx="10727700" cy="1538160"/>
            <a:chOff x="1383341" y="2152440"/>
            <a:chExt cx="9720000" cy="3458331"/>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2152440"/>
              <a:ext cx="9720000" cy="3458331"/>
            </a:xfrm>
            <a:custGeom>
              <a:avLst/>
              <a:gdLst>
                <a:gd name="connsiteX0" fmla="*/ 0 w 9720000"/>
                <a:gd name="connsiteY0" fmla="*/ 645912 h 3458331"/>
                <a:gd name="connsiteX1" fmla="*/ 645912 w 9720000"/>
                <a:gd name="connsiteY1" fmla="*/ 0 h 3458331"/>
                <a:gd name="connsiteX2" fmla="*/ 9074088 w 9720000"/>
                <a:gd name="connsiteY2" fmla="*/ 0 h 3458331"/>
                <a:gd name="connsiteX3" fmla="*/ 9720000 w 9720000"/>
                <a:gd name="connsiteY3" fmla="*/ 645912 h 3458331"/>
                <a:gd name="connsiteX4" fmla="*/ 9720000 w 9720000"/>
                <a:gd name="connsiteY4" fmla="*/ 2812419 h 3458331"/>
                <a:gd name="connsiteX5" fmla="*/ 9074088 w 9720000"/>
                <a:gd name="connsiteY5" fmla="*/ 3458331 h 3458331"/>
                <a:gd name="connsiteX6" fmla="*/ 645912 w 9720000"/>
                <a:gd name="connsiteY6" fmla="*/ 3458331 h 3458331"/>
                <a:gd name="connsiteX7" fmla="*/ 0 w 9720000"/>
                <a:gd name="connsiteY7" fmla="*/ 2812419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52105" y="263816"/>
                    <a:pt x="305513" y="-56885"/>
                    <a:pt x="645912" y="0"/>
                  </a:cubicBezTo>
                  <a:cubicBezTo>
                    <a:pt x="3501815" y="69703"/>
                    <a:pt x="7745624" y="-75058"/>
                    <a:pt x="9074088" y="0"/>
                  </a:cubicBezTo>
                  <a:cubicBezTo>
                    <a:pt x="9443665" y="4625"/>
                    <a:pt x="9695468" y="238725"/>
                    <a:pt x="9720000" y="645912"/>
                  </a:cubicBezTo>
                  <a:cubicBezTo>
                    <a:pt x="9667096" y="986407"/>
                    <a:pt x="9836473" y="2411849"/>
                    <a:pt x="9720000" y="2812419"/>
                  </a:cubicBezTo>
                  <a:cubicBezTo>
                    <a:pt x="9705995" y="3170461"/>
                    <a:pt x="9417729" y="3468672"/>
                    <a:pt x="9074088" y="3458331"/>
                  </a:cubicBezTo>
                  <a:cubicBezTo>
                    <a:pt x="7643743" y="3485398"/>
                    <a:pt x="2968668" y="3605879"/>
                    <a:pt x="645912" y="3458331"/>
                  </a:cubicBezTo>
                  <a:cubicBezTo>
                    <a:pt x="297114" y="3468982"/>
                    <a:pt x="-29392" y="3180741"/>
                    <a:pt x="0" y="2812419"/>
                  </a:cubicBezTo>
                  <a:cubicBezTo>
                    <a:pt x="9703" y="1893012"/>
                    <a:pt x="132738" y="1046672"/>
                    <a:pt x="0" y="645912"/>
                  </a:cubicBezTo>
                  <a:close/>
                </a:path>
                <a:path w="9720000" h="3458331" stroke="0" extrusionOk="0">
                  <a:moveTo>
                    <a:pt x="0" y="645912"/>
                  </a:moveTo>
                  <a:cubicBezTo>
                    <a:pt x="13243" y="262757"/>
                    <a:pt x="296295" y="19268"/>
                    <a:pt x="645912" y="0"/>
                  </a:cubicBezTo>
                  <a:cubicBezTo>
                    <a:pt x="3843439" y="-11997"/>
                    <a:pt x="6177909" y="-107784"/>
                    <a:pt x="9074088" y="0"/>
                  </a:cubicBezTo>
                  <a:cubicBezTo>
                    <a:pt x="9420298" y="4724"/>
                    <a:pt x="9706022" y="284733"/>
                    <a:pt x="9720000" y="645912"/>
                  </a:cubicBezTo>
                  <a:cubicBezTo>
                    <a:pt x="9687307" y="1017409"/>
                    <a:pt x="9698594" y="2497849"/>
                    <a:pt x="9720000" y="2812419"/>
                  </a:cubicBezTo>
                  <a:cubicBezTo>
                    <a:pt x="9716362" y="3178292"/>
                    <a:pt x="9492072" y="3445275"/>
                    <a:pt x="9074088" y="3458331"/>
                  </a:cubicBezTo>
                  <a:cubicBezTo>
                    <a:pt x="6410753" y="3315746"/>
                    <a:pt x="2833196" y="3315096"/>
                    <a:pt x="645912" y="3458331"/>
                  </a:cubicBezTo>
                  <a:cubicBezTo>
                    <a:pt x="295040" y="3427091"/>
                    <a:pt x="-38460" y="3187718"/>
                    <a:pt x="0" y="2812419"/>
                  </a:cubicBezTo>
                  <a:cubicBezTo>
                    <a:pt x="155752" y="1861797"/>
                    <a:pt x="-100087" y="1713873"/>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custGeom>
                      <a:avLst/>
                      <a:gdLst>
                        <a:gd name="connsiteX0" fmla="*/ 0 w 10727700"/>
                        <a:gd name="connsiteY0" fmla="*/ 287282 h 1538160"/>
                        <a:gd name="connsiteX1" fmla="*/ 287282 w 10727700"/>
                        <a:gd name="connsiteY1" fmla="*/ 0 h 1538160"/>
                        <a:gd name="connsiteX2" fmla="*/ 10440418 w 10727700"/>
                        <a:gd name="connsiteY2" fmla="*/ 0 h 1538160"/>
                        <a:gd name="connsiteX3" fmla="*/ 10727700 w 10727700"/>
                        <a:gd name="connsiteY3" fmla="*/ 287282 h 1538160"/>
                        <a:gd name="connsiteX4" fmla="*/ 10727700 w 10727700"/>
                        <a:gd name="connsiteY4" fmla="*/ 1250878 h 1538160"/>
                        <a:gd name="connsiteX5" fmla="*/ 10440418 w 10727700"/>
                        <a:gd name="connsiteY5" fmla="*/ 1538160 h 1538160"/>
                        <a:gd name="connsiteX6" fmla="*/ 287282 w 10727700"/>
                        <a:gd name="connsiteY6" fmla="*/ 1538160 h 1538160"/>
                        <a:gd name="connsiteX7" fmla="*/ 0 w 10727700"/>
                        <a:gd name="connsiteY7" fmla="*/ 1250878 h 1538160"/>
                        <a:gd name="connsiteX8" fmla="*/ 0 w 10727700"/>
                        <a:gd name="connsiteY8" fmla="*/ 287282 h 153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538160" fill="none" extrusionOk="0">
                          <a:moveTo>
                            <a:pt x="0" y="287282"/>
                          </a:moveTo>
                          <a:cubicBezTo>
                            <a:pt x="-8093" y="124680"/>
                            <a:pt x="136939" y="-28979"/>
                            <a:pt x="287282" y="0"/>
                          </a:cubicBezTo>
                          <a:cubicBezTo>
                            <a:pt x="5107214" y="69703"/>
                            <a:pt x="9186490" y="-75058"/>
                            <a:pt x="10440418" y="0"/>
                          </a:cubicBezTo>
                          <a:cubicBezTo>
                            <a:pt x="10619524" y="7359"/>
                            <a:pt x="10725682" y="124470"/>
                            <a:pt x="10727700" y="287282"/>
                          </a:cubicBezTo>
                          <a:cubicBezTo>
                            <a:pt x="10793772" y="410009"/>
                            <a:pt x="10677089" y="848604"/>
                            <a:pt x="10727700" y="1250878"/>
                          </a:cubicBezTo>
                          <a:cubicBezTo>
                            <a:pt x="10715546" y="1410680"/>
                            <a:pt x="10593783" y="1542345"/>
                            <a:pt x="10440418" y="1538160"/>
                          </a:cubicBezTo>
                          <a:cubicBezTo>
                            <a:pt x="8594396" y="1565227"/>
                            <a:pt x="3450813" y="1685708"/>
                            <a:pt x="287282" y="1538160"/>
                          </a:cubicBezTo>
                          <a:cubicBezTo>
                            <a:pt x="146797" y="1562576"/>
                            <a:pt x="-17646" y="1416500"/>
                            <a:pt x="0" y="1250878"/>
                          </a:cubicBezTo>
                          <a:cubicBezTo>
                            <a:pt x="5768" y="969562"/>
                            <a:pt x="62499" y="489237"/>
                            <a:pt x="0" y="287282"/>
                          </a:cubicBezTo>
                          <a:close/>
                        </a:path>
                        <a:path w="10727700" h="1538160" stroke="0" extrusionOk="0">
                          <a:moveTo>
                            <a:pt x="0" y="287282"/>
                          </a:moveTo>
                          <a:cubicBezTo>
                            <a:pt x="2195" y="124241"/>
                            <a:pt x="134678" y="16414"/>
                            <a:pt x="287282" y="0"/>
                          </a:cubicBezTo>
                          <a:cubicBezTo>
                            <a:pt x="4189992" y="-11997"/>
                            <a:pt x="6113365" y="-107784"/>
                            <a:pt x="10440418" y="0"/>
                          </a:cubicBezTo>
                          <a:cubicBezTo>
                            <a:pt x="10582607" y="7400"/>
                            <a:pt x="10704449" y="121216"/>
                            <a:pt x="10727700" y="287282"/>
                          </a:cubicBezTo>
                          <a:cubicBezTo>
                            <a:pt x="10737972" y="764836"/>
                            <a:pt x="10728330" y="1072073"/>
                            <a:pt x="10727700" y="1250878"/>
                          </a:cubicBezTo>
                          <a:cubicBezTo>
                            <a:pt x="10725710" y="1414540"/>
                            <a:pt x="10616480" y="1534451"/>
                            <a:pt x="10440418" y="1538160"/>
                          </a:cubicBezTo>
                          <a:cubicBezTo>
                            <a:pt x="8480340" y="1395575"/>
                            <a:pt x="3483256" y="1394925"/>
                            <a:pt x="287282" y="1538160"/>
                          </a:cubicBezTo>
                          <a:cubicBezTo>
                            <a:pt x="130870" y="1526160"/>
                            <a:pt x="-20315" y="1419349"/>
                            <a:pt x="0" y="1250878"/>
                          </a:cubicBezTo>
                          <a:cubicBezTo>
                            <a:pt x="-50949" y="856210"/>
                            <a:pt x="-42670" y="623817"/>
                            <a:pt x="0" y="2872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84424" y="2580589"/>
              <a:ext cx="9300574" cy="1973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Chia sẻ với người thân về cách sử dụng nồi cơm điện hoặc một số đồ gia dụng khác.</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custDataLst>
      <p:tags r:id="rId1"/>
    </p:custDataLst>
    <p:extLst>
      <p:ext uri="{BB962C8B-B14F-4D97-AF65-F5344CB8AC3E}">
        <p14:creationId xmlns:p14="http://schemas.microsoft.com/office/powerpoint/2010/main" val="219577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99C31-ACFF-3333-5CB0-7ED6D6042DAF}"/>
              </a:ext>
            </a:extLst>
          </p:cNvPr>
          <p:cNvSpPr txBox="1"/>
          <p:nvPr/>
        </p:nvSpPr>
        <p:spPr>
          <a:xfrm>
            <a:off x="142875" y="161925"/>
            <a:ext cx="11658600" cy="6740307"/>
          </a:xfrm>
          <a:prstGeom prst="rect">
            <a:avLst/>
          </a:prstGeom>
          <a:noFill/>
        </p:spPr>
        <p:txBody>
          <a:bodyPr wrap="square" rtlCol="0">
            <a:spAutoFit/>
          </a:bodyPr>
          <a:lstStyle/>
          <a:p>
            <a:pPr algn="ctr" rtl="0" latinLnBrk="0"/>
            <a:r>
              <a:rPr lang="vi-VN" b="1" i="0" dirty="0">
                <a:solidFill>
                  <a:srgbClr val="000000"/>
                </a:solidFill>
                <a:effectLst/>
                <a:latin typeface="OpenSansBold"/>
              </a:rPr>
              <a:t>Hướng dẫn sử dụng máy sấy tóc</a:t>
            </a:r>
            <a:endParaRPr lang="vi-VN" b="0" i="0" dirty="0">
              <a:solidFill>
                <a:srgbClr val="000000"/>
              </a:solidFill>
              <a:effectLst/>
              <a:latin typeface="OpenSans"/>
            </a:endParaRPr>
          </a:p>
          <a:p>
            <a:pPr algn="just" rtl="0" latinLnBrk="0"/>
            <a:r>
              <a:rPr lang="vi-VN" b="0" i="0" dirty="0">
                <a:solidFill>
                  <a:srgbClr val="000000"/>
                </a:solidFill>
                <a:effectLst/>
                <a:latin typeface="OpenSans"/>
              </a:rPr>
              <a:t>- Trước khi sử dụng: Kiểm tra máy sấy: dây diện có bị đứt, hở,....</a:t>
            </a:r>
          </a:p>
          <a:p>
            <a:pPr algn="just" rtl="0" latinLnBrk="0"/>
            <a:r>
              <a:rPr lang="vi-VN" b="0" i="0" dirty="0">
                <a:solidFill>
                  <a:srgbClr val="000000"/>
                </a:solidFill>
                <a:effectLst/>
                <a:latin typeface="OpenSans"/>
              </a:rPr>
              <a:t>- Trong khi sử dụng: </a:t>
            </a:r>
          </a:p>
          <a:p>
            <a:pPr algn="just" rtl="0" latinLnBrk="0"/>
            <a:r>
              <a:rPr lang="vi-VN" b="1" i="0" dirty="0">
                <a:solidFill>
                  <a:srgbClr val="000000"/>
                </a:solidFill>
                <a:effectLst/>
                <a:latin typeface="OpenSans"/>
              </a:rPr>
              <a:t>Bước 1: Bật máy sấy, lựa chọn chế độ sấy vừa phải.</a:t>
            </a:r>
          </a:p>
          <a:p>
            <a:pPr algn="just" rtl="0" latinLnBrk="0"/>
            <a:r>
              <a:rPr lang="vi-VN" b="0" i="0" dirty="0">
                <a:solidFill>
                  <a:srgbClr val="000000"/>
                </a:solidFill>
                <a:effectLst/>
                <a:latin typeface="OpenSans"/>
              </a:rPr>
              <a:t>+ Thông thường máy sấy thường có 3 chế độ nhiệt: sấy mát, sấy ấm, sấy nóng. Và 3 chế độ gió: nhẹ, vừa, mạnh. Sử dụng các nút bấm trên thân máy để lựa chọn chế độ sấy phù hợp.</a:t>
            </a:r>
          </a:p>
          <a:p>
            <a:pPr algn="just" rtl="0" latinLnBrk="0"/>
            <a:r>
              <a:rPr lang="vi-VN" b="0" i="0" dirty="0">
                <a:solidFill>
                  <a:srgbClr val="000000"/>
                </a:solidFill>
                <a:effectLst/>
                <a:latin typeface="OpenSans"/>
              </a:rPr>
              <a:t>+ Không nên sấy tóc ngay sau khi vừa gội đầu xong. Tốt nhất nên lau khô tóc bằng khăn mềm trước rồi mới sấy.</a:t>
            </a:r>
          </a:p>
          <a:p>
            <a:pPr algn="just" rtl="0" latinLnBrk="0"/>
            <a:r>
              <a:rPr lang="vi-VN" b="0" i="0" dirty="0">
                <a:solidFill>
                  <a:srgbClr val="000000"/>
                </a:solidFill>
                <a:effectLst/>
                <a:latin typeface="OpenSans"/>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pPr algn="just" rtl="0" latinLnBrk="0"/>
            <a:r>
              <a:rPr lang="vi-VN" b="1" i="0" dirty="0">
                <a:solidFill>
                  <a:srgbClr val="000000"/>
                </a:solidFill>
                <a:effectLst/>
                <a:latin typeface="OpenSans"/>
              </a:rPr>
              <a:t>Bước 2: Duy trì khoảng cách giữa máy sấy và tóc.</a:t>
            </a:r>
          </a:p>
          <a:p>
            <a:pPr algn="just" rtl="0" latinLnBrk="0"/>
            <a:r>
              <a:rPr lang="vi-VN" b="0" i="0" dirty="0">
                <a:solidFill>
                  <a:srgbClr val="000000"/>
                </a:solidFill>
                <a:effectLst/>
                <a:latin typeface="OpenSans"/>
              </a:rPr>
              <a:t>Nên để máy cách xa tóc từ 15-20cm và để máy nghiêng một góc từ 30-45 độ để tránh luồng hơi nóng từ máy trực tiếp tác động đến tóc.</a:t>
            </a:r>
          </a:p>
          <a:p>
            <a:pPr algn="just" rtl="0" latinLnBrk="0"/>
            <a:r>
              <a:rPr lang="vi-VN" b="1" i="0" dirty="0">
                <a:solidFill>
                  <a:srgbClr val="000000"/>
                </a:solidFill>
                <a:effectLst/>
                <a:latin typeface="OpenSans"/>
              </a:rPr>
              <a:t>Bước 3: Liên tục đảo chiều luồng sấy khí sấy.</a:t>
            </a:r>
          </a:p>
          <a:p>
            <a:pPr algn="just" rtl="0" latinLnBrk="0"/>
            <a:r>
              <a:rPr lang="vi-VN" b="0" i="0" dirty="0">
                <a:solidFill>
                  <a:srgbClr val="000000"/>
                </a:solidFill>
                <a:effectLst/>
                <a:latin typeface="OpenSans"/>
              </a:rPr>
              <a:t>Để tóc luôn thẳng mềm và óng mượt, tốt nhất không nên tập trung sấy một chổ quá lâu mà nên sấy đều xung quanh theo từng phần (đoạn) tóc.</a:t>
            </a:r>
          </a:p>
          <a:p>
            <a:pPr algn="just" rtl="0" latinLnBrk="0"/>
            <a:r>
              <a:rPr lang="vi-VN" b="0" i="0" dirty="0">
                <a:solidFill>
                  <a:srgbClr val="000000"/>
                </a:solidFill>
                <a:effectLst/>
                <a:latin typeface="OpenSans"/>
              </a:rPr>
              <a:t>Lưu ý:</a:t>
            </a:r>
          </a:p>
          <a:p>
            <a:pPr algn="just" rtl="0" latinLnBrk="0"/>
            <a:r>
              <a:rPr lang="vi-VN" b="0" i="0" dirty="0">
                <a:solidFill>
                  <a:srgbClr val="000000"/>
                </a:solidFill>
                <a:effectLst/>
                <a:latin typeface="OpenSans"/>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pPr algn="just" rtl="0" latinLnBrk="0"/>
            <a:r>
              <a:rPr lang="vi-VN" b="1" i="0" dirty="0">
                <a:solidFill>
                  <a:srgbClr val="000000"/>
                </a:solidFill>
                <a:effectLst/>
                <a:latin typeface="OpenSans"/>
              </a:rPr>
              <a:t>Bước 4: Tắt máy.</a:t>
            </a:r>
          </a:p>
          <a:p>
            <a:pPr algn="just" rtl="0" latinLnBrk="0"/>
            <a:r>
              <a:rPr lang="vi-VN" b="0" i="0" dirty="0">
                <a:solidFill>
                  <a:srgbClr val="000000"/>
                </a:solidFill>
                <a:effectLst/>
                <a:latin typeface="OpenSans"/>
              </a:rPr>
              <a:t>Bấm các nút bấm về vị trí ban đầu.</a:t>
            </a:r>
          </a:p>
          <a:p>
            <a:pPr algn="just" rtl="0" latinLnBrk="0"/>
            <a:r>
              <a:rPr lang="vi-VN" b="0" i="0" dirty="0">
                <a:solidFill>
                  <a:srgbClr val="000000"/>
                </a:solidFill>
                <a:effectLst/>
                <a:latin typeface="OpenSans"/>
              </a:rPr>
              <a:t>- Sau khi sử dụng: Vệ sinh máy sấy</a:t>
            </a:r>
          </a:p>
          <a:p>
            <a:pPr algn="just" rtl="0" latinLnBrk="0"/>
            <a:r>
              <a:rPr lang="vi-VN" b="0" i="0" dirty="0">
                <a:solidFill>
                  <a:srgbClr val="000000"/>
                </a:solidFill>
                <a:effectLst/>
                <a:latin typeface="OpenSans"/>
              </a:rPr>
              <a:t>Dùng bàn chải vệ sinh bộ phận thổi khí và bộ phận hút khí mỗi tháng một lần vì bụi bẩn hay tóc mắc kẹt lại sẽ làm giảm hiệu suất làm khô hay sấy, dễ gây hư hỏng máy.</a:t>
            </a:r>
          </a:p>
          <a:p>
            <a:endParaRPr lang="en-US" dirty="0"/>
          </a:p>
        </p:txBody>
      </p:sp>
    </p:spTree>
    <p:custDataLst>
      <p:tags r:id="rId1"/>
    </p:custDataLst>
    <p:extLst>
      <p:ext uri="{BB962C8B-B14F-4D97-AF65-F5344CB8AC3E}">
        <p14:creationId xmlns:p14="http://schemas.microsoft.com/office/powerpoint/2010/main" val="252607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C7990BA0-45E8-DF9B-B329-6C5590B28D3E}"/>
              </a:ext>
            </a:extLst>
          </p:cNvPr>
          <p:cNvPicPr>
            <a:picLocks noChangeAspect="1"/>
          </p:cNvPicPr>
          <p:nvPr/>
        </p:nvPicPr>
        <p:blipFill>
          <a:blip r:embed="rId9"/>
          <a:stretch>
            <a:fillRect/>
          </a:stretch>
        </p:blipFill>
        <p:spPr>
          <a:xfrm>
            <a:off x="1072074" y="1011885"/>
            <a:ext cx="10181202" cy="1176630"/>
          </a:xfrm>
          <a:prstGeom prst="rect">
            <a:avLst/>
          </a:prstGeom>
        </p:spPr>
      </p:pic>
    </p:spTree>
    <p:custDataLst>
      <p:tags r:id="rId1"/>
    </p:custDataLst>
    <p:extLst>
      <p:ext uri="{BB962C8B-B14F-4D97-AF65-F5344CB8AC3E}">
        <p14:creationId xmlns:p14="http://schemas.microsoft.com/office/powerpoint/2010/main" val="40193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a:extLst>
              <a:ext uri="{28A0092B-C50C-407E-A947-70E740481C1C}">
                <a14:useLocalDpi xmlns:a14="http://schemas.microsoft.com/office/drawing/2010/main" val="0"/>
              </a:ext>
            </a:extLst>
          </a:blip>
          <a:srcRect l="10922" t="15237" r="10922" b="15237"/>
          <a:stretch/>
        </p:blipFill>
        <p:spPr>
          <a:xfrm>
            <a:off x="0" y="-340773"/>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BFF3E217-2B13-AD43-2A4C-FFC524EEC83E}"/>
              </a:ext>
            </a:extLst>
          </p:cNvPr>
          <p:cNvPicPr>
            <a:picLocks noChangeAspect="1"/>
          </p:cNvPicPr>
          <p:nvPr/>
        </p:nvPicPr>
        <p:blipFill>
          <a:blip r:embed="rId8"/>
          <a:stretch>
            <a:fillRect/>
          </a:stretch>
        </p:blipFill>
        <p:spPr>
          <a:xfrm>
            <a:off x="1360362" y="1079975"/>
            <a:ext cx="4346825" cy="3688400"/>
          </a:xfrm>
          <a:prstGeom prst="rect">
            <a:avLst/>
          </a:prstGeom>
        </p:spPr>
      </p:pic>
    </p:spTree>
    <p:custDataLst>
      <p:tags r:id="rId1"/>
    </p:custDataLst>
    <p:extLst>
      <p:ext uri="{BB962C8B-B14F-4D97-AF65-F5344CB8AC3E}">
        <p14:creationId xmlns:p14="http://schemas.microsoft.com/office/powerpoint/2010/main" val="28188151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9"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pic>
        <p:nvPicPr>
          <p:cNvPr id="2" name="ĐỒ DÙNG BÉ YÊU">
            <a:hlinkClick r:id="" action="ppaction://media"/>
            <a:extLst>
              <a:ext uri="{FF2B5EF4-FFF2-40B4-BE49-F238E27FC236}">
                <a16:creationId xmlns:a16="http://schemas.microsoft.com/office/drawing/2014/main" id="{F94235CE-E2B7-337E-6781-34E9C2E9D010}"/>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 y="0"/>
            <a:ext cx="12056533" cy="6781800"/>
          </a:xfrm>
          <a:prstGeom prst="rect">
            <a:avLst/>
          </a:prstGeom>
        </p:spPr>
      </p:pic>
    </p:spTree>
    <p:custDataLst>
      <p:tags r:id="rId1"/>
    </p:custDataLst>
    <p:extLst>
      <p:ext uri="{BB962C8B-B14F-4D97-AF65-F5344CB8AC3E}">
        <p14:creationId xmlns:p14="http://schemas.microsoft.com/office/powerpoint/2010/main" val="280524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a:extLst>
              <a:ext uri="{28A0092B-C50C-407E-A947-70E740481C1C}">
                <a14:useLocalDpi xmlns:a14="http://schemas.microsoft.com/office/drawing/2010/main" val="0"/>
              </a:ext>
            </a:extLst>
          </a:blip>
          <a:srcRect l="10922" t="15237" r="10922" b="15237"/>
          <a:stretch/>
        </p:blipFill>
        <p:spPr>
          <a:xfrm>
            <a:off x="5105859" y="-602160"/>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621" y="2536600"/>
            <a:ext cx="6388621" cy="4020320"/>
          </a:xfrm>
          <a:prstGeom prst="rect">
            <a:avLst/>
          </a:prstGeom>
        </p:spPr>
      </p:pic>
      <p:pic>
        <p:nvPicPr>
          <p:cNvPr id="2" name="Picture 1">
            <a:extLst>
              <a:ext uri="{FF2B5EF4-FFF2-40B4-BE49-F238E27FC236}">
                <a16:creationId xmlns:a16="http://schemas.microsoft.com/office/drawing/2014/main" id="{335515B2-7B3C-36FE-B806-8D8F7A0C2BDE}"/>
              </a:ext>
            </a:extLst>
          </p:cNvPr>
          <p:cNvPicPr>
            <a:picLocks noChangeAspect="1"/>
          </p:cNvPicPr>
          <p:nvPr/>
        </p:nvPicPr>
        <p:blipFill>
          <a:blip r:embed="rId8"/>
          <a:stretch>
            <a:fillRect/>
          </a:stretch>
        </p:blipFill>
        <p:spPr>
          <a:xfrm>
            <a:off x="6335421" y="926434"/>
            <a:ext cx="5255207" cy="3633531"/>
          </a:xfrm>
          <a:prstGeom prst="rect">
            <a:avLst/>
          </a:prstGeom>
        </p:spPr>
      </p:pic>
    </p:spTree>
    <p:custDataLst>
      <p:tags r:id="rId1"/>
    </p:custDataLst>
    <p:extLst>
      <p:ext uri="{BB962C8B-B14F-4D97-AF65-F5344CB8AC3E}">
        <p14:creationId xmlns:p14="http://schemas.microsoft.com/office/powerpoint/2010/main" val="137276162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9"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41259"/>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1000125" y="330407"/>
            <a:ext cx="10229850" cy="1077218"/>
          </a:xfrm>
          <a:prstGeom prst="rect">
            <a:avLst/>
          </a:prstGeom>
          <a:noFill/>
        </p:spPr>
        <p:txBody>
          <a:bodyPr wrap="square" rtlCol="0">
            <a:spAutoFit/>
          </a:bodyPr>
          <a:lstStyle/>
          <a:p>
            <a:pPr lvl="0" algn="ctr">
              <a:defRPr/>
            </a:pPr>
            <a:r>
              <a:rPr lang="vi-VN" sz="3200" b="1" dirty="0">
                <a:solidFill>
                  <a:srgbClr val="EE2F54"/>
                </a:solidFill>
              </a:rPr>
              <a:t>1. Đọc văn bản hướng dẫn sử dụng nồi cơm điện và trả lời câu hỏi.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0" name="Picture 19">
            <a:extLst>
              <a:ext uri="{FF2B5EF4-FFF2-40B4-BE49-F238E27FC236}">
                <a16:creationId xmlns:a16="http://schemas.microsoft.com/office/drawing/2014/main" id="{99210E1C-E625-731F-A7B2-37251C442601}"/>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3552824" y="1381124"/>
            <a:ext cx="4800601" cy="5113198"/>
          </a:xfrm>
          <a:prstGeom prst="rect">
            <a:avLst/>
          </a:prstGeom>
        </p:spPr>
      </p:pic>
    </p:spTree>
    <p:custDataLst>
      <p:tags r:id="rId1"/>
    </p:custDataLst>
    <p:extLst>
      <p:ext uri="{BB962C8B-B14F-4D97-AF65-F5344CB8AC3E}">
        <p14:creationId xmlns:p14="http://schemas.microsoft.com/office/powerpoint/2010/main" val="609869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710421"/>
            <a:chOff x="985673" y="911928"/>
            <a:chExt cx="11119760" cy="1710421"/>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5" y="1052689"/>
              <a:ext cx="105267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Văn bản trên hướng dẫn sử dụng sản phẩm gì?</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640705" cy="1552575"/>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ask="http://schemas.microsoft.com/office/drawing/2018/sketchyshapes" xmlns="" sd="3466461126">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29292" y="93044"/>
                          <a:pt x="80698" y="-28901"/>
                          <a:pt x="198784" y="0"/>
                        </a:cubicBezTo>
                        <a:cubicBezTo>
                          <a:pt x="2431479" y="41888"/>
                          <a:pt x="4727117" y="104336"/>
                          <a:pt x="5441920" y="0"/>
                        </a:cubicBezTo>
                        <a:cubicBezTo>
                          <a:pt x="5556095" y="9425"/>
                          <a:pt x="5647864" y="136139"/>
                          <a:pt x="5640705" y="258767"/>
                        </a:cubicBezTo>
                        <a:cubicBezTo>
                          <a:pt x="5563965" y="557030"/>
                          <a:pt x="5666225" y="1000595"/>
                          <a:pt x="5640705" y="1293807"/>
                        </a:cubicBezTo>
                        <a:cubicBezTo>
                          <a:pt x="5656724" y="1437935"/>
                          <a:pt x="5563025" y="1568439"/>
                          <a:pt x="5441920" y="1552575"/>
                        </a:cubicBezTo>
                        <a:cubicBezTo>
                          <a:pt x="3724430" y="1684552"/>
                          <a:pt x="1884304" y="1600585"/>
                          <a:pt x="198784" y="1552575"/>
                        </a:cubicBezTo>
                        <a:cubicBezTo>
                          <a:pt x="118370" y="1556411"/>
                          <a:pt x="1323" y="1463460"/>
                          <a:pt x="0" y="1293807"/>
                        </a:cubicBezTo>
                        <a:cubicBezTo>
                          <a:pt x="-4680" y="938949"/>
                          <a:pt x="-17155" y="536663"/>
                          <a:pt x="0" y="258767"/>
                        </a:cubicBezTo>
                        <a:close/>
                      </a:path>
                      <a:path w="5640705" h="1552575" stroke="0" extrusionOk="0">
                        <a:moveTo>
                          <a:pt x="0" y="258767"/>
                        </a:moveTo>
                        <a:cubicBezTo>
                          <a:pt x="-4308" y="113784"/>
                          <a:pt x="76735" y="-25449"/>
                          <a:pt x="198784" y="0"/>
                        </a:cubicBezTo>
                        <a:cubicBezTo>
                          <a:pt x="575108" y="-160270"/>
                          <a:pt x="2903059" y="-150656"/>
                          <a:pt x="5441920" y="0"/>
                        </a:cubicBezTo>
                        <a:cubicBezTo>
                          <a:pt x="5553336" y="1137"/>
                          <a:pt x="5650878" y="143734"/>
                          <a:pt x="5640705" y="258767"/>
                        </a:cubicBezTo>
                        <a:cubicBezTo>
                          <a:pt x="5567788" y="720478"/>
                          <a:pt x="5607122" y="1017039"/>
                          <a:pt x="5640705" y="1293807"/>
                        </a:cubicBezTo>
                        <a:cubicBezTo>
                          <a:pt x="5615081" y="1412176"/>
                          <a:pt x="5575698" y="1577576"/>
                          <a:pt x="5441920" y="1552575"/>
                        </a:cubicBezTo>
                        <a:cubicBezTo>
                          <a:pt x="3301681" y="1528552"/>
                          <a:pt x="2731123" y="1701348"/>
                          <a:pt x="198784" y="1552575"/>
                        </a:cubicBezTo>
                        <a:cubicBezTo>
                          <a:pt x="65474" y="1535941"/>
                          <a:pt x="-861" y="1456178"/>
                          <a:pt x="0" y="1293807"/>
                        </a:cubicBezTo>
                        <a:cubicBezTo>
                          <a:pt x="32258" y="1015702"/>
                          <a:pt x="-9027" y="431480"/>
                          <a:pt x="0" y="258767"/>
                        </a:cubicBezTo>
                        <a:close/>
                      </a:path>
                      <a:path w="5640705" h="1552575" fill="none" stroke="0" extrusionOk="0">
                        <a:moveTo>
                          <a:pt x="0" y="258767"/>
                        </a:moveTo>
                        <a:cubicBezTo>
                          <a:pt x="10541" y="90238"/>
                          <a:pt x="61189" y="-25764"/>
                          <a:pt x="198784" y="0"/>
                        </a:cubicBezTo>
                        <a:cubicBezTo>
                          <a:pt x="2381729" y="-32081"/>
                          <a:pt x="4551922" y="131237"/>
                          <a:pt x="5441920" y="0"/>
                        </a:cubicBezTo>
                        <a:cubicBezTo>
                          <a:pt x="5566644" y="-1438"/>
                          <a:pt x="5648584" y="138912"/>
                          <a:pt x="5640705" y="258767"/>
                        </a:cubicBezTo>
                        <a:cubicBezTo>
                          <a:pt x="5602295" y="528342"/>
                          <a:pt x="5698965" y="993203"/>
                          <a:pt x="5640705" y="1293807"/>
                        </a:cubicBezTo>
                        <a:cubicBezTo>
                          <a:pt x="5644088" y="1435721"/>
                          <a:pt x="5559971" y="1565394"/>
                          <a:pt x="5441920" y="1552575"/>
                        </a:cubicBezTo>
                        <a:cubicBezTo>
                          <a:pt x="3804948" y="1592747"/>
                          <a:pt x="1959735" y="1657544"/>
                          <a:pt x="198784" y="1552575"/>
                        </a:cubicBezTo>
                        <a:cubicBezTo>
                          <a:pt x="96028" y="1557900"/>
                          <a:pt x="3499" y="1475912"/>
                          <a:pt x="0" y="1293807"/>
                        </a:cubicBezTo>
                        <a:cubicBezTo>
                          <a:pt x="-17202" y="933114"/>
                          <a:pt x="-56195" y="578254"/>
                          <a:pt x="0" y="258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Văn bản hướng dẫn nồi cơm điện.</a:t>
            </a:r>
            <a:endParaRPr kumimoji="0" lang="vi-VN" sz="40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3714329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480195"/>
            <a:chOff x="985673" y="911928"/>
            <a:chExt cx="11119760" cy="1480195"/>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6" y="1052689"/>
              <a:ext cx="1052671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 Việc sử dụng sản phẩm đó chia làm mấy bước?</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783580" cy="2981325"/>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ask="http://schemas.microsoft.com/office/drawing/2018/sketchyshapes" xmlns="" sd="3466461126">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32286" y="185974"/>
                          <a:pt x="83754" y="-45825"/>
                          <a:pt x="203819" y="0"/>
                        </a:cubicBezTo>
                        <a:cubicBezTo>
                          <a:pt x="2461468" y="13839"/>
                          <a:pt x="4819533" y="138360"/>
                          <a:pt x="5579760" y="0"/>
                        </a:cubicBezTo>
                        <a:cubicBezTo>
                          <a:pt x="5708638" y="35705"/>
                          <a:pt x="5792411" y="263315"/>
                          <a:pt x="5783580" y="496897"/>
                        </a:cubicBezTo>
                        <a:cubicBezTo>
                          <a:pt x="5689400" y="1071565"/>
                          <a:pt x="5809850" y="1919581"/>
                          <a:pt x="5783580" y="2484427"/>
                        </a:cubicBezTo>
                        <a:cubicBezTo>
                          <a:pt x="5810618" y="2761228"/>
                          <a:pt x="5708721" y="3009584"/>
                          <a:pt x="5579760" y="2981325"/>
                        </a:cubicBezTo>
                        <a:cubicBezTo>
                          <a:pt x="4037210" y="3108344"/>
                          <a:pt x="1929208" y="3020413"/>
                          <a:pt x="203819" y="2981325"/>
                        </a:cubicBezTo>
                        <a:cubicBezTo>
                          <a:pt x="119487" y="2986923"/>
                          <a:pt x="3124" y="2831070"/>
                          <a:pt x="0" y="2484427"/>
                        </a:cubicBezTo>
                        <a:cubicBezTo>
                          <a:pt x="55788" y="1796066"/>
                          <a:pt x="-20756" y="1041012"/>
                          <a:pt x="0" y="496897"/>
                        </a:cubicBezTo>
                        <a:close/>
                      </a:path>
                      <a:path w="5783580" h="2981325" stroke="0" extrusionOk="0">
                        <a:moveTo>
                          <a:pt x="0" y="496897"/>
                        </a:moveTo>
                        <a:cubicBezTo>
                          <a:pt x="-6302" y="218970"/>
                          <a:pt x="80455" y="-16138"/>
                          <a:pt x="203819" y="0"/>
                        </a:cubicBezTo>
                        <a:cubicBezTo>
                          <a:pt x="843692" y="-338156"/>
                          <a:pt x="2935486" y="-167850"/>
                          <a:pt x="5579760" y="0"/>
                        </a:cubicBezTo>
                        <a:cubicBezTo>
                          <a:pt x="5694220" y="3514"/>
                          <a:pt x="5824034" y="291418"/>
                          <a:pt x="5783580" y="496897"/>
                        </a:cubicBezTo>
                        <a:cubicBezTo>
                          <a:pt x="5653808" y="1369516"/>
                          <a:pt x="5747600" y="1999655"/>
                          <a:pt x="5783580" y="2484427"/>
                        </a:cubicBezTo>
                        <a:cubicBezTo>
                          <a:pt x="5754832" y="2718910"/>
                          <a:pt x="5708436" y="3021189"/>
                          <a:pt x="5579760" y="2981325"/>
                        </a:cubicBezTo>
                        <a:cubicBezTo>
                          <a:pt x="3368520" y="2853225"/>
                          <a:pt x="2796630" y="3256760"/>
                          <a:pt x="203819" y="2981325"/>
                        </a:cubicBezTo>
                        <a:cubicBezTo>
                          <a:pt x="75008" y="2993302"/>
                          <a:pt x="-2606" y="2796023"/>
                          <a:pt x="0" y="2484427"/>
                        </a:cubicBezTo>
                        <a:cubicBezTo>
                          <a:pt x="32679" y="1944868"/>
                          <a:pt x="-7894" y="783620"/>
                          <a:pt x="0" y="496897"/>
                        </a:cubicBezTo>
                        <a:close/>
                      </a:path>
                      <a:path w="5783580" h="2981325" fill="none" stroke="0" extrusionOk="0">
                        <a:moveTo>
                          <a:pt x="0" y="496897"/>
                        </a:moveTo>
                        <a:cubicBezTo>
                          <a:pt x="8626" y="177979"/>
                          <a:pt x="75895" y="-42908"/>
                          <a:pt x="203819" y="0"/>
                        </a:cubicBezTo>
                        <a:cubicBezTo>
                          <a:pt x="2434201" y="-46997"/>
                          <a:pt x="4741076" y="152053"/>
                          <a:pt x="5579760" y="0"/>
                        </a:cubicBezTo>
                        <a:cubicBezTo>
                          <a:pt x="5707982" y="671"/>
                          <a:pt x="5800645" y="290186"/>
                          <a:pt x="5783580" y="496897"/>
                        </a:cubicBezTo>
                        <a:cubicBezTo>
                          <a:pt x="5793102" y="994899"/>
                          <a:pt x="5888784" y="1895872"/>
                          <a:pt x="5783580" y="2484427"/>
                        </a:cubicBezTo>
                        <a:cubicBezTo>
                          <a:pt x="5776230" y="2747307"/>
                          <a:pt x="5699529" y="2998545"/>
                          <a:pt x="5579760" y="2981325"/>
                        </a:cubicBezTo>
                        <a:cubicBezTo>
                          <a:pt x="3897560" y="3163028"/>
                          <a:pt x="2006252" y="3291687"/>
                          <a:pt x="203819" y="2981325"/>
                        </a:cubicBezTo>
                        <a:cubicBezTo>
                          <a:pt x="69643" y="3001702"/>
                          <a:pt x="3132" y="2809099"/>
                          <a:pt x="0" y="2484427"/>
                        </a:cubicBezTo>
                        <a:cubicBezTo>
                          <a:pt x="236" y="1713460"/>
                          <a:pt x="-45502" y="1060938"/>
                          <a:pt x="0" y="4968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Việc sử dụng nồi cơm điện chia làm 3 bước.</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Bước 1: trước khi nấu cơm, bước 2: khi nấu cơm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ước 3: sau khi nấu cơm.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1836267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6"/>
            <a:ext cx="5848350" cy="1223020"/>
            <a:chOff x="985673" y="911929"/>
            <a:chExt cx="11119760" cy="1223020"/>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9"/>
              <a:ext cx="11119760" cy="1223020"/>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154692" y="1024114"/>
              <a:ext cx="108783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 Trong mỗi bước, sản phẩm đó được sử dụng như thế nào?</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1"/>
            <a:ext cx="5783580" cy="2628900"/>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ask="http://schemas.microsoft.com/office/drawing/2018/sketchyshapes" xmlns="" sd="3466461126">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17808" y="172405"/>
                          <a:pt x="78109" y="-57265"/>
                          <a:pt x="203819" y="0"/>
                        </a:cubicBezTo>
                        <a:cubicBezTo>
                          <a:pt x="2473126" y="22799"/>
                          <a:pt x="4890761" y="189120"/>
                          <a:pt x="5579760" y="0"/>
                        </a:cubicBezTo>
                        <a:cubicBezTo>
                          <a:pt x="5695818" y="9304"/>
                          <a:pt x="5800173" y="250067"/>
                          <a:pt x="5783580" y="438158"/>
                        </a:cubicBezTo>
                        <a:cubicBezTo>
                          <a:pt x="5692215" y="945540"/>
                          <a:pt x="5761567" y="1698418"/>
                          <a:pt x="5783580" y="2190741"/>
                        </a:cubicBezTo>
                        <a:cubicBezTo>
                          <a:pt x="5803367" y="2434498"/>
                          <a:pt x="5701619" y="2646665"/>
                          <a:pt x="5579760" y="2628900"/>
                        </a:cubicBezTo>
                        <a:cubicBezTo>
                          <a:pt x="3966968" y="2767874"/>
                          <a:pt x="1862785" y="2724395"/>
                          <a:pt x="203819" y="2628900"/>
                        </a:cubicBezTo>
                        <a:cubicBezTo>
                          <a:pt x="128747" y="2635077"/>
                          <a:pt x="1348" y="2470369"/>
                          <a:pt x="0" y="2190741"/>
                        </a:cubicBezTo>
                        <a:cubicBezTo>
                          <a:pt x="67985" y="1580695"/>
                          <a:pt x="32137" y="891668"/>
                          <a:pt x="0" y="438158"/>
                        </a:cubicBezTo>
                        <a:close/>
                      </a:path>
                      <a:path w="5783580" h="2628900" stroke="0" extrusionOk="0">
                        <a:moveTo>
                          <a:pt x="0" y="438158"/>
                        </a:moveTo>
                        <a:cubicBezTo>
                          <a:pt x="-3055" y="182843"/>
                          <a:pt x="78689" y="-27558"/>
                          <a:pt x="203819" y="0"/>
                        </a:cubicBezTo>
                        <a:cubicBezTo>
                          <a:pt x="808111" y="-295737"/>
                          <a:pt x="2913429" y="-35172"/>
                          <a:pt x="5579760" y="0"/>
                        </a:cubicBezTo>
                        <a:cubicBezTo>
                          <a:pt x="5695447" y="19337"/>
                          <a:pt x="5818384" y="256015"/>
                          <a:pt x="5783580" y="438158"/>
                        </a:cubicBezTo>
                        <a:cubicBezTo>
                          <a:pt x="5673310" y="1211157"/>
                          <a:pt x="5746024" y="1765779"/>
                          <a:pt x="5783580" y="2190741"/>
                        </a:cubicBezTo>
                        <a:cubicBezTo>
                          <a:pt x="5751191" y="2393608"/>
                          <a:pt x="5717130" y="2667726"/>
                          <a:pt x="5579760" y="2628900"/>
                        </a:cubicBezTo>
                        <a:cubicBezTo>
                          <a:pt x="3367597" y="2517424"/>
                          <a:pt x="2798915" y="2855192"/>
                          <a:pt x="203819" y="2628900"/>
                        </a:cubicBezTo>
                        <a:cubicBezTo>
                          <a:pt x="64217" y="2609532"/>
                          <a:pt x="-4275" y="2473080"/>
                          <a:pt x="0" y="2190741"/>
                        </a:cubicBezTo>
                        <a:cubicBezTo>
                          <a:pt x="40250" y="1718222"/>
                          <a:pt x="-8125" y="692319"/>
                          <a:pt x="0" y="438158"/>
                        </a:cubicBezTo>
                        <a:close/>
                      </a:path>
                      <a:path w="5783580" h="2628900" fill="none" stroke="0" extrusionOk="0">
                        <a:moveTo>
                          <a:pt x="0" y="438158"/>
                        </a:moveTo>
                        <a:cubicBezTo>
                          <a:pt x="10640" y="160746"/>
                          <a:pt x="65744" y="-40083"/>
                          <a:pt x="203819" y="0"/>
                        </a:cubicBezTo>
                        <a:cubicBezTo>
                          <a:pt x="2507944" y="-55648"/>
                          <a:pt x="4754743" y="130578"/>
                          <a:pt x="5579760" y="0"/>
                        </a:cubicBezTo>
                        <a:cubicBezTo>
                          <a:pt x="5718871" y="-2966"/>
                          <a:pt x="5792843" y="235900"/>
                          <a:pt x="5783580" y="438158"/>
                        </a:cubicBezTo>
                        <a:cubicBezTo>
                          <a:pt x="5725321" y="919191"/>
                          <a:pt x="5901111" y="1664821"/>
                          <a:pt x="5783580" y="2190741"/>
                        </a:cubicBezTo>
                        <a:cubicBezTo>
                          <a:pt x="5781600" y="2426499"/>
                          <a:pt x="5697895" y="2642230"/>
                          <a:pt x="5579760" y="2628900"/>
                        </a:cubicBezTo>
                        <a:cubicBezTo>
                          <a:pt x="3978162" y="2694776"/>
                          <a:pt x="2009124" y="2744481"/>
                          <a:pt x="203819" y="2628900"/>
                        </a:cubicBezTo>
                        <a:cubicBezTo>
                          <a:pt x="78904" y="2644610"/>
                          <a:pt x="3929" y="2486145"/>
                          <a:pt x="0" y="2190741"/>
                        </a:cubicBezTo>
                        <a:cubicBezTo>
                          <a:pt x="-7566" y="1537142"/>
                          <a:pt x="-57994" y="958705"/>
                          <a:pt x="0" y="43815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bước, sản phẩm nồi cơm điện được sử dụng theo hướng dẫn điều nên làm và không nên làm.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355365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28600"/>
            <a:ext cx="11459616" cy="61395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913697" y="268059"/>
            <a:ext cx="10364606" cy="1200329"/>
          </a:xfrm>
          <a:prstGeom prst="rect">
            <a:avLst/>
          </a:prstGeom>
          <a:noFill/>
        </p:spPr>
        <p:txBody>
          <a:bodyPr wrap="square" rtlCol="0">
            <a:spAutoFit/>
          </a:bodyPr>
          <a:lstStyle/>
          <a:p>
            <a:pPr lvl="0"/>
            <a:r>
              <a:rPr lang="vi-VN" sz="3600" b="1" dirty="0">
                <a:solidFill>
                  <a:srgbClr val="EE2F54"/>
                </a:solidFill>
              </a:rPr>
              <a:t>2. Trao đổi về cách viết hướng dẫn sử dụng về một sản phẩm.</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4" name="Group 3">
            <a:extLst>
              <a:ext uri="{FF2B5EF4-FFF2-40B4-BE49-F238E27FC236}">
                <a16:creationId xmlns:a16="http://schemas.microsoft.com/office/drawing/2014/main" id="{EE7B3BC0-F1A3-EE90-034D-83FDEA7CA313}"/>
              </a:ext>
            </a:extLst>
          </p:cNvPr>
          <p:cNvGrpSpPr/>
          <p:nvPr/>
        </p:nvGrpSpPr>
        <p:grpSpPr>
          <a:xfrm>
            <a:off x="1076326" y="1524000"/>
            <a:ext cx="9882210" cy="1839374"/>
            <a:chOff x="189856" y="635783"/>
            <a:chExt cx="12016011" cy="3995000"/>
          </a:xfrm>
        </p:grpSpPr>
        <p:sp>
          <p:nvSpPr>
            <p:cNvPr id="5" name="Rectangle: Rounded Corners 4">
              <a:extLst>
                <a:ext uri="{FF2B5EF4-FFF2-40B4-BE49-F238E27FC236}">
                  <a16:creationId xmlns:a16="http://schemas.microsoft.com/office/drawing/2014/main" id="{F8854375-0037-F143-62F1-3F05537A2A66}"/>
                </a:ext>
              </a:extLst>
            </p:cNvPr>
            <p:cNvSpPr/>
            <p:nvPr/>
          </p:nvSpPr>
          <p:spPr>
            <a:xfrm>
              <a:off x="189856" y="635783"/>
              <a:ext cx="12016011" cy="3995000"/>
            </a:xfrm>
            <a:prstGeom prst="roundRect">
              <a:avLst>
                <a:gd name="adj" fmla="val 21730"/>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B5BE8"/>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DB366C-12C1-C48F-E4BB-A6673AF35796}"/>
                </a:ext>
              </a:extLst>
            </p:cNvPr>
            <p:cNvSpPr txBox="1"/>
            <p:nvPr/>
          </p:nvSpPr>
          <p:spPr>
            <a:xfrm>
              <a:off x="572050" y="742816"/>
              <a:ext cx="11342544" cy="340919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Nên viết hướng dẫn sử dụng sản phẩm thế nào để người sử dụng sản phẩm hiểu được?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Viết những gì trong mỗi bước?</a:t>
              </a:r>
            </a:p>
          </p:txBody>
        </p:sp>
      </p:grpSp>
      <p:pic>
        <p:nvPicPr>
          <p:cNvPr id="15" name="Picture 14">
            <a:extLst>
              <a:ext uri="{FF2B5EF4-FFF2-40B4-BE49-F238E27FC236}">
                <a16:creationId xmlns:a16="http://schemas.microsoft.com/office/drawing/2014/main" id="{B3E0EFB2-F6EF-7DD9-D3BE-7D570E199A42}"/>
              </a:ext>
            </a:extLst>
          </p:cNvPr>
          <p:cNvPicPr>
            <a:picLocks noChangeAspect="1"/>
          </p:cNvPicPr>
          <p:nvPr/>
        </p:nvPicPr>
        <p:blipFill>
          <a:blip r:embed="rId5"/>
          <a:stretch>
            <a:fillRect/>
          </a:stretch>
        </p:blipFill>
        <p:spPr>
          <a:xfrm>
            <a:off x="5219700" y="3346136"/>
            <a:ext cx="2794871" cy="3397564"/>
          </a:xfrm>
          <a:prstGeom prst="rect">
            <a:avLst/>
          </a:prstGeom>
        </p:spPr>
      </p:pic>
    </p:spTree>
    <p:custDataLst>
      <p:tags r:id="rId1"/>
    </p:custDataLst>
    <p:extLst>
      <p:ext uri="{BB962C8B-B14F-4D97-AF65-F5344CB8AC3E}">
        <p14:creationId xmlns:p14="http://schemas.microsoft.com/office/powerpoint/2010/main" val="65946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42BCB7A-BC98-48B4-8F02-87F957F7CF0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ߚ=\f{B3218601-6892-490A-A2D6-E3749CDE7876}&quot;,&quot;D:\\&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V4-TUẦN 22-VIẾ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C4B44D9-3D06-43F4-871C-7F740E13087A}: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5A3E3656-4D09-4B9A-9784-7E13B146DE9C}: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4B973FDC-FD74-4B48-8980-CC0031B09789}:266"/>
</p:tagLst>
</file>

<file path=ppt/tags/tag13.xml><?xml version="1.0" encoding="utf-8"?>
<p:tagLst xmlns:a="http://schemas.openxmlformats.org/drawingml/2006/main" xmlns:r="http://schemas.openxmlformats.org/officeDocument/2006/relationships" xmlns:p="http://schemas.openxmlformats.org/presentationml/2006/main">
  <p:tag name="GENSWF_SLIDE_UID" val="{D0A132A5-6202-4B4F-AC69-8E20054F6860}: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B3DB7DDF-ED23-48C8-BB8C-3A1D66E0029C}: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1E390CAD-2EF2-4375-8FD9-7951F1889287}: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D33B19D1-81E7-4538-944F-25FBA6311F7A}:270"/>
</p:tagLst>
</file>

<file path=ppt/tags/tag2.xml><?xml version="1.0" encoding="utf-8"?>
<p:tagLst xmlns:a="http://schemas.openxmlformats.org/drawingml/2006/main" xmlns:r="http://schemas.openxmlformats.org/officeDocument/2006/relationships" xmlns:p="http://schemas.openxmlformats.org/presentationml/2006/main">
  <p:tag name="GENSWF_SLIDE_UID" val="{DB0E4DD0-6A03-488C-8FC1-82A27BF6535C}:271"/>
</p:tagLst>
</file>

<file path=ppt/tags/tag3.xml><?xml version="1.0" encoding="utf-8"?>
<p:tagLst xmlns:a="http://schemas.openxmlformats.org/drawingml/2006/main" xmlns:r="http://schemas.openxmlformats.org/officeDocument/2006/relationships" xmlns:p="http://schemas.openxmlformats.org/presentationml/2006/main">
  <p:tag name="GENSWF_SLIDE_UID" val="{507D6D1D-8690-4369-BAFB-80146F2F1137}:257"/>
</p:tagLst>
</file>

<file path=ppt/tags/tag4.xml><?xml version="1.0" encoding="utf-8"?>
<p:tagLst xmlns:a="http://schemas.openxmlformats.org/drawingml/2006/main" xmlns:r="http://schemas.openxmlformats.org/officeDocument/2006/relationships" xmlns:p="http://schemas.openxmlformats.org/presentationml/2006/main">
  <p:tag name="GENSWF_SLIDE_UID" val="{F341E506-F363-4920-B132-0304A5164D6D}:258"/>
</p:tagLst>
</file>

<file path=ppt/tags/tag5.xml><?xml version="1.0" encoding="utf-8"?>
<p:tagLst xmlns:a="http://schemas.openxmlformats.org/drawingml/2006/main" xmlns:r="http://schemas.openxmlformats.org/officeDocument/2006/relationships" xmlns:p="http://schemas.openxmlformats.org/presentationml/2006/main">
  <p:tag name="GENSWF_SLIDE_UID" val="{AA58D140-0D38-4CD0-B4FD-0836501CB656}:259"/>
</p:tagLst>
</file>

<file path=ppt/tags/tag6.xml><?xml version="1.0" encoding="utf-8"?>
<p:tagLst xmlns:a="http://schemas.openxmlformats.org/drawingml/2006/main" xmlns:r="http://schemas.openxmlformats.org/officeDocument/2006/relationships" xmlns:p="http://schemas.openxmlformats.org/presentationml/2006/main">
  <p:tag name="GENSWF_SLIDE_UID" val="{42896F0D-55CC-4981-BDD6-FE53B7AF19C1}:260"/>
</p:tagLst>
</file>

<file path=ppt/tags/tag7.xml><?xml version="1.0" encoding="utf-8"?>
<p:tagLst xmlns:a="http://schemas.openxmlformats.org/drawingml/2006/main" xmlns:r="http://schemas.openxmlformats.org/officeDocument/2006/relationships" xmlns:p="http://schemas.openxmlformats.org/presentationml/2006/main">
  <p:tag name="GENSWF_SLIDE_UID" val="{C8E3A846-FF39-4817-BF3D-A57460CAFE76}:261"/>
</p:tagLst>
</file>

<file path=ppt/tags/tag8.xml><?xml version="1.0" encoding="utf-8"?>
<p:tagLst xmlns:a="http://schemas.openxmlformats.org/drawingml/2006/main" xmlns:r="http://schemas.openxmlformats.org/officeDocument/2006/relationships" xmlns:p="http://schemas.openxmlformats.org/presentationml/2006/main">
  <p:tag name="GENSWF_SLIDE_UID" val="{AA5ED931-C847-4E39-ACFA-30790EC36765}:262"/>
</p:tagLst>
</file>

<file path=ppt/tags/tag9.xml><?xml version="1.0" encoding="utf-8"?>
<p:tagLst xmlns:a="http://schemas.openxmlformats.org/drawingml/2006/main" xmlns:r="http://schemas.openxmlformats.org/officeDocument/2006/relationships" xmlns:p="http://schemas.openxmlformats.org/presentationml/2006/main">
  <p:tag name="GENSWF_SLIDE_UID" val="{BC6407B7-3F97-4E27-BB03-F4A300A6746C}: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280</Words>
  <Application>Microsoft Office PowerPoint</Application>
  <PresentationFormat>Widescreen</PresentationFormat>
  <Paragraphs>51</Paragraphs>
  <Slides>15</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vt:lpstr>
      <vt:lpstr>OpenSans</vt:lpstr>
      <vt:lpstr>OpenSansBold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TV4-TUẦN 22-VIẾT-</dc:title>
  <dc:creator>Admin</dc:creator>
  <cp:lastModifiedBy>Admin</cp:lastModifiedBy>
  <cp:revision>5</cp:revision>
  <dcterms:created xsi:type="dcterms:W3CDTF">2025-02-17T09:17:41Z</dcterms:created>
  <dcterms:modified xsi:type="dcterms:W3CDTF">2025-02-17T12:32:36Z</dcterms:modified>
</cp:coreProperties>
</file>