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371699968" r:id="rId2"/>
    <p:sldMasterId id="2371699992" r:id="rId3"/>
    <p:sldMasterId id="2371700005" r:id="rId4"/>
  </p:sldMasterIdLst>
  <p:notesMasterIdLst>
    <p:notesMasterId r:id="rId21"/>
  </p:notesMasterIdLst>
  <p:sldIdLst>
    <p:sldId id="380" r:id="rId5"/>
    <p:sldId id="381" r:id="rId6"/>
    <p:sldId id="382" r:id="rId7"/>
    <p:sldId id="396" r:id="rId8"/>
    <p:sldId id="397" r:id="rId9"/>
    <p:sldId id="399" r:id="rId10"/>
    <p:sldId id="400" r:id="rId11"/>
    <p:sldId id="401" r:id="rId12"/>
    <p:sldId id="395" r:id="rId13"/>
    <p:sldId id="394" r:id="rId14"/>
    <p:sldId id="318" r:id="rId15"/>
    <p:sldId id="384" r:id="rId16"/>
    <p:sldId id="392" r:id="rId17"/>
    <p:sldId id="393" r:id="rId18"/>
    <p:sldId id="387" r:id="rId19"/>
    <p:sldId id="390" r:id="rId20"/>
  </p:sldIdLst>
  <p:sldSz cx="12193588"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66FF33"/>
    <a:srgbClr val="FF0000"/>
    <a:srgbClr val="D26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13AE6-7966-4B1B-83A2-CD20A3F82402}"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C1E0E-7A6E-4FE7-9D97-77C61762972C}" type="slidenum">
              <a:rPr lang="en-US" smtClean="0"/>
              <a:t>‹#›</a:t>
            </a:fld>
            <a:endParaRPr lang="en-US"/>
          </a:p>
        </p:txBody>
      </p:sp>
    </p:spTree>
    <p:extLst>
      <p:ext uri="{BB962C8B-B14F-4D97-AF65-F5344CB8AC3E}">
        <p14:creationId xmlns:p14="http://schemas.microsoft.com/office/powerpoint/2010/main" val="173404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3FC1E0E-7A6E-4FE7-9D97-77C61762972C}" type="slidenum">
              <a:rPr lang="en-US" smtClean="0"/>
              <a:t>3</a:t>
            </a:fld>
            <a:endParaRPr lang="en-US"/>
          </a:p>
        </p:txBody>
      </p:sp>
    </p:spTree>
    <p:extLst>
      <p:ext uri="{BB962C8B-B14F-4D97-AF65-F5344CB8AC3E}">
        <p14:creationId xmlns:p14="http://schemas.microsoft.com/office/powerpoint/2010/main" val="16841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4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49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3FC1E0E-7A6E-4FE7-9D97-77C61762972C}" type="slidenum">
              <a:rPr lang="en-US" smtClean="0"/>
              <a:t>15</a:t>
            </a:fld>
            <a:endParaRPr lang="en-US"/>
          </a:p>
        </p:txBody>
      </p:sp>
    </p:spTree>
    <p:extLst>
      <p:ext uri="{BB962C8B-B14F-4D97-AF65-F5344CB8AC3E}">
        <p14:creationId xmlns:p14="http://schemas.microsoft.com/office/powerpoint/2010/main" val="293004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288971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57415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6037" y="365125"/>
            <a:ext cx="2629242"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309" y="365125"/>
            <a:ext cx="7735307"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0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65" y="992767"/>
            <a:ext cx="1136228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54" y="3778833"/>
            <a:ext cx="1136228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9824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54" y="2867800"/>
            <a:ext cx="1136228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2614318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54" y="593367"/>
            <a:ext cx="1136228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54" y="1536633"/>
            <a:ext cx="1136228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799766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54" y="593367"/>
            <a:ext cx="1136228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54" y="1536633"/>
            <a:ext cx="1136228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208333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54" y="593367"/>
            <a:ext cx="1136228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54" y="1536633"/>
            <a:ext cx="5333895"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4039" y="1536633"/>
            <a:ext cx="5333895"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904512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54" y="593367"/>
            <a:ext cx="1136228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3526135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54" y="740800"/>
            <a:ext cx="3744488"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54" y="1852800"/>
            <a:ext cx="3744488"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52841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05332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752" y="600200"/>
            <a:ext cx="8491506"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71969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794" y="-167"/>
            <a:ext cx="6096794"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46" y="1644233"/>
            <a:ext cx="5394303"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46" y="3737433"/>
            <a:ext cx="5394303"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858" y="965433"/>
            <a:ext cx="5116666"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05471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54" y="5640767"/>
            <a:ext cx="7999442"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424031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54" y="1474833"/>
            <a:ext cx="1136228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54" y="4202967"/>
            <a:ext cx="1136228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3004677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8083" y="6217623"/>
            <a:ext cx="73169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63299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02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47608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958" y="1709739"/>
            <a:ext cx="1051697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11553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309" y="1825625"/>
            <a:ext cx="5182275"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3004" y="1825625"/>
            <a:ext cx="5182275"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41670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897" y="365126"/>
            <a:ext cx="1051697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898" y="2505075"/>
            <a:ext cx="5158459"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3004" y="2505075"/>
            <a:ext cx="5183863"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17215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03021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07906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p:txBody>
          <a:bodyPr/>
          <a:lstStyle/>
          <a:p>
            <a:fld id="{6C35C536-4314-40BB-BE2E-6E3FF19D8861}" type="datetimeFigureOut">
              <a:rPr lang="zh-CN" altLang="en-US" smtClean="0"/>
              <a:t>2025/2/22</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52824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487515C9-A81D-854D-05B0-2E75C0E7EC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6556" y="228600"/>
            <a:ext cx="1371600" cy="1371600"/>
          </a:xfrm>
          <a:prstGeom prst="rect">
            <a:avLst/>
          </a:prstGeom>
        </p:spPr>
      </p:pic>
    </p:spTree>
  </p:cSld>
  <p:clrMap bg1="lt1" tx1="dk1" bg2="lt2" tx2="dk2" accent1="accent1" accent2="accent2" accent3="accent3" accent4="accent4" accent5="accent5" accent6="accent6" hlink="hlink" folHlink="folHlink"/>
  <p:sldLayoutIdLst>
    <p:sldLayoutId id="237169996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2025/2/22</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218046016"/>
      </p:ext>
    </p:extLst>
  </p:cSld>
  <p:clrMap bg1="lt1" tx1="dk1" bg2="lt2" tx2="dk2" accent1="accent1" accent2="accent2" accent3="accent3" accent4="accent4" accent5="accent5" accent6="accent6" hlink="hlink" folHlink="folHlink"/>
  <p:sldLayoutIdLst>
    <p:sldLayoutId id="2371699969" r:id="rId1"/>
    <p:sldLayoutId id="2371699970" r:id="rId2"/>
    <p:sldLayoutId id="2371699971" r:id="rId3"/>
    <p:sldLayoutId id="2371699972" r:id="rId4"/>
    <p:sldLayoutId id="2371699973" r:id="rId5"/>
    <p:sldLayoutId id="2371699974" r:id="rId6"/>
    <p:sldLayoutId id="2371699975" r:id="rId7"/>
    <p:sldLayoutId id="2371699976" r:id="rId8"/>
    <p:sldLayoutId id="2371699977" r:id="rId9"/>
    <p:sldLayoutId id="2371699978" r:id="rId10"/>
    <p:sldLayoutId id="237169997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54" y="593367"/>
            <a:ext cx="1136228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54" y="1536633"/>
            <a:ext cx="1136228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8083" y="6217623"/>
            <a:ext cx="731695"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3075464222"/>
      </p:ext>
    </p:extLst>
  </p:cSld>
  <p:clrMap bg1="lt1" tx1="dk1" bg2="dk2" tx2="lt2" accent1="accent1" accent2="accent2" accent3="accent3" accent4="accent4" accent5="accent5" accent6="accent6" hlink="hlink" folHlink="folHlink"/>
  <p:sldLayoutIdLst>
    <p:sldLayoutId id="2371699993" r:id="rId1"/>
    <p:sldLayoutId id="2371699994" r:id="rId2"/>
    <p:sldLayoutId id="2371699995" r:id="rId3"/>
    <p:sldLayoutId id="2371699996" r:id="rId4"/>
    <p:sldLayoutId id="2371699997" r:id="rId5"/>
    <p:sldLayoutId id="2371699998" r:id="rId6"/>
    <p:sldLayoutId id="2371699999" r:id="rId7"/>
    <p:sldLayoutId id="2371700000" r:id="rId8"/>
    <p:sldLayoutId id="2371700001" r:id="rId9"/>
    <p:sldLayoutId id="2371700002" r:id="rId10"/>
    <p:sldLayoutId id="2371700003" r:id="rId11"/>
    <p:sldLayoutId id="237170000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975135"/>
      </p:ext>
    </p:extLst>
  </p:cSld>
  <p:clrMap bg1="lt1" tx1="dk1" bg2="lt2" tx2="dk2" accent1="accent1" accent2="accent2" accent3="accent3" accent4="accent4" accent5="accent5" accent6="accent6" hlink="hlink" folHlink="folHlink"/>
  <p:sldLayoutIdLst>
    <p:sldLayoutId id="2371700006" r:id="rId1"/>
  </p:sldLayoutIdLst>
  <p:txStyles>
    <p:titleStyle>
      <a:lvl1pPr algn="ctr">
        <a:defRPr sz="4400" kern="1200">
          <a:solidFill>
            <a:schemeClr val="lt1"/>
          </a:solidFill>
        </a:defRPr>
      </a:lvl1pPr>
      <a:extLst/>
    </p:titleStyle>
    <p:bodyStyle>
      <a:lvl1pPr indent="-324868"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 Id="rId1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4318" y="365126"/>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184"/>
            <a:ext cx="4316753" cy="5518576"/>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8194" y="4572000"/>
            <a:ext cx="2263804" cy="2086479"/>
          </a:xfrm>
          <a:prstGeom prst="rect">
            <a:avLst/>
          </a:prstGeom>
        </p:spPr>
      </p:pic>
      <p:pic>
        <p:nvPicPr>
          <p:cNvPr id="9" name="Picture 8">
            <a:extLst>
              <a:ext uri="{FF2B5EF4-FFF2-40B4-BE49-F238E27FC236}">
                <a16:creationId xmlns:a16="http://schemas.microsoft.com/office/drawing/2014/main" id="{C9079774-EBD5-09E4-F1D0-3D05AA66EA3A}"/>
              </a:ext>
            </a:extLst>
          </p:cNvPr>
          <p:cNvPicPr>
            <a:picLocks noChangeAspect="1"/>
          </p:cNvPicPr>
          <p:nvPr/>
        </p:nvPicPr>
        <p:blipFill>
          <a:blip r:embed="rId7"/>
          <a:stretch>
            <a:fillRect/>
          </a:stretch>
        </p:blipFill>
        <p:spPr>
          <a:xfrm>
            <a:off x="3017519" y="1572403"/>
            <a:ext cx="9175275" cy="2274005"/>
          </a:xfrm>
          <a:prstGeom prst="rect">
            <a:avLst/>
          </a:prstGeom>
        </p:spPr>
      </p:pic>
    </p:spTree>
    <p:extLst>
      <p:ext uri="{BB962C8B-B14F-4D97-AF65-F5344CB8AC3E}">
        <p14:creationId xmlns:p14="http://schemas.microsoft.com/office/powerpoint/2010/main" val="385741008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94" y="304800"/>
            <a:ext cx="112785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0E43A72F-21BF-34A0-E9F3-9FC1FBA99FCD}"/>
              </a:ext>
            </a:extLst>
          </p:cNvPr>
          <p:cNvGrpSpPr/>
          <p:nvPr/>
        </p:nvGrpSpPr>
        <p:grpSpPr>
          <a:xfrm>
            <a:off x="-29686" y="4572000"/>
            <a:ext cx="4278451" cy="2175001"/>
            <a:chOff x="892354" y="3758439"/>
            <a:chExt cx="4278451" cy="2175001"/>
          </a:xfrm>
        </p:grpSpPr>
        <p:pic>
          <p:nvPicPr>
            <p:cNvPr id="3" name="Picture 9">
              <a:extLst>
                <a:ext uri="{FF2B5EF4-FFF2-40B4-BE49-F238E27FC236}">
                  <a16:creationId xmlns:a16="http://schemas.microsoft.com/office/drawing/2014/main" id="{F1CCA770-FC9C-F46F-3BC7-E255EB975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A707503-20BA-0725-CA51-E3AC4BB7D2D5}"/>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12" name="Group 11">
            <a:extLst>
              <a:ext uri="{FF2B5EF4-FFF2-40B4-BE49-F238E27FC236}">
                <a16:creationId xmlns:a16="http://schemas.microsoft.com/office/drawing/2014/main" id="{DD173B3F-DEF2-4998-E631-D5EB49B4B0F6}"/>
              </a:ext>
            </a:extLst>
          </p:cNvPr>
          <p:cNvGrpSpPr/>
          <p:nvPr/>
        </p:nvGrpSpPr>
        <p:grpSpPr>
          <a:xfrm>
            <a:off x="2210594" y="1219200"/>
            <a:ext cx="9525000" cy="1142999"/>
            <a:chOff x="986208" y="1329418"/>
            <a:chExt cx="10219585" cy="4199164"/>
          </a:xfrm>
        </p:grpSpPr>
        <p:grpSp>
          <p:nvGrpSpPr>
            <p:cNvPr id="13" name="Group 12">
              <a:extLst>
                <a:ext uri="{FF2B5EF4-FFF2-40B4-BE49-F238E27FC236}">
                  <a16:creationId xmlns:a16="http://schemas.microsoft.com/office/drawing/2014/main" id="{1001F9E2-3BB3-999C-2DB6-0FB2443AB7E2}"/>
                </a:ext>
              </a:extLst>
            </p:cNvPr>
            <p:cNvGrpSpPr/>
            <p:nvPr/>
          </p:nvGrpSpPr>
          <p:grpSpPr>
            <a:xfrm>
              <a:off x="986208" y="1329418"/>
              <a:ext cx="10219585" cy="4199164"/>
              <a:chOff x="986208" y="774700"/>
              <a:chExt cx="10219585" cy="5308600"/>
            </a:xfrm>
          </p:grpSpPr>
          <p:sp>
            <p:nvSpPr>
              <p:cNvPr id="15" name="Rectangle: Rounded Corners 14">
                <a:extLst>
                  <a:ext uri="{FF2B5EF4-FFF2-40B4-BE49-F238E27FC236}">
                    <a16:creationId xmlns:a16="http://schemas.microsoft.com/office/drawing/2014/main" id="{5322070B-21A7-B9A8-9AEE-6A4F7D5535B6}"/>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4B9EF10-FAA5-1AFE-CDF0-B192B6D11EAF}"/>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标题 1">
              <a:extLst>
                <a:ext uri="{FF2B5EF4-FFF2-40B4-BE49-F238E27FC236}">
                  <a16:creationId xmlns:a16="http://schemas.microsoft.com/office/drawing/2014/main" id="{0CDD43CC-1680-C4A1-8948-ABE3D7D0D635}"/>
                </a:ext>
              </a:extLst>
            </p:cNvPr>
            <p:cNvSpPr txBox="1">
              <a:spLocks/>
            </p:cNvSpPr>
            <p:nvPr/>
          </p:nvSpPr>
          <p:spPr>
            <a:xfrm>
              <a:off x="1476748" y="4128863"/>
              <a:ext cx="9121262" cy="119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just">
                <a:lnSpc>
                  <a:spcPct val="100000"/>
                </a:lnSpc>
                <a:spcBef>
                  <a:spcPts val="0"/>
                </a:spcBef>
                <a:spcAft>
                  <a:spcPts val="0"/>
                </a:spcAft>
              </a:pPr>
              <a:r>
                <a:rPr lang="vi-VN" sz="3200" b="1" dirty="0">
                  <a:solidFill>
                    <a:srgbClr val="FF0000"/>
                  </a:solidFill>
                  <a:effectLst/>
                  <a:latin typeface="Cambria" panose="02040503050406030204" pitchFamily="18" charset="0"/>
                  <a:ea typeface="Cambria" panose="02040503050406030204" pitchFamily="18" charset="0"/>
                </a:rPr>
                <a:t>Khi em thấy những cây nấm lạ, nhiều màu sắc khác nhau trong khu vườn, em sẽ làm gì?</a:t>
              </a:r>
            </a:p>
          </p:txBody>
        </p:sp>
      </p:grpSp>
      <p:grpSp>
        <p:nvGrpSpPr>
          <p:cNvPr id="22" name="Group 21">
            <a:extLst>
              <a:ext uri="{FF2B5EF4-FFF2-40B4-BE49-F238E27FC236}">
                <a16:creationId xmlns:a16="http://schemas.microsoft.com/office/drawing/2014/main" id="{2336DD83-D2A1-6795-C897-E772ED532D8B}"/>
              </a:ext>
            </a:extLst>
          </p:cNvPr>
          <p:cNvGrpSpPr/>
          <p:nvPr/>
        </p:nvGrpSpPr>
        <p:grpSpPr>
          <a:xfrm>
            <a:off x="3429794" y="2819400"/>
            <a:ext cx="8458200" cy="1143000"/>
            <a:chOff x="986208" y="1329418"/>
            <a:chExt cx="10219585" cy="4199164"/>
          </a:xfrm>
        </p:grpSpPr>
        <p:grpSp>
          <p:nvGrpSpPr>
            <p:cNvPr id="23" name="Group 22">
              <a:extLst>
                <a:ext uri="{FF2B5EF4-FFF2-40B4-BE49-F238E27FC236}">
                  <a16:creationId xmlns:a16="http://schemas.microsoft.com/office/drawing/2014/main" id="{B3B36C0F-E73B-F3BD-FD03-8D030F904367}"/>
                </a:ext>
              </a:extLst>
            </p:cNvPr>
            <p:cNvGrpSpPr/>
            <p:nvPr/>
          </p:nvGrpSpPr>
          <p:grpSpPr>
            <a:xfrm>
              <a:off x="986208" y="1329418"/>
              <a:ext cx="10219585" cy="4199164"/>
              <a:chOff x="986208" y="774700"/>
              <a:chExt cx="10219585" cy="5308600"/>
            </a:xfrm>
          </p:grpSpPr>
          <p:sp>
            <p:nvSpPr>
              <p:cNvPr id="25" name="Rectangle: Rounded Corners 24">
                <a:extLst>
                  <a:ext uri="{FF2B5EF4-FFF2-40B4-BE49-F238E27FC236}">
                    <a16:creationId xmlns:a16="http://schemas.microsoft.com/office/drawing/2014/main" id="{AF9244B3-85F1-3954-F707-F9A64F28E218}"/>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2B72BE90-3068-1A8A-576B-0864CE39A5B1}"/>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标题 1">
              <a:extLst>
                <a:ext uri="{FF2B5EF4-FFF2-40B4-BE49-F238E27FC236}">
                  <a16:creationId xmlns:a16="http://schemas.microsoft.com/office/drawing/2014/main" id="{C9284A85-AC3D-6750-2E1D-141447EBFB35}"/>
                </a:ext>
              </a:extLst>
            </p:cNvPr>
            <p:cNvSpPr txBox="1">
              <a:spLocks/>
            </p:cNvSpPr>
            <p:nvPr/>
          </p:nvSpPr>
          <p:spPr>
            <a:xfrm>
              <a:off x="1446550" y="4128857"/>
              <a:ext cx="9336145" cy="999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just">
                <a:lnSpc>
                  <a:spcPct val="100000"/>
                </a:lnSpc>
                <a:spcBef>
                  <a:spcPts val="0"/>
                </a:spcBef>
                <a:spcAft>
                  <a:spcPts val="0"/>
                </a:spcAft>
              </a:pPr>
              <a:r>
                <a:rPr lang="nl-NL" sz="3200" b="1" dirty="0">
                  <a:solidFill>
                    <a:srgbClr val="FF0000"/>
                  </a:solidFill>
                  <a:effectLst/>
                  <a:latin typeface="Cambria" panose="02040503050406030204" pitchFamily="18" charset="0"/>
                  <a:ea typeface="Cambria" panose="02040503050406030204" pitchFamily="18" charset="0"/>
                </a:rPr>
                <a:t>Khi gia đình em không may có người ăn phải nấm độc em sẽ xử lí như thế nào </a:t>
              </a:r>
              <a:endParaRPr lang="en-US" sz="3200" b="1" dirty="0">
                <a:solidFill>
                  <a:srgbClr val="FF000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B9D86633-DEDB-6607-47FA-C0824DB0C7D8}"/>
              </a:ext>
            </a:extLst>
          </p:cNvPr>
          <p:cNvGrpSpPr/>
          <p:nvPr/>
        </p:nvGrpSpPr>
        <p:grpSpPr>
          <a:xfrm>
            <a:off x="4039394" y="4495800"/>
            <a:ext cx="8154194" cy="1143000"/>
            <a:chOff x="986208" y="1329418"/>
            <a:chExt cx="10219585" cy="4199164"/>
          </a:xfrm>
        </p:grpSpPr>
        <p:grpSp>
          <p:nvGrpSpPr>
            <p:cNvPr id="28" name="Group 27">
              <a:extLst>
                <a:ext uri="{FF2B5EF4-FFF2-40B4-BE49-F238E27FC236}">
                  <a16:creationId xmlns:a16="http://schemas.microsoft.com/office/drawing/2014/main" id="{D877012A-3082-2E45-65AB-93C99E823B78}"/>
                </a:ext>
              </a:extLst>
            </p:cNvPr>
            <p:cNvGrpSpPr/>
            <p:nvPr/>
          </p:nvGrpSpPr>
          <p:grpSpPr>
            <a:xfrm>
              <a:off x="986208" y="1329418"/>
              <a:ext cx="10219585" cy="4199164"/>
              <a:chOff x="986208" y="774700"/>
              <a:chExt cx="10219585" cy="5308600"/>
            </a:xfrm>
          </p:grpSpPr>
          <p:sp>
            <p:nvSpPr>
              <p:cNvPr id="30" name="Rectangle: Rounded Corners 29">
                <a:extLst>
                  <a:ext uri="{FF2B5EF4-FFF2-40B4-BE49-F238E27FC236}">
                    <a16:creationId xmlns:a16="http://schemas.microsoft.com/office/drawing/2014/main" id="{91E364FF-F9EC-D8C4-7D13-D698F300B1DC}"/>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C91E17CE-458A-F3A1-D115-9C0D1FFE0959}"/>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标题 1">
              <a:extLst>
                <a:ext uri="{FF2B5EF4-FFF2-40B4-BE49-F238E27FC236}">
                  <a16:creationId xmlns:a16="http://schemas.microsoft.com/office/drawing/2014/main" id="{1720934B-7417-E1BB-0F50-D357DD6DA49C}"/>
                </a:ext>
              </a:extLst>
            </p:cNvPr>
            <p:cNvSpPr txBox="1">
              <a:spLocks/>
            </p:cNvSpPr>
            <p:nvPr/>
          </p:nvSpPr>
          <p:spPr>
            <a:xfrm>
              <a:off x="1172019" y="3848916"/>
              <a:ext cx="9650776" cy="12797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just">
                <a:lnSpc>
                  <a:spcPct val="100000"/>
                </a:lnSpc>
                <a:spcBef>
                  <a:spcPts val="0"/>
                </a:spcBef>
                <a:spcAft>
                  <a:spcPts val="0"/>
                </a:spcAft>
              </a:pPr>
              <a:r>
                <a:rPr lang="vi-VN" sz="3200" b="1" dirty="0">
                  <a:solidFill>
                    <a:srgbClr val="FF0000"/>
                  </a:solidFill>
                  <a:effectLst/>
                  <a:latin typeface="Cambria" panose="02040503050406030204" pitchFamily="18" charset="0"/>
                  <a:ea typeface="Cambria" panose="02040503050406030204" pitchFamily="18" charset="0"/>
                </a:rPr>
                <a:t>Nếu người ăn phải nấm độc không được cấp cứu kịp thời thì điều gì sẽ xảy ra?</a:t>
              </a:r>
            </a:p>
          </p:txBody>
        </p:sp>
      </p:grpSp>
    </p:spTree>
    <p:extLst>
      <p:ext uri="{BB962C8B-B14F-4D97-AF65-F5344CB8AC3E}">
        <p14:creationId xmlns:p14="http://schemas.microsoft.com/office/powerpoint/2010/main" val="219873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6060" y="2642198"/>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795"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2232" y="1055085"/>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89406" y="2"/>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1261" y="2"/>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9361" y="2"/>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30027" y="2"/>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4696"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1379" y="3705968"/>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907" y="974664"/>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3653"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algn="ctr" defTabSz="1219170">
              <a:buClr>
                <a:srgbClr val="000000"/>
              </a:buClr>
              <a:defRPr/>
            </a:pPr>
            <a:endParaRPr sz="4667" b="1" kern="0">
              <a:solidFill>
                <a:srgbClr val="FFFF00"/>
              </a:solidFill>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5758"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4050"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40406"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862" y="2840827"/>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94" y="304800"/>
            <a:ext cx="115071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solidFill>
                  <a:prstClr val="white"/>
                </a:solidFill>
              </a:rPr>
              <a:t>Nếu gặp nấm lạ thì không nên lại gần, sờ bàn tay, càng không nên ăn thử để tránh bị dị ứng hoặc ngộ độc.</a:t>
            </a: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194" y="990600"/>
            <a:ext cx="10668000" cy="1600199"/>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86832" y="4328823"/>
              <a:ext cx="8774691" cy="5998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just">
                <a:lnSpc>
                  <a:spcPct val="120000"/>
                </a:lnSpc>
                <a:spcBef>
                  <a:spcPts val="0"/>
                </a:spcBef>
                <a:spcAft>
                  <a:spcPts val="0"/>
                </a:spcAft>
              </a:pPr>
              <a:r>
                <a:rPr lang="nl-NL" sz="3200" b="1" dirty="0">
                  <a:solidFill>
                    <a:srgbClr val="FF0000"/>
                  </a:solidFill>
                  <a:effectLst/>
                  <a:latin typeface="Cambria" panose="02040503050406030204" pitchFamily="18" charset="0"/>
                  <a:ea typeface="Cambria" panose="02040503050406030204" pitchFamily="18" charset="0"/>
                </a:rPr>
                <a:t>Khi em thấy những cây nấm lạ, nhiều màu sắc khác nhau trong khu vườn, em sẽ làm gì?</a:t>
              </a:r>
              <a:endParaRPr lang="en-US" sz="3200" b="1" dirty="0">
                <a:solidFill>
                  <a:srgbClr val="FF0000"/>
                </a:solidFill>
                <a:effectLst/>
                <a:latin typeface="Cambria" panose="02040503050406030204" pitchFamily="18" charset="0"/>
                <a:ea typeface="Cambria" panose="02040503050406030204" pitchFamily="18" charset="0"/>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81" y="1752600"/>
            <a:ext cx="4909102" cy="490910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991394" y="1143000"/>
            <a:ext cx="1143000" cy="10655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4420394" y="3276600"/>
            <a:ext cx="7010400" cy="3170099"/>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Khi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gặp</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nấm</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lạ</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nhiều</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màu</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sắc</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thì</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nên</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lại</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gần</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sờ</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tay</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vào</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càng</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nên</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ăn</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thử</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để</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tránh</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bị</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dị</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ứng</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hoặc</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ngộ</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độc</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4612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94" y="304800"/>
            <a:ext cx="115071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194" y="990600"/>
            <a:ext cx="10117222" cy="1600199"/>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86832" y="4728743"/>
              <a:ext cx="8851662" cy="3999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just">
                <a:lnSpc>
                  <a:spcPct val="120000"/>
                </a:lnSpc>
                <a:spcBef>
                  <a:spcPts val="0"/>
                </a:spcBef>
                <a:spcAft>
                  <a:spcPts val="0"/>
                </a:spcAft>
              </a:pPr>
              <a:r>
                <a:rPr lang="nl-NL" sz="3600" b="1" dirty="0">
                  <a:solidFill>
                    <a:srgbClr val="FF0000"/>
                  </a:solidFill>
                  <a:effectLst/>
                  <a:latin typeface="Cambria" panose="02040503050406030204" pitchFamily="18" charset="0"/>
                  <a:ea typeface="Cambria" panose="02040503050406030204" pitchFamily="18" charset="0"/>
                </a:rPr>
                <a:t>Khi gia đình em không may có người ăn phải nấm độc em sẽ xử lí như thế nào ?</a:t>
              </a:r>
              <a:endParaRPr lang="en-US" sz="3600" b="1" dirty="0">
                <a:solidFill>
                  <a:srgbClr val="FF0000"/>
                </a:solidFill>
                <a:effectLst/>
                <a:latin typeface="Cambria" panose="02040503050406030204" pitchFamily="18" charset="0"/>
                <a:ea typeface="Cambria" panose="02040503050406030204" pitchFamily="18" charset="0"/>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81" y="1752600"/>
            <a:ext cx="4909102" cy="490910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991394" y="1143000"/>
            <a:ext cx="1143000" cy="10655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4267994" y="3276600"/>
            <a:ext cx="7315200" cy="2554545"/>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vi-VN"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Em sẽ nhờ giúp đỡ của người thân, hàng xóm đi đến cơ sở đi y tế gần nhất để cấp cứu </a:t>
            </a:r>
            <a:r>
              <a:rPr lang="en-US" sz="40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kịp</a:t>
            </a:r>
            <a:r>
              <a:rPr lang="vi-VN"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thời</a:t>
            </a:r>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1972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94" y="304800"/>
            <a:ext cx="115071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194" y="990600"/>
            <a:ext cx="10622147" cy="1600199"/>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865954" y="4528783"/>
              <a:ext cx="9164018" cy="3999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Nếu người ăn phải nấm độc không được cấp cứu kịp thời thì điều gì sẽ </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x</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ảy ra?</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81" y="1752600"/>
            <a:ext cx="4909102" cy="490910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991394" y="1143000"/>
            <a:ext cx="1143000" cy="10655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4267994" y="3276600"/>
            <a:ext cx="7315200" cy="1323439"/>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vi-VN"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Nếu không đước cấp cứu kịp thời thì có thể gây tử vong</a:t>
            </a:r>
          </a:p>
        </p:txBody>
      </p:sp>
    </p:spTree>
    <p:extLst>
      <p:ext uri="{BB962C8B-B14F-4D97-AF65-F5344CB8AC3E}">
        <p14:creationId xmlns:p14="http://schemas.microsoft.com/office/powerpoint/2010/main" val="243119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94" y="304800"/>
            <a:ext cx="112785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915194" y="2057400"/>
            <a:ext cx="6553200" cy="3785652"/>
          </a:xfrm>
          <a:prstGeom prst="rect">
            <a:avLst/>
          </a:prstGeom>
          <a:solidFill>
            <a:srgbClr val="FFFF00">
              <a:alpha val="76000"/>
            </a:srgbClr>
          </a:solidFill>
          <a:ln w="47625">
            <a:solidFill>
              <a:srgbClr val="00B0F0"/>
            </a:solidFill>
            <a:prstDash val="dashDot"/>
          </a:ln>
        </p:spPr>
        <p:txBody>
          <a:bodyPr wrap="square">
            <a:spAutoFit/>
          </a:bodyPr>
          <a:lstStyle/>
          <a:p>
            <a:pPr algn="just" fontAlgn="base"/>
            <a:r>
              <a:rPr lang="vi-VN" sz="4000" b="1" dirty="0">
                <a:solidFill>
                  <a:srgbClr val="FF0000"/>
                </a:solidFill>
                <a:latin typeface="Calibri" panose="020F0502020204030204" pitchFamily="34" charset="0"/>
                <a:cs typeface="Calibri" panose="020F0502020204030204" pitchFamily="34" charset="0"/>
              </a:rPr>
              <a:t>Nấm độc nếu chúng ta ăn phải vô cùng nguy hiểm đến tính mạng con người vì vậy khi gặp những nấm không rõ nguồn gốc chúng ta không được hái và nấu ăn.</a:t>
            </a:r>
          </a:p>
        </p:txBody>
      </p:sp>
      <p:pic>
        <p:nvPicPr>
          <p:cNvPr id="2050" name="Picture 2" descr="Mùa Xuân nấm độc 'tung hoành' cần hết sức thận trọng | An Toàn Vệ Sinh Thực  Phẩm">
            <a:extLst>
              <a:ext uri="{FF2B5EF4-FFF2-40B4-BE49-F238E27FC236}">
                <a16:creationId xmlns:a16="http://schemas.microsoft.com/office/drawing/2014/main" id="{4C530553-C516-05BA-EC2B-AFC5F14DC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42368">
            <a:off x="8086297" y="1091604"/>
            <a:ext cx="3295650" cy="2532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Nấm độc khiến nhiều người nguy kịch">
            <a:extLst>
              <a:ext uri="{FF2B5EF4-FFF2-40B4-BE49-F238E27FC236}">
                <a16:creationId xmlns:a16="http://schemas.microsoft.com/office/drawing/2014/main" id="{2261B666-063F-89D2-B36C-60D357F917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72568">
            <a:off x="8001794" y="4343400"/>
            <a:ext cx="316992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B7091D8A-2530-6AC7-5A8B-FE1F184AC73A}"/>
              </a:ext>
            </a:extLst>
          </p:cNvPr>
          <p:cNvPicPr>
            <a:picLocks noChangeAspect="1"/>
          </p:cNvPicPr>
          <p:nvPr/>
        </p:nvPicPr>
        <p:blipFill>
          <a:blip r:embed="rId6"/>
          <a:stretch>
            <a:fillRect/>
          </a:stretch>
        </p:blipFill>
        <p:spPr>
          <a:xfrm>
            <a:off x="3505994" y="533400"/>
            <a:ext cx="3993226" cy="1457070"/>
          </a:xfrm>
          <a:prstGeom prst="rect">
            <a:avLst/>
          </a:prstGeom>
        </p:spPr>
      </p:pic>
    </p:spTree>
    <p:extLst>
      <p:ext uri="{BB962C8B-B14F-4D97-AF65-F5344CB8AC3E}">
        <p14:creationId xmlns:p14="http://schemas.microsoft.com/office/powerpoint/2010/main" val="272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94" y="304800"/>
            <a:ext cx="112785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27AF2C30-8051-EC3B-731B-23C902F7CFFA}"/>
              </a:ext>
            </a:extLst>
          </p:cNvPr>
          <p:cNvCxnSpPr>
            <a:cxnSpLocks/>
            <a:endCxn id="7" idx="0"/>
          </p:cNvCxnSpPr>
          <p:nvPr/>
        </p:nvCxnSpPr>
        <p:spPr>
          <a:xfrm flipH="1">
            <a:off x="2248694" y="1800226"/>
            <a:ext cx="3467099" cy="79057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1F72B2CC-9061-0DFD-0B7B-E9BC21EF8BD5}"/>
              </a:ext>
            </a:extLst>
          </p:cNvPr>
          <p:cNvSpPr/>
          <p:nvPr/>
        </p:nvSpPr>
        <p:spPr>
          <a:xfrm>
            <a:off x="610394" y="2590802"/>
            <a:ext cx="3276600" cy="3019424"/>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Có một số nấm có hại đối với đời</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sống của con người. Trong đó có nhiều nấm gây hỏng thực phẩm</a:t>
            </a:r>
            <a:r>
              <a:rPr lang="en-US" sz="2800" b="1" dirty="0">
                <a:latin typeface="Cambria" panose="02040503050406030204" pitchFamily="18" charset="0"/>
                <a:ea typeface="Cambria" panose="02040503050406030204" pitchFamily="18" charset="0"/>
              </a:rPr>
              <a:t>.</a:t>
            </a:r>
            <a:endParaRPr lang="vi-VN" sz="2800" b="1"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681CBC8-F2BF-C98B-1B5A-2D3A3ECBADE2}"/>
              </a:ext>
            </a:extLst>
          </p:cNvPr>
          <p:cNvSpPr/>
          <p:nvPr/>
        </p:nvSpPr>
        <p:spPr>
          <a:xfrm>
            <a:off x="4267993" y="2638427"/>
            <a:ext cx="3733801" cy="3990973"/>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Thực phẩm có thể bị hỏng do tác động của các nấm mốc. Để bảo quản thực phẩm, chúng ta cần sử dụng một số biện pháp như sấy khô, làm lạnh,</a:t>
            </a:r>
          </a:p>
        </p:txBody>
      </p:sp>
      <p:cxnSp>
        <p:nvCxnSpPr>
          <p:cNvPr id="9" name="Straight Connector 8">
            <a:extLst>
              <a:ext uri="{FF2B5EF4-FFF2-40B4-BE49-F238E27FC236}">
                <a16:creationId xmlns:a16="http://schemas.microsoft.com/office/drawing/2014/main" id="{822EBA07-315F-F506-4A0F-7F015596AB0B}"/>
              </a:ext>
            </a:extLst>
          </p:cNvPr>
          <p:cNvCxnSpPr>
            <a:cxnSpLocks/>
          </p:cNvCxnSpPr>
          <p:nvPr/>
        </p:nvCxnSpPr>
        <p:spPr>
          <a:xfrm>
            <a:off x="6034881" y="1809751"/>
            <a:ext cx="0" cy="838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EDC3B7-3F8C-773A-6B1A-88CD291B2746}"/>
              </a:ext>
            </a:extLst>
          </p:cNvPr>
          <p:cNvCxnSpPr>
            <a:cxnSpLocks/>
          </p:cNvCxnSpPr>
          <p:nvPr/>
        </p:nvCxnSpPr>
        <p:spPr>
          <a:xfrm>
            <a:off x="6430168" y="1828801"/>
            <a:ext cx="4200525" cy="7810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2680700-5CAB-833E-CE2B-2AAA5D06C2B1}"/>
              </a:ext>
            </a:extLst>
          </p:cNvPr>
          <p:cNvSpPr/>
          <p:nvPr/>
        </p:nvSpPr>
        <p:spPr>
          <a:xfrm>
            <a:off x="8639968" y="2628902"/>
            <a:ext cx="2714626" cy="30098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a:latin typeface="Cambria" panose="02040503050406030204" pitchFamily="18" charset="0"/>
                <a:ea typeface="Cambria" panose="02040503050406030204" pitchFamily="18" charset="0"/>
              </a:rPr>
              <a:t>Không ăn các nấm lạ và thực phẩm bị nhiễm nấm mốc để tránh bị ngộ độc.</a:t>
            </a:r>
            <a:endParaRPr lang="en-US" sz="2800" b="1" dirty="0" err="1">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342C320E-EFBE-04A2-109D-D4D751CB9E11}"/>
              </a:ext>
            </a:extLst>
          </p:cNvPr>
          <p:cNvSpPr/>
          <p:nvPr/>
        </p:nvSpPr>
        <p:spPr>
          <a:xfrm>
            <a:off x="4344194" y="762000"/>
            <a:ext cx="3333749" cy="1133477"/>
          </a:xfrm>
          <a:prstGeom prst="roundRect">
            <a:avLst/>
          </a:prstGeom>
          <a:solidFill>
            <a:srgbClr val="CC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latin typeface="Cambria" panose="02040503050406030204" pitchFamily="18" charset="0"/>
                <a:ea typeface="Cambria" panose="02040503050406030204" pitchFamily="18" charset="0"/>
              </a:rPr>
              <a:t>Em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40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4318" y="365126"/>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184"/>
            <a:ext cx="4316753" cy="5518576"/>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8194" y="4572000"/>
            <a:ext cx="2263804" cy="2086479"/>
          </a:xfrm>
          <a:prstGeom prst="rect">
            <a:avLst/>
          </a:prstGeom>
        </p:spPr>
      </p:pic>
      <p:pic>
        <p:nvPicPr>
          <p:cNvPr id="6" name="Picture 5">
            <a:extLst>
              <a:ext uri="{FF2B5EF4-FFF2-40B4-BE49-F238E27FC236}">
                <a16:creationId xmlns:a16="http://schemas.microsoft.com/office/drawing/2014/main" id="{3A326733-1315-90E9-CD6A-6F752F0A53E7}"/>
              </a:ext>
            </a:extLst>
          </p:cNvPr>
          <p:cNvPicPr>
            <a:picLocks noChangeAspect="1"/>
          </p:cNvPicPr>
          <p:nvPr/>
        </p:nvPicPr>
        <p:blipFill>
          <a:blip r:embed="rId7"/>
          <a:stretch>
            <a:fillRect/>
          </a:stretch>
        </p:blipFill>
        <p:spPr>
          <a:xfrm>
            <a:off x="4801394" y="2057400"/>
            <a:ext cx="6529382" cy="2139881"/>
          </a:xfrm>
          <a:prstGeom prst="rect">
            <a:avLst/>
          </a:prstGeom>
        </p:spPr>
      </p:pic>
    </p:spTree>
    <p:extLst>
      <p:ext uri="{BB962C8B-B14F-4D97-AF65-F5344CB8AC3E}">
        <p14:creationId xmlns:p14="http://schemas.microsoft.com/office/powerpoint/2010/main" val="101306817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94" y="304800"/>
            <a:ext cx="112785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group of mushrooms with different colors&#10;&#10;Description automatically generated">
            <a:extLst>
              <a:ext uri="{FF2B5EF4-FFF2-40B4-BE49-F238E27FC236}">
                <a16:creationId xmlns:a16="http://schemas.microsoft.com/office/drawing/2014/main" id="{F343A895-93F6-84A3-3365-BF98F024A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06" y="533400"/>
            <a:ext cx="6858000" cy="6858000"/>
          </a:xfrm>
          <a:prstGeom prst="rect">
            <a:avLst/>
          </a:prstGeom>
        </p:spPr>
      </p:pic>
      <p:grpSp>
        <p:nvGrpSpPr>
          <p:cNvPr id="22" name="Graphic 4">
            <a:extLst>
              <a:ext uri="{FF2B5EF4-FFF2-40B4-BE49-F238E27FC236}">
                <a16:creationId xmlns:a16="http://schemas.microsoft.com/office/drawing/2014/main" id="{008E5BC8-75C8-5759-853E-82750A9FEC4F}"/>
              </a:ext>
            </a:extLst>
          </p:cNvPr>
          <p:cNvGrpSpPr/>
          <p:nvPr/>
        </p:nvGrpSpPr>
        <p:grpSpPr>
          <a:xfrm>
            <a:off x="5106194" y="1600200"/>
            <a:ext cx="6553200" cy="291780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endParaRPr lang="en-US"/>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endParaRPr lang="en-US"/>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5467743" y="1981473"/>
            <a:ext cx="5587249" cy="1938992"/>
          </a:xfrm>
          <a:prstGeom prst="rect">
            <a:avLst/>
          </a:prstGeom>
          <a:noFill/>
        </p:spPr>
        <p:txBody>
          <a:bodyPr wrap="square" rtlCol="0">
            <a:spAutoFit/>
          </a:bodyPr>
          <a:lstStyle/>
          <a:p>
            <a:pPr algn="ctr"/>
            <a:r>
              <a:rPr lang="en-US" sz="6000" b="1" dirty="0" err="1">
                <a:solidFill>
                  <a:srgbClr val="FF0000"/>
                </a:solidFill>
              </a:rPr>
              <a:t>Hoạt</a:t>
            </a:r>
            <a:r>
              <a:rPr lang="en-US" sz="6000" b="1" dirty="0">
                <a:solidFill>
                  <a:srgbClr val="FF0000"/>
                </a:solidFill>
              </a:rPr>
              <a:t> </a:t>
            </a:r>
            <a:r>
              <a:rPr lang="en-US" sz="6000" b="1" dirty="0" err="1">
                <a:solidFill>
                  <a:srgbClr val="FF0000"/>
                </a:solidFill>
              </a:rPr>
              <a:t>động</a:t>
            </a:r>
            <a:r>
              <a:rPr lang="en-US" sz="6000" b="1" dirty="0">
                <a:solidFill>
                  <a:srgbClr val="FF0000"/>
                </a:solidFill>
              </a:rPr>
              <a:t> 3: </a:t>
            </a:r>
            <a:r>
              <a:rPr lang="en-US" sz="6000" b="1" dirty="0" err="1">
                <a:solidFill>
                  <a:srgbClr val="FF0000"/>
                </a:solidFill>
              </a:rPr>
              <a:t>Một</a:t>
            </a:r>
            <a:r>
              <a:rPr lang="en-US" sz="6000" b="1" dirty="0">
                <a:solidFill>
                  <a:srgbClr val="FF0000"/>
                </a:solidFill>
              </a:rPr>
              <a:t> </a:t>
            </a:r>
            <a:r>
              <a:rPr lang="en-US" sz="6000" b="1" dirty="0" err="1">
                <a:solidFill>
                  <a:srgbClr val="FF0000"/>
                </a:solidFill>
              </a:rPr>
              <a:t>số</a:t>
            </a:r>
            <a:r>
              <a:rPr lang="en-US" sz="6000" b="1" dirty="0">
                <a:solidFill>
                  <a:srgbClr val="FF0000"/>
                </a:solidFill>
              </a:rPr>
              <a:t> </a:t>
            </a:r>
            <a:r>
              <a:rPr lang="en-US" sz="6000" b="1" dirty="0" err="1">
                <a:solidFill>
                  <a:srgbClr val="FF0000"/>
                </a:solidFill>
              </a:rPr>
              <a:t>nấm</a:t>
            </a:r>
            <a:r>
              <a:rPr lang="en-US" sz="6000" b="1" dirty="0">
                <a:solidFill>
                  <a:srgbClr val="FF0000"/>
                </a:solidFill>
              </a:rPr>
              <a:t> </a:t>
            </a:r>
            <a:r>
              <a:rPr lang="en-US" sz="6000" b="1" dirty="0" err="1">
                <a:solidFill>
                  <a:srgbClr val="FF0000"/>
                </a:solidFill>
              </a:rPr>
              <a:t>độc</a:t>
            </a:r>
            <a:endParaRPr lang="en-US" sz="6000" b="1" dirty="0">
              <a:solidFill>
                <a:srgbClr val="FF0000"/>
              </a:solidFill>
            </a:endParaRPr>
          </a:p>
        </p:txBody>
      </p:sp>
    </p:spTree>
    <p:extLst>
      <p:ext uri="{BB962C8B-B14F-4D97-AF65-F5344CB8AC3E}">
        <p14:creationId xmlns:p14="http://schemas.microsoft.com/office/powerpoint/2010/main" val="16370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94" y="76200"/>
            <a:ext cx="11278504" cy="678180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02FC5DC-79BB-DDA5-7B86-2BB768A6A3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994" y="152400"/>
            <a:ext cx="8382000" cy="3895607"/>
          </a:xfrm>
          <a:prstGeom prst="rect">
            <a:avLst/>
          </a:prstGeom>
          <a:noFill/>
          <a:ln>
            <a:noFill/>
          </a:ln>
        </p:spPr>
      </p:pic>
      <p:sp>
        <p:nvSpPr>
          <p:cNvPr id="3" name="Rectangle: Rounded Corners 2">
            <a:extLst>
              <a:ext uri="{FF2B5EF4-FFF2-40B4-BE49-F238E27FC236}">
                <a16:creationId xmlns:a16="http://schemas.microsoft.com/office/drawing/2014/main" id="{5D8A3D78-DF84-61E4-3C5A-B6C29BF535A4}"/>
              </a:ext>
            </a:extLst>
          </p:cNvPr>
          <p:cNvSpPr/>
          <p:nvPr/>
        </p:nvSpPr>
        <p:spPr>
          <a:xfrm>
            <a:off x="2743994" y="3352800"/>
            <a:ext cx="22860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Nấm</a:t>
            </a:r>
            <a:r>
              <a:rPr lang="en-US" sz="2800" dirty="0"/>
              <a:t> </a:t>
            </a:r>
            <a:r>
              <a:rPr lang="en-US" sz="2800" dirty="0" err="1"/>
              <a:t>độc</a:t>
            </a:r>
            <a:r>
              <a:rPr lang="en-US" sz="2800" dirty="0"/>
              <a:t> </a:t>
            </a:r>
            <a:r>
              <a:rPr lang="en-US" sz="2800" dirty="0" err="1"/>
              <a:t>đỏ</a:t>
            </a:r>
            <a:endParaRPr lang="en-US" sz="2800" dirty="0"/>
          </a:p>
        </p:txBody>
      </p:sp>
      <p:sp>
        <p:nvSpPr>
          <p:cNvPr id="5" name="Rectangle: Rounded Corners 4">
            <a:extLst>
              <a:ext uri="{FF2B5EF4-FFF2-40B4-BE49-F238E27FC236}">
                <a16:creationId xmlns:a16="http://schemas.microsoft.com/office/drawing/2014/main" id="{38F7A0A0-A43C-2F90-136A-F2CF08A5800F}"/>
              </a:ext>
            </a:extLst>
          </p:cNvPr>
          <p:cNvSpPr/>
          <p:nvPr/>
        </p:nvSpPr>
        <p:spPr>
          <a:xfrm>
            <a:off x="6706394" y="3352800"/>
            <a:ext cx="30480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Nấm</a:t>
            </a:r>
            <a:r>
              <a:rPr lang="en-US" sz="2800" dirty="0"/>
              <a:t> </a:t>
            </a:r>
            <a:r>
              <a:rPr lang="en-US" sz="2800" dirty="0" err="1"/>
              <a:t>độc</a:t>
            </a:r>
            <a:r>
              <a:rPr lang="en-US" sz="2800" dirty="0"/>
              <a:t> </a:t>
            </a:r>
            <a:r>
              <a:rPr lang="en-US" sz="2800" dirty="0" err="1"/>
              <a:t>tán</a:t>
            </a:r>
            <a:r>
              <a:rPr lang="en-US" sz="2800" dirty="0"/>
              <a:t> </a:t>
            </a:r>
            <a:r>
              <a:rPr lang="en-US" sz="2800" dirty="0" err="1"/>
              <a:t>trắng</a:t>
            </a:r>
            <a:endParaRPr lang="en-US" sz="2800" dirty="0"/>
          </a:p>
        </p:txBody>
      </p:sp>
      <p:sp>
        <p:nvSpPr>
          <p:cNvPr id="7" name="Rectangle 6">
            <a:extLst>
              <a:ext uri="{FF2B5EF4-FFF2-40B4-BE49-F238E27FC236}">
                <a16:creationId xmlns:a16="http://schemas.microsoft.com/office/drawing/2014/main" id="{2EE9411D-311C-40A9-80AC-1B7C1D09A40B}"/>
              </a:ext>
            </a:extLst>
          </p:cNvPr>
          <p:cNvSpPr/>
          <p:nvPr/>
        </p:nvSpPr>
        <p:spPr>
          <a:xfrm>
            <a:off x="2134394" y="4953000"/>
            <a:ext cx="7620000" cy="6858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mbria" panose="02040503050406030204" pitchFamily="18" charset="0"/>
                <a:ea typeface="Cambria" panose="02040503050406030204" pitchFamily="18" charset="0"/>
              </a:rPr>
              <a:t>Vì sao không được ăn nấm lạ?</a:t>
            </a:r>
            <a:endParaRPr lang="en-US" sz="36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2C1350F3-0491-817A-148F-74ABA95A079D}"/>
              </a:ext>
            </a:extLst>
          </p:cNvPr>
          <p:cNvSpPr/>
          <p:nvPr/>
        </p:nvSpPr>
        <p:spPr>
          <a:xfrm>
            <a:off x="838994" y="5791200"/>
            <a:ext cx="10287000" cy="6858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mbria" panose="02040503050406030204" pitchFamily="18" charset="0"/>
                <a:ea typeface="Cambria" panose="02040503050406030204" pitchFamily="18" charset="0"/>
              </a:rPr>
              <a:t>Nếu gặp nấm lạ thì em sẽ làm gì? Vì sao?</a:t>
            </a:r>
            <a:endParaRPr lang="en-US" sz="3600" b="1" dirty="0">
              <a:solidFill>
                <a:srgbClr val="00206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3E0CF24A-607F-E4B9-BBF7-225C1A5FCEDF}"/>
              </a:ext>
            </a:extLst>
          </p:cNvPr>
          <p:cNvSpPr/>
          <p:nvPr/>
        </p:nvSpPr>
        <p:spPr>
          <a:xfrm>
            <a:off x="991394" y="4114800"/>
            <a:ext cx="10287000" cy="6858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300" b="1" dirty="0">
                <a:solidFill>
                  <a:srgbClr val="002060"/>
                </a:solidFill>
                <a:latin typeface="Cambria" panose="02040503050406030204" pitchFamily="18" charset="0"/>
                <a:ea typeface="Cambria" panose="02040503050406030204" pitchFamily="18" charset="0"/>
              </a:rPr>
              <a:t>Hãy mô tả hình dạng, màu sắc, nơi sống của nấm độc</a:t>
            </a:r>
            <a:endParaRPr lang="en-US" sz="3300" b="1"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5511B48F-C861-872F-F45B-090D7EB45855}"/>
              </a:ext>
            </a:extLst>
          </p:cNvPr>
          <p:cNvPicPr>
            <a:picLocks noChangeAspect="1"/>
          </p:cNvPicPr>
          <p:nvPr/>
        </p:nvPicPr>
        <p:blipFill>
          <a:blip r:embed="rId4"/>
          <a:stretch>
            <a:fillRect/>
          </a:stretch>
        </p:blipFill>
        <p:spPr>
          <a:xfrm>
            <a:off x="4344194" y="457200"/>
            <a:ext cx="3129131" cy="2540802"/>
          </a:xfrm>
          <a:prstGeom prst="rect">
            <a:avLst/>
          </a:prstGeom>
        </p:spPr>
      </p:pic>
    </p:spTree>
    <p:extLst>
      <p:ext uri="{BB962C8B-B14F-4D97-AF65-F5344CB8AC3E}">
        <p14:creationId xmlns:p14="http://schemas.microsoft.com/office/powerpoint/2010/main" val="421778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94" y="304800"/>
            <a:ext cx="115071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194" y="990600"/>
            <a:ext cx="10668000" cy="1600199"/>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86832" y="4328823"/>
              <a:ext cx="8774691" cy="5998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Hãy mô tả hình dạng, màu sắc, nơi sống của nấm độc</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81" y="2133600"/>
            <a:ext cx="4528102" cy="452810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991394" y="1143000"/>
            <a:ext cx="1143000" cy="10655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3810794" y="2887682"/>
            <a:ext cx="7772400" cy="3416320"/>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vi-VN" sz="36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Nấm có hình dạng, màu sắc,</a:t>
            </a:r>
            <a:r>
              <a:rPr lang="en-US" sz="36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kích thước khác nhau. Có nhiều nấm độc có màu sắc sặc sỡ để thu hút côn trùng. Phần mũ nấm có chứa những đốm đỏ, đen, trắng, chúng sống ở những chỗ ẩm thấp, dưới gốc cây.</a:t>
            </a:r>
            <a:endParaRPr kumimoji="0" lang="en-US" sz="36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045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94" y="304800"/>
            <a:ext cx="115071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194" y="990600"/>
            <a:ext cx="10668000" cy="1600199"/>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2227158" y="3728942"/>
              <a:ext cx="8774691" cy="5998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Vì sao không được ăn nấm lạ?</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81" y="2133600"/>
            <a:ext cx="4528102" cy="452810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991394" y="1143000"/>
            <a:ext cx="1143000" cy="10655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3810794" y="3276600"/>
            <a:ext cx="7772400" cy="1754326"/>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vi-VN" sz="36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Vì chúng ta không thể biết được nấm đó có chứa độc không nên chúng ta không được ăn.</a:t>
            </a:r>
            <a:endParaRPr kumimoji="0" lang="en-US" sz="36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609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94" y="304800"/>
            <a:ext cx="115071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194" y="990600"/>
            <a:ext cx="10668000" cy="1600199"/>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2081164" y="3528981"/>
              <a:ext cx="8774691" cy="5998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Nếu gặp nấm lạ thì em sẽ làm gì ? Vì sao?</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81" y="2133600"/>
            <a:ext cx="4528102" cy="452810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991394" y="1143000"/>
            <a:ext cx="1143000" cy="10655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3810794" y="2887682"/>
            <a:ext cx="7467600" cy="2123658"/>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vi-VN"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Nếu gặp nấm lạ em sẽ không hái để ăn vì ăn có thể sẽ bị ngộ độc.</a:t>
            </a:r>
            <a:endParaRPr kumimoji="0" lang="en-US" sz="44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29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918" y="305208"/>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134459" y="1594473"/>
            <a:ext cx="10382060" cy="3477875"/>
          </a:xfrm>
          <a:prstGeom prst="rect">
            <a:avLst/>
          </a:prstGeom>
          <a:solidFill>
            <a:srgbClr val="FFFF00">
              <a:alpha val="76000"/>
            </a:srgbClr>
          </a:solidFill>
          <a:ln w="47625">
            <a:solidFill>
              <a:srgbClr val="00B0F0"/>
            </a:solidFill>
            <a:prstDash val="dashDot"/>
          </a:ln>
        </p:spPr>
        <p:txBody>
          <a:bodyPr wrap="square">
            <a:spAutoFit/>
          </a:bodyPr>
          <a:lstStyle/>
          <a:p>
            <a:pPr algn="just" defTabSz="914309" fontAlgn="base"/>
            <a:r>
              <a:rPr lang="vi-VN" sz="4400" b="1" dirty="0">
                <a:solidFill>
                  <a:srgbClr val="002060"/>
                </a:solidFill>
                <a:latin typeface="Calibri" panose="020F0502020204030204" pitchFamily="34" charset="0"/>
                <a:cs typeface="Calibri" panose="020F0502020204030204" pitchFamily="34" charset="0"/>
              </a:rPr>
              <a:t>Nấm độc có rất nhiều độc tố. Khi người ăn phải nấm đọc sẽ bị ngộ độc, các cơ quan như tiêu hóa, thần kinh sẽ bị ảnh hưởng, thậm chí một số trường hợp nặng dẫn đến tử vong ...</a:t>
            </a: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4456" y="185865"/>
            <a:ext cx="3993226" cy="1457070"/>
          </a:xfrm>
          <a:prstGeom prst="rect">
            <a:avLst/>
          </a:prstGeom>
        </p:spPr>
      </p:pic>
    </p:spTree>
    <p:extLst>
      <p:ext uri="{BB962C8B-B14F-4D97-AF65-F5344CB8AC3E}">
        <p14:creationId xmlns:p14="http://schemas.microsoft.com/office/powerpoint/2010/main" val="16115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94" y="304800"/>
            <a:ext cx="11278504" cy="6398080"/>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group of mushrooms with different colors&#10;&#10;Description automatically generated">
            <a:extLst>
              <a:ext uri="{FF2B5EF4-FFF2-40B4-BE49-F238E27FC236}">
                <a16:creationId xmlns:a16="http://schemas.microsoft.com/office/drawing/2014/main" id="{F343A895-93F6-84A3-3365-BF98F024A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06" y="533400"/>
            <a:ext cx="6858000" cy="6858000"/>
          </a:xfrm>
          <a:prstGeom prst="rect">
            <a:avLst/>
          </a:prstGeom>
        </p:spPr>
      </p:pic>
      <p:grpSp>
        <p:nvGrpSpPr>
          <p:cNvPr id="22" name="Graphic 4">
            <a:extLst>
              <a:ext uri="{FF2B5EF4-FFF2-40B4-BE49-F238E27FC236}">
                <a16:creationId xmlns:a16="http://schemas.microsoft.com/office/drawing/2014/main" id="{008E5BC8-75C8-5759-853E-82750A9FEC4F}"/>
              </a:ext>
            </a:extLst>
          </p:cNvPr>
          <p:cNvGrpSpPr/>
          <p:nvPr/>
        </p:nvGrpSpPr>
        <p:grpSpPr>
          <a:xfrm>
            <a:off x="5106194" y="1600200"/>
            <a:ext cx="6553200" cy="3886200"/>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5487194" y="2133600"/>
            <a:ext cx="5587249" cy="2800767"/>
          </a:xfrm>
          <a:prstGeom prst="rect">
            <a:avLst/>
          </a:prstGeom>
          <a:noFill/>
        </p:spPr>
        <p:txBody>
          <a:bodyPr wrap="square" rtlCol="0">
            <a:spAutoFit/>
          </a:bodyPr>
          <a:lstStyle/>
          <a:p>
            <a:pPr lvl="0" algn="ctr"/>
            <a:r>
              <a:rPr lang="en-US" sz="4400" b="1" dirty="0" err="1">
                <a:solidFill>
                  <a:srgbClr val="FF0000"/>
                </a:solidFill>
              </a:rPr>
              <a:t>Hoạt</a:t>
            </a:r>
            <a:r>
              <a:rPr lang="en-US" sz="4400" b="1" dirty="0">
                <a:solidFill>
                  <a:srgbClr val="FF0000"/>
                </a:solidFill>
              </a:rPr>
              <a:t> </a:t>
            </a:r>
            <a:r>
              <a:rPr lang="en-US" sz="4400" b="1" dirty="0" err="1">
                <a:solidFill>
                  <a:srgbClr val="FF0000"/>
                </a:solidFill>
              </a:rPr>
              <a:t>động</a:t>
            </a:r>
            <a:r>
              <a:rPr lang="en-US" sz="4400" b="1" dirty="0">
                <a:solidFill>
                  <a:srgbClr val="FF0000"/>
                </a:solidFill>
              </a:rPr>
              <a:t> 4: </a:t>
            </a:r>
            <a:r>
              <a:rPr lang="en-US" sz="4400" b="1" dirty="0" err="1">
                <a:solidFill>
                  <a:srgbClr val="FF0000"/>
                </a:solidFill>
              </a:rPr>
              <a:t>Xem</a:t>
            </a:r>
            <a:r>
              <a:rPr lang="en-US" sz="4400" b="1" dirty="0">
                <a:solidFill>
                  <a:srgbClr val="FF0000"/>
                </a:solidFill>
              </a:rPr>
              <a:t> </a:t>
            </a:r>
            <a:r>
              <a:rPr lang="en-US" sz="4400" b="1" dirty="0" err="1">
                <a:solidFill>
                  <a:srgbClr val="FF0000"/>
                </a:solidFill>
              </a:rPr>
              <a:t>các</a:t>
            </a:r>
            <a:r>
              <a:rPr lang="en-US" sz="4400" b="1" dirty="0">
                <a:solidFill>
                  <a:srgbClr val="FF0000"/>
                </a:solidFill>
              </a:rPr>
              <a:t> video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nấm</a:t>
            </a:r>
            <a:r>
              <a:rPr lang="en-US" sz="4400" b="1" dirty="0">
                <a:solidFill>
                  <a:srgbClr val="FF0000"/>
                </a:solidFill>
              </a:rPr>
              <a:t> </a:t>
            </a:r>
            <a:r>
              <a:rPr lang="en-US" sz="4400" b="1" dirty="0" err="1">
                <a:solidFill>
                  <a:srgbClr val="FF0000"/>
                </a:solidFill>
              </a:rPr>
              <a:t>độc</a:t>
            </a:r>
            <a:r>
              <a:rPr lang="en-US" sz="4400" b="1" dirty="0">
                <a:solidFill>
                  <a:srgbClr val="FF0000"/>
                </a:solidFill>
              </a:rPr>
              <a:t> </a:t>
            </a:r>
            <a:r>
              <a:rPr lang="en-US" sz="4400" b="1" dirty="0" err="1">
                <a:solidFill>
                  <a:srgbClr val="FF0000"/>
                </a:solidFill>
              </a:rPr>
              <a:t>và</a:t>
            </a:r>
            <a:r>
              <a:rPr lang="en-US" sz="4400" b="1" dirty="0">
                <a:solidFill>
                  <a:srgbClr val="FF0000"/>
                </a:solidFill>
              </a:rPr>
              <a:t>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tránh</a:t>
            </a:r>
            <a:r>
              <a:rPr lang="en-US" sz="4400" b="1" dirty="0">
                <a:solidFill>
                  <a:srgbClr val="FF0000"/>
                </a:solidFill>
              </a:rPr>
              <a:t> </a:t>
            </a:r>
            <a:r>
              <a:rPr lang="en-US" sz="4400" b="1" dirty="0" err="1">
                <a:solidFill>
                  <a:srgbClr val="FF0000"/>
                </a:solidFill>
              </a:rPr>
              <a:t>khi</a:t>
            </a:r>
            <a:r>
              <a:rPr lang="en-US" sz="4400" b="1" dirty="0">
                <a:solidFill>
                  <a:srgbClr val="FF0000"/>
                </a:solidFill>
              </a:rPr>
              <a:t> </a:t>
            </a:r>
            <a:r>
              <a:rPr lang="en-US" sz="4400" b="1" dirty="0" err="1">
                <a:solidFill>
                  <a:srgbClr val="FF0000"/>
                </a:solidFill>
              </a:rPr>
              <a:t>bị</a:t>
            </a:r>
            <a:r>
              <a:rPr lang="en-US" sz="4400" b="1" dirty="0">
                <a:solidFill>
                  <a:srgbClr val="FF0000"/>
                </a:solidFill>
              </a:rPr>
              <a:t> </a:t>
            </a:r>
            <a:r>
              <a:rPr lang="en-US" sz="4400" b="1" dirty="0" err="1">
                <a:solidFill>
                  <a:srgbClr val="FF0000"/>
                </a:solidFill>
              </a:rPr>
              <a:t>ngộ</a:t>
            </a:r>
            <a:r>
              <a:rPr lang="en-US" sz="4400" b="1" dirty="0">
                <a:solidFill>
                  <a:srgbClr val="FF0000"/>
                </a:solidFill>
              </a:rPr>
              <a:t> </a:t>
            </a:r>
            <a:r>
              <a:rPr lang="en-US" sz="4400" b="1" dirty="0" err="1">
                <a:solidFill>
                  <a:srgbClr val="FF0000"/>
                </a:solidFill>
              </a:rPr>
              <a:t>độc</a:t>
            </a:r>
            <a:endParaRPr kumimoji="0" lang="en-US" sz="44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155063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703</Words>
  <Application>Microsoft Office PowerPoint</Application>
  <PresentationFormat>Custom</PresentationFormat>
  <Paragraphs>41</Paragraphs>
  <Slides>16</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Calibri</vt:lpstr>
      <vt:lpstr>Cambria</vt:lpstr>
      <vt:lpstr>Georgia</vt:lpstr>
      <vt:lpstr>黑体</vt:lpstr>
      <vt:lpstr>Times New Roman</vt:lpstr>
      <vt:lpstr>Theme74</vt:lpstr>
      <vt:lpstr>Office 主题​​</vt:lpstr>
      <vt:lpstr>1_Simple Light</vt:lpstr>
      <vt:lpstr>1_Theme74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Slidesdocs.com</dc:creator>
  <cp:keywords/>
  <dc:description/>
  <cp:lastModifiedBy>Administrator</cp:lastModifiedBy>
  <cp:revision>66</cp:revision>
  <dcterms:created xsi:type="dcterms:W3CDTF">2023-04-28T12:08:11Z</dcterms:created>
  <dcterms:modified xsi:type="dcterms:W3CDTF">2025-02-22T13:56:36Z</dcterms:modified>
  <cp:category/>
</cp:coreProperties>
</file>