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5E61C-D85A-4516-9771-11001A527300}"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3AEB9-EDD6-4455-9C38-1118C56C7789}" type="slidenum">
              <a:rPr lang="en-US" smtClean="0"/>
              <a:t>‹#›</a:t>
            </a:fld>
            <a:endParaRPr lang="en-US"/>
          </a:p>
        </p:txBody>
      </p:sp>
    </p:spTree>
    <p:extLst>
      <p:ext uri="{BB962C8B-B14F-4D97-AF65-F5344CB8AC3E}">
        <p14:creationId xmlns:p14="http://schemas.microsoft.com/office/powerpoint/2010/main" val="258361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820D6-6FC0-4C22-956D-B5E7783C09C9}" type="slidenum">
              <a:rPr lang="en-US" smtClean="0"/>
              <a:t>1</a:t>
            </a:fld>
            <a:endParaRPr lang="en-US"/>
          </a:p>
        </p:txBody>
      </p:sp>
    </p:spTree>
    <p:extLst>
      <p:ext uri="{BB962C8B-B14F-4D97-AF65-F5344CB8AC3E}">
        <p14:creationId xmlns:p14="http://schemas.microsoft.com/office/powerpoint/2010/main" val="2991249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69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571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12</a:t>
            </a:fld>
            <a:endParaRPr lang="en-US"/>
          </a:p>
        </p:txBody>
      </p:sp>
    </p:spTree>
    <p:extLst>
      <p:ext uri="{BB962C8B-B14F-4D97-AF65-F5344CB8AC3E}">
        <p14:creationId xmlns:p14="http://schemas.microsoft.com/office/powerpoint/2010/main" val="756837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13</a:t>
            </a:fld>
            <a:endParaRPr lang="en-US"/>
          </a:p>
        </p:txBody>
      </p:sp>
    </p:spTree>
    <p:extLst>
      <p:ext uri="{BB962C8B-B14F-4D97-AF65-F5344CB8AC3E}">
        <p14:creationId xmlns:p14="http://schemas.microsoft.com/office/powerpoint/2010/main" val="39124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14</a:t>
            </a:fld>
            <a:endParaRPr lang="en-US"/>
          </a:p>
        </p:txBody>
      </p:sp>
    </p:spTree>
    <p:extLst>
      <p:ext uri="{BB962C8B-B14F-4D97-AF65-F5344CB8AC3E}">
        <p14:creationId xmlns:p14="http://schemas.microsoft.com/office/powerpoint/2010/main" val="132282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15</a:t>
            </a:fld>
            <a:endParaRPr lang="en-US"/>
          </a:p>
        </p:txBody>
      </p:sp>
    </p:spTree>
    <p:extLst>
      <p:ext uri="{BB962C8B-B14F-4D97-AF65-F5344CB8AC3E}">
        <p14:creationId xmlns:p14="http://schemas.microsoft.com/office/powerpoint/2010/main" val="98783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46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17</a:t>
            </a:fld>
            <a:endParaRPr lang="en-US"/>
          </a:p>
        </p:txBody>
      </p:sp>
    </p:spTree>
    <p:extLst>
      <p:ext uri="{BB962C8B-B14F-4D97-AF65-F5344CB8AC3E}">
        <p14:creationId xmlns:p14="http://schemas.microsoft.com/office/powerpoint/2010/main" val="158607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15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19</a:t>
            </a:fld>
            <a:endParaRPr lang="en-US"/>
          </a:p>
        </p:txBody>
      </p:sp>
    </p:spTree>
    <p:extLst>
      <p:ext uri="{BB962C8B-B14F-4D97-AF65-F5344CB8AC3E}">
        <p14:creationId xmlns:p14="http://schemas.microsoft.com/office/powerpoint/2010/main" val="279023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54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20</a:t>
            </a:fld>
            <a:endParaRPr lang="en-US"/>
          </a:p>
        </p:txBody>
      </p:sp>
    </p:spTree>
    <p:extLst>
      <p:ext uri="{BB962C8B-B14F-4D97-AF65-F5344CB8AC3E}">
        <p14:creationId xmlns:p14="http://schemas.microsoft.com/office/powerpoint/2010/main" val="274277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0585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22</a:t>
            </a:fld>
            <a:endParaRPr lang="en-US"/>
          </a:p>
        </p:txBody>
      </p:sp>
    </p:spTree>
    <p:extLst>
      <p:ext uri="{BB962C8B-B14F-4D97-AF65-F5344CB8AC3E}">
        <p14:creationId xmlns:p14="http://schemas.microsoft.com/office/powerpoint/2010/main" val="3842530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33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281001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28831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392046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141987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92403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8</a:t>
            </a:fld>
            <a:endParaRPr lang="en-US"/>
          </a:p>
        </p:txBody>
      </p:sp>
    </p:spTree>
    <p:extLst>
      <p:ext uri="{BB962C8B-B14F-4D97-AF65-F5344CB8AC3E}">
        <p14:creationId xmlns:p14="http://schemas.microsoft.com/office/powerpoint/2010/main" val="371900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3AEB9-EDD6-4455-9C38-1118C56C7789}" type="slidenum">
              <a:rPr lang="en-US" smtClean="0"/>
              <a:t>9</a:t>
            </a:fld>
            <a:endParaRPr lang="en-US"/>
          </a:p>
        </p:txBody>
      </p:sp>
    </p:spTree>
    <p:extLst>
      <p:ext uri="{BB962C8B-B14F-4D97-AF65-F5344CB8AC3E}">
        <p14:creationId xmlns:p14="http://schemas.microsoft.com/office/powerpoint/2010/main" val="3879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6081A9-19D4-424C-AB73-2F15CA6F61A1}"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330689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081A9-19D4-424C-AB73-2F15CA6F61A1}"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82797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081A9-19D4-424C-AB73-2F15CA6F61A1}"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381592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302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219575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67576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739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10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081A9-19D4-424C-AB73-2F15CA6F61A1}"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362989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6081A9-19D4-424C-AB73-2F15CA6F61A1}"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2565175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6081A9-19D4-424C-AB73-2F15CA6F61A1}"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20292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6081A9-19D4-424C-AB73-2F15CA6F61A1}"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86304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6081A9-19D4-424C-AB73-2F15CA6F61A1}"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369305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081A9-19D4-424C-AB73-2F15CA6F61A1}"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3110251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6081A9-19D4-424C-AB73-2F15CA6F61A1}"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1217051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6081A9-19D4-424C-AB73-2F15CA6F61A1}"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AF766-220A-47AD-8937-E96AFEB2D4C0}" type="slidenum">
              <a:rPr lang="en-US" smtClean="0"/>
              <a:t>‹#›</a:t>
            </a:fld>
            <a:endParaRPr lang="en-US"/>
          </a:p>
        </p:txBody>
      </p:sp>
    </p:spTree>
    <p:extLst>
      <p:ext uri="{BB962C8B-B14F-4D97-AF65-F5344CB8AC3E}">
        <p14:creationId xmlns:p14="http://schemas.microsoft.com/office/powerpoint/2010/main" val="228836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81A9-19D4-424C-AB73-2F15CA6F61A1}" type="datetimeFigureOut">
              <a:rPr lang="en-US" smtClean="0"/>
              <a:t>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AF766-220A-47AD-8937-E96AFEB2D4C0}" type="slidenum">
              <a:rPr lang="en-US" smtClean="0"/>
              <a:t>‹#›</a:t>
            </a:fld>
            <a:endParaRPr lang="en-US"/>
          </a:p>
        </p:txBody>
      </p:sp>
    </p:spTree>
    <p:extLst>
      <p:ext uri="{BB962C8B-B14F-4D97-AF65-F5344CB8AC3E}">
        <p14:creationId xmlns:p14="http://schemas.microsoft.com/office/powerpoint/2010/main" val="2521875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microsoft.com/office/2007/relationships/hdphoto" Target="../media/hdphoto3.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18.xml"/><Relationship Id="rId5" Type="http://schemas.microsoft.com/office/2007/relationships/hdphoto" Target="../media/hdphoto3.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slide" Target="slide8.xml"/><Relationship Id="rId3" Type="http://schemas.openxmlformats.org/officeDocument/2006/relationships/notesSlide" Target="../notesSlides/notesSlide3.xml"/><Relationship Id="rId7" Type="http://schemas.openxmlformats.org/officeDocument/2006/relationships/image" Target="../media/image8.gif"/><Relationship Id="rId12" Type="http://schemas.openxmlformats.org/officeDocument/2006/relationships/slide" Target="slide3.xml"/><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slide" Target="slide7.xml"/><Relationship Id="rId20" Type="http://schemas.openxmlformats.org/officeDocument/2006/relationships/slide" Target="slide9.xml"/><Relationship Id="rId1" Type="http://schemas.openxmlformats.org/officeDocument/2006/relationships/tags" Target="../tags/tag4.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5.xml"/><Relationship Id="rId5" Type="http://schemas.openxmlformats.org/officeDocument/2006/relationships/image" Target="../media/image17.e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slide" Target="slide5.xml"/><Relationship Id="rId5" Type="http://schemas.openxmlformats.org/officeDocument/2006/relationships/image" Target="../media/image17.em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5.xml"/><Relationship Id="rId5" Type="http://schemas.openxmlformats.org/officeDocument/2006/relationships/image" Target="../media/image17.em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5.xml"/><Relationship Id="rId5" Type="http://schemas.openxmlformats.org/officeDocument/2006/relationships/image" Target="../media/image17.emf"/><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6CF1C-0C6D-E4FC-17AE-F5A38B1F24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06" y="154480"/>
            <a:ext cx="12469586" cy="7014142"/>
          </a:xfrm>
          <a:prstGeom prst="rect">
            <a:avLst/>
          </a:prstGeom>
        </p:spPr>
      </p:pic>
      <p:sp>
        <p:nvSpPr>
          <p:cNvPr id="3" name="TextBox 2"/>
          <p:cNvSpPr txBox="1">
            <a:spLocks noChangeArrowheads="1"/>
          </p:cNvSpPr>
          <p:nvPr/>
        </p:nvSpPr>
        <p:spPr bwMode="auto">
          <a:xfrm>
            <a:off x="4855892" y="311647"/>
            <a:ext cx="6241599"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UBND HUYỆN AN LÃO</a:t>
            </a:r>
          </a:p>
          <a:p>
            <a:pPr algn="ctr">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TRƯỜNG TIỂU HỌC BÁT TRANG</a:t>
            </a:r>
          </a:p>
        </p:txBody>
      </p:sp>
      <p:pic>
        <p:nvPicPr>
          <p:cNvPr id="8" name="Picture 7">
            <a:extLst>
              <a:ext uri="{FF2B5EF4-FFF2-40B4-BE49-F238E27FC236}">
                <a16:creationId xmlns:a16="http://schemas.microsoft.com/office/drawing/2014/main" id="{C3F674DB-3B87-A3BE-03BE-95850F2E0A5B}"/>
              </a:ext>
            </a:extLst>
          </p:cNvPr>
          <p:cNvPicPr>
            <a:picLocks noChangeAspect="1"/>
          </p:cNvPicPr>
          <p:nvPr/>
        </p:nvPicPr>
        <p:blipFill>
          <a:blip r:embed="rId5"/>
          <a:stretch>
            <a:fillRect/>
          </a:stretch>
        </p:blipFill>
        <p:spPr>
          <a:xfrm>
            <a:off x="7863555" y="4692748"/>
            <a:ext cx="2696813" cy="2258097"/>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C3F674DB-3B87-A3BE-03BE-95850F2E0A5B}"/>
              </a:ext>
            </a:extLst>
          </p:cNvPr>
          <p:cNvPicPr>
            <a:picLocks noChangeAspect="1"/>
          </p:cNvPicPr>
          <p:nvPr/>
        </p:nvPicPr>
        <p:blipFill>
          <a:blip r:embed="rId5"/>
          <a:stretch>
            <a:fillRect/>
          </a:stretch>
        </p:blipFill>
        <p:spPr>
          <a:xfrm>
            <a:off x="254205" y="5243074"/>
            <a:ext cx="2696813" cy="2258097"/>
          </a:xfrm>
          <a:prstGeom prst="rect">
            <a:avLst/>
          </a:prstGeom>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A7906EED-366F-051A-A6FD-19AD2E89C92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68916" y="5029079"/>
            <a:ext cx="2667227" cy="2248431"/>
          </a:xfrm>
          <a:prstGeom prst="rect">
            <a:avLst/>
          </a:prstGeom>
          <a:effectLst>
            <a:outerShdw blurRad="76200" dir="18900000" sy="23000" kx="-1200000" algn="bl" rotWithShape="0">
              <a:prstClr val="black">
                <a:alpha val="20000"/>
              </a:prstClr>
            </a:outerShdw>
          </a:effectLst>
        </p:spPr>
      </p:pic>
      <p:sp>
        <p:nvSpPr>
          <p:cNvPr id="11" name="Title 1"/>
          <p:cNvSpPr txBox="1">
            <a:spLocks/>
          </p:cNvSpPr>
          <p:nvPr/>
        </p:nvSpPr>
        <p:spPr>
          <a:xfrm>
            <a:off x="-73137" y="1159671"/>
            <a:ext cx="5195454" cy="1600200"/>
          </a:xfrm>
          <a:prstGeom prst="rect">
            <a:avLst/>
          </a:prstGeom>
          <a:solidFill>
            <a:srgbClr val="FFFF00"/>
          </a:solidFill>
        </p:spPr>
        <p:txBody>
          <a:bodyPr/>
          <a:lst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a:lstStyle>
          <a:p>
            <a:pPr eaLnBrk="1" hangingPunct="1"/>
            <a:r>
              <a:rPr lang="en-US" altLang="en-US" sz="3200" b="1" dirty="0" smtClean="0">
                <a:solidFill>
                  <a:srgbClr val="002060"/>
                </a:solidFill>
                <a:latin typeface="Times New Roman" panose="02020603050405020304" pitchFamily="18" charset="0"/>
                <a:cs typeface="Times New Roman" panose="02020603050405020304" pitchFamily="18" charset="0"/>
              </a:rPr>
              <a:t>TIẾNG VIỆT TUẦN 20:</a:t>
            </a:r>
          </a:p>
          <a:p>
            <a:pPr eaLnBrk="1" hangingPunct="1"/>
            <a:endParaRPr lang="en-US" altLang="en-US" sz="3600" b="1" dirty="0" smtClean="0">
              <a:solidFill>
                <a:srgbClr val="FF0000"/>
              </a:solidFill>
              <a:latin typeface="Times New Roman" panose="02020603050405020304" pitchFamily="18" charset="0"/>
              <a:cs typeface="Times New Roman" panose="02020603050405020304" pitchFamily="18" charset="0"/>
            </a:endParaRPr>
          </a:p>
        </p:txBody>
      </p:sp>
      <p:sp>
        <p:nvSpPr>
          <p:cNvPr id="12" name="TextBox 2"/>
          <p:cNvSpPr txBox="1">
            <a:spLocks noChangeArrowheads="1"/>
          </p:cNvSpPr>
          <p:nvPr/>
        </p:nvSpPr>
        <p:spPr bwMode="auto">
          <a:xfrm>
            <a:off x="3413324" y="6334780"/>
            <a:ext cx="37260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smtClean="0">
                <a:solidFill>
                  <a:srgbClr val="002060"/>
                </a:solidFill>
                <a:latin typeface="Times New Roman" panose="02020603050405020304" pitchFamily="18" charset="0"/>
                <a:cs typeface="Times New Roman" panose="02020603050405020304" pitchFamily="18" charset="0"/>
              </a:rPr>
              <a:t>GV: </a:t>
            </a:r>
            <a:r>
              <a:rPr lang="en-US" altLang="en-US" sz="2800" dirty="0" err="1">
                <a:solidFill>
                  <a:srgbClr val="002060"/>
                </a:solidFill>
                <a:latin typeface="Times New Roman" panose="02020603050405020304" pitchFamily="18" charset="0"/>
                <a:cs typeface="Times New Roman" panose="02020603050405020304" pitchFamily="18" charset="0"/>
              </a:rPr>
              <a:t>Nguyễn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Vĩnh</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53438" y="1632048"/>
            <a:ext cx="1697580" cy="923330"/>
          </a:xfrm>
          <a:prstGeom prst="rect">
            <a:avLst/>
          </a:prstGeom>
          <a:noFill/>
        </p:spPr>
        <p:txBody>
          <a:bodyPr wrap="square" rtlCol="0">
            <a:spAutoFit/>
          </a:bodyPr>
          <a:lstStyle/>
          <a:p>
            <a:r>
              <a:rPr lang="en-US" sz="5400" dirty="0" err="1" smtClean="0">
                <a:solidFill>
                  <a:srgbClr val="FF0000"/>
                </a:solidFill>
                <a:latin typeface="HP001 5 hàng 1 ô ly" panose="020B0603050302020204" pitchFamily="34" charset="0"/>
              </a:rPr>
              <a:t>Viết</a:t>
            </a:r>
            <a:endParaRPr lang="en-US" sz="5400" dirty="0">
              <a:solidFill>
                <a:srgbClr val="FF0000"/>
              </a:solidFill>
              <a:latin typeface="HP001 5 hàng 1 ô ly" panose="020B0603050302020204" pitchFamily="34" charset="0"/>
            </a:endParaRPr>
          </a:p>
        </p:txBody>
      </p:sp>
      <p:pic>
        <p:nvPicPr>
          <p:cNvPr id="15" name="Picture 14">
            <a:extLst>
              <a:ext uri="{FF2B5EF4-FFF2-40B4-BE49-F238E27FC236}">
                <a16:creationId xmlns:a16="http://schemas.microsoft.com/office/drawing/2014/main" id="{0EE12F8F-A3A9-B026-CC61-37295BD1257F}"/>
              </a:ext>
            </a:extLst>
          </p:cNvPr>
          <p:cNvPicPr>
            <a:picLocks noChangeAspect="1"/>
          </p:cNvPicPr>
          <p:nvPr/>
        </p:nvPicPr>
        <p:blipFill>
          <a:blip r:embed="rId8"/>
          <a:stretch>
            <a:fillRect/>
          </a:stretch>
        </p:blipFill>
        <p:spPr>
          <a:xfrm>
            <a:off x="2809443" y="1598284"/>
            <a:ext cx="9382557" cy="3438442"/>
          </a:xfrm>
          <a:prstGeom prst="rect">
            <a:avLst/>
          </a:prstGeom>
        </p:spPr>
      </p:pic>
    </p:spTree>
    <p:custDataLst>
      <p:tags r:id="rId1"/>
    </p:custDataLst>
    <p:extLst>
      <p:ext uri="{BB962C8B-B14F-4D97-AF65-F5344CB8AC3E}">
        <p14:creationId xmlns:p14="http://schemas.microsoft.com/office/powerpoint/2010/main" val="70329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8"/>
                                        </p:tgtEl>
                                        <p:attrNameLst>
                                          <p:attrName>r</p:attrName>
                                        </p:attrNameLst>
                                      </p:cBhvr>
                                    </p:animRot>
                                    <p:animRot by="-240000">
                                      <p:cBhvr>
                                        <p:cTn id="7" dur="350" fill="hold">
                                          <p:stCondLst>
                                            <p:cond delay="350"/>
                                          </p:stCondLst>
                                        </p:cTn>
                                        <p:tgtEl>
                                          <p:spTgt spid="8"/>
                                        </p:tgtEl>
                                        <p:attrNameLst>
                                          <p:attrName>r</p:attrName>
                                        </p:attrNameLst>
                                      </p:cBhvr>
                                    </p:animRot>
                                    <p:animRot by="240000">
                                      <p:cBhvr>
                                        <p:cTn id="8" dur="350" fill="hold">
                                          <p:stCondLst>
                                            <p:cond delay="700"/>
                                          </p:stCondLst>
                                        </p:cTn>
                                        <p:tgtEl>
                                          <p:spTgt spid="8"/>
                                        </p:tgtEl>
                                        <p:attrNameLst>
                                          <p:attrName>r</p:attrName>
                                        </p:attrNameLst>
                                      </p:cBhvr>
                                    </p:animRot>
                                    <p:animRot by="-240000">
                                      <p:cBhvr>
                                        <p:cTn id="9" dur="350" fill="hold">
                                          <p:stCondLst>
                                            <p:cond delay="1050"/>
                                          </p:stCondLst>
                                        </p:cTn>
                                        <p:tgtEl>
                                          <p:spTgt spid="8"/>
                                        </p:tgtEl>
                                        <p:attrNameLst>
                                          <p:attrName>r</p:attrName>
                                        </p:attrNameLst>
                                      </p:cBhvr>
                                    </p:animRot>
                                    <p:animRot by="120000">
                                      <p:cBhvr>
                                        <p:cTn id="10" dur="350" fill="hold">
                                          <p:stCondLst>
                                            <p:cond delay="14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9"/>
                                        </p:tgtEl>
                                        <p:attrNameLst>
                                          <p:attrName>r</p:attrName>
                                        </p:attrNameLst>
                                      </p:cBhvr>
                                    </p:animRot>
                                    <p:animRot by="-240000">
                                      <p:cBhvr>
                                        <p:cTn id="13" dur="350" fill="hold">
                                          <p:stCondLst>
                                            <p:cond delay="350"/>
                                          </p:stCondLst>
                                        </p:cTn>
                                        <p:tgtEl>
                                          <p:spTgt spid="9"/>
                                        </p:tgtEl>
                                        <p:attrNameLst>
                                          <p:attrName>r</p:attrName>
                                        </p:attrNameLst>
                                      </p:cBhvr>
                                    </p:animRot>
                                    <p:animRot by="240000">
                                      <p:cBhvr>
                                        <p:cTn id="14" dur="350" fill="hold">
                                          <p:stCondLst>
                                            <p:cond delay="700"/>
                                          </p:stCondLst>
                                        </p:cTn>
                                        <p:tgtEl>
                                          <p:spTgt spid="9"/>
                                        </p:tgtEl>
                                        <p:attrNameLst>
                                          <p:attrName>r</p:attrName>
                                        </p:attrNameLst>
                                      </p:cBhvr>
                                    </p:animRot>
                                    <p:animRot by="-240000">
                                      <p:cBhvr>
                                        <p:cTn id="15" dur="350" fill="hold">
                                          <p:stCondLst>
                                            <p:cond delay="1050"/>
                                          </p:stCondLst>
                                        </p:cTn>
                                        <p:tgtEl>
                                          <p:spTgt spid="9"/>
                                        </p:tgtEl>
                                        <p:attrNameLst>
                                          <p:attrName>r</p:attrName>
                                        </p:attrNameLst>
                                      </p:cBhvr>
                                    </p:animRot>
                                    <p:animRot by="120000">
                                      <p:cBhvr>
                                        <p:cTn id="16" dur="350" fill="hold">
                                          <p:stCondLst>
                                            <p:cond delay="14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75" fill="hold">
                                          <p:stCondLst>
                                            <p:cond delay="0"/>
                                          </p:stCondLst>
                                        </p:cTn>
                                        <p:tgtEl>
                                          <p:spTgt spid="10"/>
                                        </p:tgtEl>
                                        <p:attrNameLst>
                                          <p:attrName>r</p:attrName>
                                        </p:attrNameLst>
                                      </p:cBhvr>
                                    </p:animRot>
                                    <p:animRot by="-240000">
                                      <p:cBhvr>
                                        <p:cTn id="19" dur="350" fill="hold">
                                          <p:stCondLst>
                                            <p:cond delay="350"/>
                                          </p:stCondLst>
                                        </p:cTn>
                                        <p:tgtEl>
                                          <p:spTgt spid="10"/>
                                        </p:tgtEl>
                                        <p:attrNameLst>
                                          <p:attrName>r</p:attrName>
                                        </p:attrNameLst>
                                      </p:cBhvr>
                                    </p:animRot>
                                    <p:animRot by="240000">
                                      <p:cBhvr>
                                        <p:cTn id="20" dur="350" fill="hold">
                                          <p:stCondLst>
                                            <p:cond delay="700"/>
                                          </p:stCondLst>
                                        </p:cTn>
                                        <p:tgtEl>
                                          <p:spTgt spid="10"/>
                                        </p:tgtEl>
                                        <p:attrNameLst>
                                          <p:attrName>r</p:attrName>
                                        </p:attrNameLst>
                                      </p:cBhvr>
                                    </p:animRot>
                                    <p:animRot by="-240000">
                                      <p:cBhvr>
                                        <p:cTn id="21" dur="350" fill="hold">
                                          <p:stCondLst>
                                            <p:cond delay="1050"/>
                                          </p:stCondLst>
                                        </p:cTn>
                                        <p:tgtEl>
                                          <p:spTgt spid="10"/>
                                        </p:tgtEl>
                                        <p:attrNameLst>
                                          <p:attrName>r</p:attrName>
                                        </p:attrNameLst>
                                      </p:cBhvr>
                                    </p:animRot>
                                    <p:animRot by="120000">
                                      <p:cBhvr>
                                        <p:cTn id="22" dur="350" fill="hold">
                                          <p:stCondLst>
                                            <p:cond delay="1400"/>
                                          </p:stCondLst>
                                        </p:cTn>
                                        <p:tgtEl>
                                          <p:spTgt spid="1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6395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4"/>
          <a:stretch>
            <a:fillRect/>
          </a:stretch>
        </p:blipFill>
        <p:spPr>
          <a:xfrm>
            <a:off x="674723" y="2128890"/>
            <a:ext cx="10536601" cy="3090381"/>
          </a:xfrm>
          <a:prstGeom prst="rect">
            <a:avLst/>
          </a:prstGeom>
        </p:spPr>
      </p:pic>
    </p:spTree>
    <p:custDataLst>
      <p:tags r:id="rId1"/>
    </p:custDataLst>
    <p:extLst>
      <p:ext uri="{BB962C8B-B14F-4D97-AF65-F5344CB8AC3E}">
        <p14:creationId xmlns:p14="http://schemas.microsoft.com/office/powerpoint/2010/main" val="366474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348178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16014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243203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custDataLst>
      <p:tags r:id="rId1"/>
    </p:custDataLst>
    <p:extLst>
      <p:ext uri="{BB962C8B-B14F-4D97-AF65-F5344CB8AC3E}">
        <p14:creationId xmlns:p14="http://schemas.microsoft.com/office/powerpoint/2010/main" val="178320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custDataLst>
      <p:tags r:id="rId1"/>
    </p:custDataLst>
    <p:extLst>
      <p:ext uri="{BB962C8B-B14F-4D97-AF65-F5344CB8AC3E}">
        <p14:creationId xmlns:p14="http://schemas.microsoft.com/office/powerpoint/2010/main" val="133589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90555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4"/>
          <a:stretch>
            <a:fillRect/>
          </a:stretch>
        </p:blipFill>
        <p:spPr>
          <a:xfrm>
            <a:off x="159168" y="4098164"/>
            <a:ext cx="4673561" cy="2496288"/>
          </a:xfrm>
          <a:prstGeom prst="rect">
            <a:avLst/>
          </a:prstGeom>
        </p:spPr>
      </p:pic>
    </p:spTree>
    <p:custDataLst>
      <p:tags r:id="rId1"/>
    </p:custDataLst>
    <p:extLst>
      <p:ext uri="{BB962C8B-B14F-4D97-AF65-F5344CB8AC3E}">
        <p14:creationId xmlns:p14="http://schemas.microsoft.com/office/powerpoint/2010/main" val="191915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4"/>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146046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4"/>
          <a:stretch>
            <a:fillRect/>
          </a:stretch>
        </p:blipFill>
        <p:spPr>
          <a:xfrm>
            <a:off x="139661" y="3770776"/>
            <a:ext cx="5441615" cy="2906528"/>
          </a:xfrm>
          <a:prstGeom prst="rect">
            <a:avLst/>
          </a:prstGeom>
        </p:spPr>
      </p:pic>
    </p:spTree>
    <p:custDataLst>
      <p:tags r:id="rId1"/>
    </p:custDataLst>
    <p:extLst>
      <p:ext uri="{BB962C8B-B14F-4D97-AF65-F5344CB8AC3E}">
        <p14:creationId xmlns:p14="http://schemas.microsoft.com/office/powerpoint/2010/main" val="354105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4"/>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9576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4">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6"/>
          <a:stretch>
            <a:fillRect/>
          </a:stretch>
        </p:blipFill>
        <p:spPr>
          <a:xfrm>
            <a:off x="3098756" y="616791"/>
            <a:ext cx="6870787" cy="1109568"/>
          </a:xfrm>
          <a:prstGeom prst="rect">
            <a:avLst/>
          </a:prstGeom>
        </p:spPr>
      </p:pic>
    </p:spTree>
    <p:custDataLst>
      <p:tags r:id="rId1"/>
    </p:custDataLst>
    <p:extLst>
      <p:ext uri="{BB962C8B-B14F-4D97-AF65-F5344CB8AC3E}">
        <p14:creationId xmlns:p14="http://schemas.microsoft.com/office/powerpoint/2010/main" val="1177521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375409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ustDataLst>
      <p:tags r:id="rId1"/>
    </p:custDataLst>
    <p:extLst>
      <p:ext uri="{BB962C8B-B14F-4D97-AF65-F5344CB8AC3E}">
        <p14:creationId xmlns:p14="http://schemas.microsoft.com/office/powerpoint/2010/main" val="165265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5"/>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6"/>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9">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1"/>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1"/>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1"/>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1"/>
          <a:stretch>
            <a:fillRect/>
          </a:stretch>
        </p:blipFill>
        <p:spPr>
          <a:xfrm>
            <a:off x="10757726" y="1556038"/>
            <a:ext cx="1810669" cy="1487553"/>
          </a:xfrm>
          <a:prstGeom prst="rect">
            <a:avLst/>
          </a:prstGeom>
        </p:spPr>
      </p:pic>
      <p:pic>
        <p:nvPicPr>
          <p:cNvPr id="23" name="Picture 22">
            <a:hlinkClick r:id="rId12"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3"/>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4"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5"/>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6"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7"/>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8"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9"/>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20"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627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6"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16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65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50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6"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19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740423" y="0"/>
            <a:ext cx="11094607" cy="5928852"/>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accent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p:cNvSpPr txBox="1"/>
          <p:nvPr/>
        </p:nvSpPr>
        <p:spPr>
          <a:xfrm>
            <a:off x="1848463" y="427703"/>
            <a:ext cx="8495071" cy="1200329"/>
          </a:xfrm>
          <a:prstGeom prst="rect">
            <a:avLst/>
          </a:prstGeom>
          <a:noFill/>
        </p:spPr>
        <p:txBody>
          <a:bodyPr wrap="square" rtlCol="0">
            <a:spAutoFit/>
          </a:bodyPr>
          <a:lstStyle/>
          <a:p>
            <a:r>
              <a:rPr lang="en-US" sz="3600" dirty="0" err="1" smtClean="0">
                <a:solidFill>
                  <a:srgbClr val="0070C0"/>
                </a:solidFill>
                <a:latin typeface="HP001 5 hàng 1 ô ly" panose="020B0603050302020204" pitchFamily="34" charset="0"/>
              </a:rPr>
              <a:t>Thứ</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ba</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ngày</a:t>
            </a:r>
            <a:r>
              <a:rPr lang="en-US" sz="3600" dirty="0" smtClean="0">
                <a:solidFill>
                  <a:srgbClr val="0070C0"/>
                </a:solidFill>
                <a:latin typeface="HP001 5 hàng 1 ô ly" panose="020B0603050302020204" pitchFamily="34" charset="0"/>
              </a:rPr>
              <a:t> 21 </a:t>
            </a:r>
            <a:r>
              <a:rPr lang="en-US" sz="3600" dirty="0" err="1" smtClean="0">
                <a:solidFill>
                  <a:srgbClr val="0070C0"/>
                </a:solidFill>
                <a:latin typeface="HP001 5 hàng 1 ô ly" panose="020B0603050302020204" pitchFamily="34" charset="0"/>
              </a:rPr>
              <a:t>tháng</a:t>
            </a:r>
            <a:r>
              <a:rPr lang="en-US" sz="3600" dirty="0" smtClean="0">
                <a:solidFill>
                  <a:srgbClr val="0070C0"/>
                </a:solidFill>
                <a:latin typeface="HP001 5 hàng 1 ô ly" panose="020B0603050302020204" pitchFamily="34" charset="0"/>
              </a:rPr>
              <a:t> 01 </a:t>
            </a:r>
            <a:r>
              <a:rPr lang="en-US" sz="3600" dirty="0" err="1" smtClean="0">
                <a:solidFill>
                  <a:srgbClr val="0070C0"/>
                </a:solidFill>
                <a:latin typeface="HP001 5 hàng 1 ô ly" panose="020B0603050302020204" pitchFamily="34" charset="0"/>
              </a:rPr>
              <a:t>năm</a:t>
            </a:r>
            <a:r>
              <a:rPr lang="en-US" sz="3600" dirty="0" smtClean="0">
                <a:solidFill>
                  <a:srgbClr val="0070C0"/>
                </a:solidFill>
                <a:latin typeface="HP001 5 hàng 1 ô ly" panose="020B0603050302020204" pitchFamily="34" charset="0"/>
              </a:rPr>
              <a:t> 2025</a:t>
            </a:r>
          </a:p>
          <a:p>
            <a:r>
              <a:rPr lang="en-US" sz="3600" dirty="0">
                <a:solidFill>
                  <a:srgbClr val="0070C0"/>
                </a:solidFill>
                <a:latin typeface="HP001 5 hàng 1 ô ly" panose="020B0603050302020204" pitchFamily="34" charset="0"/>
              </a:rPr>
              <a:t>	</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Tiếng</a:t>
            </a:r>
            <a:r>
              <a:rPr lang="en-US" sz="3600" dirty="0" smtClean="0">
                <a:solidFill>
                  <a:srgbClr val="0070C0"/>
                </a:solidFill>
                <a:latin typeface="HP001 5 hàng 1 ô ly" panose="020B0603050302020204" pitchFamily="34" charset="0"/>
              </a:rPr>
              <a:t> </a:t>
            </a:r>
            <a:r>
              <a:rPr lang="en-US" sz="3600" dirty="0" err="1" smtClean="0">
                <a:solidFill>
                  <a:srgbClr val="0070C0"/>
                </a:solidFill>
                <a:latin typeface="HP001 5 hàng 1 ô ly" panose="020B0603050302020204" pitchFamily="34" charset="0"/>
              </a:rPr>
              <a:t>việt</a:t>
            </a:r>
            <a:endParaRPr lang="en-US" sz="3600" dirty="0">
              <a:solidFill>
                <a:srgbClr val="0070C0"/>
              </a:solidFill>
              <a:latin typeface="HP001 5 hàng 1 ô ly" panose="020B0603050302020204" pitchFamily="34" charset="0"/>
            </a:endParaRPr>
          </a:p>
        </p:txBody>
      </p:sp>
      <p:sp>
        <p:nvSpPr>
          <p:cNvPr id="3" name="TextBox 2"/>
          <p:cNvSpPr txBox="1"/>
          <p:nvPr/>
        </p:nvSpPr>
        <p:spPr>
          <a:xfrm>
            <a:off x="2475269" y="1628032"/>
            <a:ext cx="7241458" cy="646331"/>
          </a:xfrm>
          <a:prstGeom prst="rect">
            <a:avLst/>
          </a:prstGeom>
          <a:noFill/>
        </p:spPr>
        <p:txBody>
          <a:bodyPr wrap="square" rtlCol="0">
            <a:spAutoFit/>
          </a:bodyPr>
          <a:lstStyle/>
          <a:p>
            <a:r>
              <a:rPr lang="en-US" sz="3600" dirty="0" err="1" smtClean="0">
                <a:solidFill>
                  <a:srgbClr val="FF0000"/>
                </a:solidFill>
                <a:latin typeface="HP001 5 hàng 1 ô ly" panose="020B0603050302020204" pitchFamily="34" charset="0"/>
              </a:rPr>
              <a:t>Bài</a:t>
            </a:r>
            <a:r>
              <a:rPr lang="en-US" sz="3600" dirty="0" smtClean="0">
                <a:solidFill>
                  <a:srgbClr val="FF0000"/>
                </a:solidFill>
                <a:latin typeface="HP001 5 hàng 1 ô ly" panose="020B0603050302020204" pitchFamily="34" charset="0"/>
              </a:rPr>
              <a:t> 3. </a:t>
            </a:r>
            <a:r>
              <a:rPr lang="en-US" sz="3600" dirty="0" err="1" smtClean="0">
                <a:solidFill>
                  <a:srgbClr val="FF0000"/>
                </a:solidFill>
                <a:latin typeface="HP001 5 hàng 1 ô ly" panose="020B0603050302020204" pitchFamily="34" charset="0"/>
              </a:rPr>
              <a:t>Ông</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bụt</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đã</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đến</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tiết</a:t>
            </a:r>
            <a:r>
              <a:rPr lang="en-US" sz="3600" smtClean="0">
                <a:solidFill>
                  <a:srgbClr val="FF0000"/>
                </a:solidFill>
                <a:latin typeface="HP001 5 hàng 1 ô ly" panose="020B0603050302020204" pitchFamily="34" charset="0"/>
              </a:rPr>
              <a:t> 3 </a:t>
            </a:r>
            <a:r>
              <a:rPr lang="en-US" sz="3600" dirty="0" smtClean="0">
                <a:solidFill>
                  <a:srgbClr val="FF0000"/>
                </a:solidFill>
                <a:latin typeface="HP001 5 hàng 1 ô ly" panose="020B0603050302020204" pitchFamily="34" charset="0"/>
              </a:rPr>
              <a:t>)</a:t>
            </a:r>
            <a:endParaRPr lang="en-US" sz="3600" dirty="0">
              <a:solidFill>
                <a:srgbClr val="FF0000"/>
              </a:solidFill>
              <a:latin typeface="HP001 5 hàng 1 ô ly" panose="020B0603050302020204" pitchFamily="34" charset="0"/>
            </a:endParaRPr>
          </a:p>
        </p:txBody>
      </p:sp>
      <p:pic>
        <p:nvPicPr>
          <p:cNvPr id="5" name="Picture 4"/>
          <p:cNvPicPr>
            <a:picLocks noChangeAspect="1"/>
          </p:cNvPicPr>
          <p:nvPr/>
        </p:nvPicPr>
        <p:blipFill>
          <a:blip r:embed="rId4"/>
          <a:stretch>
            <a:fillRect/>
          </a:stretch>
        </p:blipFill>
        <p:spPr>
          <a:xfrm>
            <a:off x="71282" y="3474692"/>
            <a:ext cx="5257473" cy="3296652"/>
          </a:xfrm>
          <a:prstGeom prst="rect">
            <a:avLst/>
          </a:prstGeom>
        </p:spPr>
      </p:pic>
      <p:pic>
        <p:nvPicPr>
          <p:cNvPr id="6"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4194" y="2934929"/>
            <a:ext cx="4623396" cy="359408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6247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custDataLst>
      <p:tags r:id="rId1"/>
    </p:custDataLst>
    <p:extLst>
      <p:ext uri="{BB962C8B-B14F-4D97-AF65-F5344CB8AC3E}">
        <p14:creationId xmlns:p14="http://schemas.microsoft.com/office/powerpoint/2010/main" val="318706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F300C18-B56E-45C7-811E-E6360CB8E68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4-TUẦN 20-VIẾT-VIETDOANVANNEUCAMXUCVENGUOITHAN-VĨ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FA64FBD-C19A-4E40-91AB-68ED67B5DD9B}: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46B1A91C-A3F9-4064-BF20-4CB43CA3AA17}: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EC323E1D-4603-440E-BA94-DA8019E47764}: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0E89E278-2D30-4097-937F-1357E852A57E}: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E8D7E64E-435E-44A8-B67B-9D61ACF53BD8}: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814F4A18-1AB4-4B06-9DFF-9E9D21CF2E64}: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FAF4B725-B1AC-455D-A521-3AF2E8D06DBE}: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C1720E74-227D-4BF7-A182-0CE1A4D1F2E5}: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69157FF9-74C1-464B-A791-C6C9D935EBC6}: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74057F66-FD95-40C2-A333-E207C27B41DE}:273"/>
</p:tagLst>
</file>

<file path=ppt/tags/tag2.xml><?xml version="1.0" encoding="utf-8"?>
<p:tagLst xmlns:a="http://schemas.openxmlformats.org/drawingml/2006/main" xmlns:r="http://schemas.openxmlformats.org/officeDocument/2006/relationships" xmlns:p="http://schemas.openxmlformats.org/presentationml/2006/main">
  <p:tag name="GENSWF_SLIDE_UID" val="{F9561525-A900-4F51-9367-8813987F71A6}:279"/>
</p:tagLst>
</file>

<file path=ppt/tags/tag20.xml><?xml version="1.0" encoding="utf-8"?>
<p:tagLst xmlns:a="http://schemas.openxmlformats.org/drawingml/2006/main" xmlns:r="http://schemas.openxmlformats.org/officeDocument/2006/relationships" xmlns:p="http://schemas.openxmlformats.org/presentationml/2006/main">
  <p:tag name="GENSWF_SLIDE_UID" val="{E813B1A0-A244-44A2-82B0-D0CF3A9B8804}: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CC590D1C-01DD-4784-BADF-B33574AE217E}:275"/>
</p:tagLst>
</file>

<file path=ppt/tags/tag22.xml><?xml version="1.0" encoding="utf-8"?>
<p:tagLst xmlns:a="http://schemas.openxmlformats.org/drawingml/2006/main" xmlns:r="http://schemas.openxmlformats.org/officeDocument/2006/relationships" xmlns:p="http://schemas.openxmlformats.org/presentationml/2006/main">
  <p:tag name="GENSWF_SLIDE_UID" val="{C8118377-BD3B-491B-98E5-BBDB3A2FD292}: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CBE0D889-46E6-4736-B3B6-D1EF0A575E65}: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09AE496C-D03E-409C-8BC4-52B85B6991A4}:278"/>
</p:tagLst>
</file>

<file path=ppt/tags/tag3.xml><?xml version="1.0" encoding="utf-8"?>
<p:tagLst xmlns:a="http://schemas.openxmlformats.org/drawingml/2006/main" xmlns:r="http://schemas.openxmlformats.org/officeDocument/2006/relationships" xmlns:p="http://schemas.openxmlformats.org/presentationml/2006/main">
  <p:tag name="GENSWF_SLIDE_UID" val="{5910BD11-5B52-4A93-BBF2-3637F759DC6B}:257"/>
</p:tagLst>
</file>

<file path=ppt/tags/tag4.xml><?xml version="1.0" encoding="utf-8"?>
<p:tagLst xmlns:a="http://schemas.openxmlformats.org/drawingml/2006/main" xmlns:r="http://schemas.openxmlformats.org/officeDocument/2006/relationships" xmlns:p="http://schemas.openxmlformats.org/presentationml/2006/main">
  <p:tag name="GENSWF_SLIDE_UID" val="{C2D87E61-03B2-41D2-9770-EAEA258FD6BD}:258"/>
</p:tagLst>
</file>

<file path=ppt/tags/tag5.xml><?xml version="1.0" encoding="utf-8"?>
<p:tagLst xmlns:a="http://schemas.openxmlformats.org/drawingml/2006/main" xmlns:r="http://schemas.openxmlformats.org/officeDocument/2006/relationships" xmlns:p="http://schemas.openxmlformats.org/presentationml/2006/main">
  <p:tag name="GENSWF_SLIDE_UID" val="{ACACDC97-5107-4ACE-8768-B3AC3A978F32}:259"/>
</p:tagLst>
</file>

<file path=ppt/tags/tag6.xml><?xml version="1.0" encoding="utf-8"?>
<p:tagLst xmlns:a="http://schemas.openxmlformats.org/drawingml/2006/main" xmlns:r="http://schemas.openxmlformats.org/officeDocument/2006/relationships" xmlns:p="http://schemas.openxmlformats.org/presentationml/2006/main">
  <p:tag name="GENSWF_SLIDE_UID" val="{8BD1D941-49D2-4F0C-A322-F196A5319C34}:260"/>
</p:tagLst>
</file>

<file path=ppt/tags/tag7.xml><?xml version="1.0" encoding="utf-8"?>
<p:tagLst xmlns:a="http://schemas.openxmlformats.org/drawingml/2006/main" xmlns:r="http://schemas.openxmlformats.org/officeDocument/2006/relationships" xmlns:p="http://schemas.openxmlformats.org/presentationml/2006/main">
  <p:tag name="GENSWF_SLIDE_UID" val="{C2255721-F054-4BF7-8D1C-E18938EC684B}:261"/>
</p:tagLst>
</file>

<file path=ppt/tags/tag8.xml><?xml version="1.0" encoding="utf-8"?>
<p:tagLst xmlns:a="http://schemas.openxmlformats.org/drawingml/2006/main" xmlns:r="http://schemas.openxmlformats.org/officeDocument/2006/relationships" xmlns:p="http://schemas.openxmlformats.org/presentationml/2006/main">
  <p:tag name="GENSWF_SLIDE_UID" val="{E188DF0D-6307-4B86-90A3-1E7F9639C886}:262"/>
</p:tagLst>
</file>

<file path=ppt/tags/tag9.xml><?xml version="1.0" encoding="utf-8"?>
<p:tagLst xmlns:a="http://schemas.openxmlformats.org/drawingml/2006/main" xmlns:r="http://schemas.openxmlformats.org/officeDocument/2006/relationships" xmlns:p="http://schemas.openxmlformats.org/presentationml/2006/main">
  <p:tag name="GENSWF_SLIDE_UID" val="{E58ED8D5-1CF4-4262-B5C3-379CCB22A6FA}: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607</Words>
  <Application>Microsoft Office PowerPoint</Application>
  <PresentationFormat>Widescreen</PresentationFormat>
  <Paragraphs>67</Paragraphs>
  <Slides>23</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#9Slide03 Sympathique Alt</vt:lpstr>
      <vt:lpstr>Algerian</vt:lpstr>
      <vt:lpstr>Anaheim</vt:lpstr>
      <vt:lpstr>Arial</vt:lpstr>
      <vt:lpstr>Calibri</vt:lpstr>
      <vt:lpstr>Calibri Light</vt:lpstr>
      <vt:lpstr>Cambria</vt:lpstr>
      <vt:lpstr>Courier Prime</vt:lpstr>
      <vt:lpstr>等线</vt:lpstr>
      <vt:lpstr>HP001 5 hàng 1 ô ly</vt:lpstr>
      <vt:lpstr>SVN-Hole Hearted</vt:lpstr>
      <vt:lpstr>Tahoma</vt:lpstr>
      <vt:lpstr>Times New Roman</vt:lpstr>
      <vt:lpstr>思源黑体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TV4-TUẦN 20-VIẾT-VIETDOANVANNEUCAMXUCVENGUOITHAN-VĨNH</dc:title>
  <dc:creator>Admin</dc:creator>
  <cp:lastModifiedBy>Admin</cp:lastModifiedBy>
  <cp:revision>3</cp:revision>
  <dcterms:created xsi:type="dcterms:W3CDTF">2025-02-03T13:37:49Z</dcterms:created>
  <dcterms:modified xsi:type="dcterms:W3CDTF">2025-02-03T13:42:17Z</dcterms:modified>
</cp:coreProperties>
</file>