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3" r:id="rId2"/>
    <p:sldId id="257" r:id="rId3"/>
    <p:sldId id="262" r:id="rId4"/>
    <p:sldId id="263" r:id="rId5"/>
    <p:sldId id="265" r:id="rId6"/>
    <p:sldId id="266" r:id="rId7"/>
    <p:sldId id="267" r:id="rId8"/>
    <p:sldId id="268" r:id="rId9"/>
    <p:sldId id="269" r:id="rId10"/>
    <p:sldId id="275" r:id="rId11"/>
    <p:sldId id="276" r:id="rId12"/>
    <p:sldId id="277" r:id="rId13"/>
    <p:sldId id="278" r:id="rId14"/>
    <p:sldId id="279" r:id="rId15"/>
    <p:sldId id="280" r:id="rId16"/>
    <p:sldId id="281" r:id="rId17"/>
    <p:sldId id="282" r:id="rId18"/>
    <p:sldId id="283" r:id="rId19"/>
    <p:sldId id="284" r:id="rId20"/>
    <p:sldId id="286"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E2250-C866-4C86-B14A-E4DFEF8EC13C}" type="datetimeFigureOut">
              <a:rPr lang="en-US" smtClean="0"/>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88302-F4D9-413E-A4F2-37274C1C8219}" type="slidenum">
              <a:rPr lang="en-US" smtClean="0"/>
              <a:t>‹#›</a:t>
            </a:fld>
            <a:endParaRPr lang="en-US"/>
          </a:p>
        </p:txBody>
      </p:sp>
    </p:spTree>
    <p:extLst>
      <p:ext uri="{BB962C8B-B14F-4D97-AF65-F5344CB8AC3E}">
        <p14:creationId xmlns:p14="http://schemas.microsoft.com/office/powerpoint/2010/main" val="18228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dirty="0"/>
          </a:p>
        </p:txBody>
      </p:sp>
    </p:spTree>
    <p:extLst>
      <p:ext uri="{BB962C8B-B14F-4D97-AF65-F5344CB8AC3E}">
        <p14:creationId xmlns:p14="http://schemas.microsoft.com/office/powerpoint/2010/main" val="101313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61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E68-075F-467E-B57A-F1EA23622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31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871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7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6BAE68-075F-467E-B57A-F1EA23622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8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AD1231-9390-4E72-BEBF-57102C5E2EE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1710-2435-4B5A-8986-064975770759}" type="slidenum">
              <a:rPr lang="en-US" smtClean="0"/>
              <a:t>‹#›</a:t>
            </a:fld>
            <a:endParaRPr lang="en-US"/>
          </a:p>
        </p:txBody>
      </p:sp>
    </p:spTree>
    <p:extLst>
      <p:ext uri="{BB962C8B-B14F-4D97-AF65-F5344CB8AC3E}">
        <p14:creationId xmlns:p14="http://schemas.microsoft.com/office/powerpoint/2010/main" val="182608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D1231-9390-4E72-BEBF-57102C5E2EE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1710-2435-4B5A-8986-064975770759}" type="slidenum">
              <a:rPr lang="en-US" smtClean="0"/>
              <a:t>‹#›</a:t>
            </a:fld>
            <a:endParaRPr lang="en-US"/>
          </a:p>
        </p:txBody>
      </p:sp>
    </p:spTree>
    <p:extLst>
      <p:ext uri="{BB962C8B-B14F-4D97-AF65-F5344CB8AC3E}">
        <p14:creationId xmlns:p14="http://schemas.microsoft.com/office/powerpoint/2010/main" val="424209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D1231-9390-4E72-BEBF-57102C5E2EE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1710-2435-4B5A-8986-064975770759}" type="slidenum">
              <a:rPr lang="en-US" smtClean="0"/>
              <a:t>‹#›</a:t>
            </a:fld>
            <a:endParaRPr lang="en-US"/>
          </a:p>
        </p:txBody>
      </p:sp>
    </p:spTree>
    <p:extLst>
      <p:ext uri="{BB962C8B-B14F-4D97-AF65-F5344CB8AC3E}">
        <p14:creationId xmlns:p14="http://schemas.microsoft.com/office/powerpoint/2010/main" val="16085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
        <p:cNvGrpSpPr/>
        <p:nvPr/>
      </p:nvGrpSpPr>
      <p:grpSpPr>
        <a:xfrm>
          <a:off x="0" y="0"/>
          <a:ext cx="0" cy="0"/>
          <a:chOff x="0" y="0"/>
          <a:chExt cx="0" cy="0"/>
        </a:xfrm>
      </p:grpSpPr>
      <p:grpSp>
        <p:nvGrpSpPr>
          <p:cNvPr id="46" name="Google Shape;46;p3"/>
          <p:cNvGrpSpPr/>
          <p:nvPr/>
        </p:nvGrpSpPr>
        <p:grpSpPr>
          <a:xfrm>
            <a:off x="1" y="0"/>
            <a:ext cx="12192009" cy="6858011"/>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3"/>
          <p:cNvSpPr txBox="1">
            <a:spLocks noGrp="1"/>
          </p:cNvSpPr>
          <p:nvPr>
            <p:ph type="title"/>
          </p:nvPr>
        </p:nvSpPr>
        <p:spPr>
          <a:xfrm>
            <a:off x="3558567" y="3324633"/>
            <a:ext cx="5130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0" name="Google Shape;50;p3"/>
          <p:cNvSpPr/>
          <p:nvPr/>
        </p:nvSpPr>
        <p:spPr>
          <a:xfrm>
            <a:off x="750334" y="556526"/>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51;p3"/>
          <p:cNvGrpSpPr/>
          <p:nvPr/>
        </p:nvGrpSpPr>
        <p:grpSpPr>
          <a:xfrm rot="4499998">
            <a:off x="10270998" y="675726"/>
            <a:ext cx="1436893" cy="86124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3"/>
          <p:cNvGrpSpPr/>
          <p:nvPr/>
        </p:nvGrpSpPr>
        <p:grpSpPr>
          <a:xfrm>
            <a:off x="673275" y="5425374"/>
            <a:ext cx="1210887" cy="666468"/>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8" name="Google Shape;68;p3"/>
          <p:cNvSpPr txBox="1">
            <a:spLocks noGrp="1"/>
          </p:cNvSpPr>
          <p:nvPr>
            <p:ph type="title" idx="2" hasCustomPrompt="1"/>
          </p:nvPr>
        </p:nvSpPr>
        <p:spPr>
          <a:xfrm>
            <a:off x="3558533" y="1639867"/>
            <a:ext cx="5130400" cy="14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800">
                <a:solidFill>
                  <a:schemeClr val="dk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9" name="Google Shape;69;p3"/>
          <p:cNvSpPr txBox="1">
            <a:spLocks noGrp="1"/>
          </p:cNvSpPr>
          <p:nvPr>
            <p:ph type="subTitle" idx="1"/>
          </p:nvPr>
        </p:nvSpPr>
        <p:spPr>
          <a:xfrm>
            <a:off x="4508000" y="4621385"/>
            <a:ext cx="3176000" cy="66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375850282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53612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68236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D1231-9390-4E72-BEBF-57102C5E2EE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1710-2435-4B5A-8986-064975770759}" type="slidenum">
              <a:rPr lang="en-US" smtClean="0"/>
              <a:t>‹#›</a:t>
            </a:fld>
            <a:endParaRPr lang="en-US"/>
          </a:p>
        </p:txBody>
      </p:sp>
    </p:spTree>
    <p:extLst>
      <p:ext uri="{BB962C8B-B14F-4D97-AF65-F5344CB8AC3E}">
        <p14:creationId xmlns:p14="http://schemas.microsoft.com/office/powerpoint/2010/main" val="94124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AD1231-9390-4E72-BEBF-57102C5E2EE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1710-2435-4B5A-8986-064975770759}" type="slidenum">
              <a:rPr lang="en-US" smtClean="0"/>
              <a:t>‹#›</a:t>
            </a:fld>
            <a:endParaRPr lang="en-US"/>
          </a:p>
        </p:txBody>
      </p:sp>
    </p:spTree>
    <p:extLst>
      <p:ext uri="{BB962C8B-B14F-4D97-AF65-F5344CB8AC3E}">
        <p14:creationId xmlns:p14="http://schemas.microsoft.com/office/powerpoint/2010/main" val="226036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AD1231-9390-4E72-BEBF-57102C5E2EEC}"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01710-2435-4B5A-8986-064975770759}" type="slidenum">
              <a:rPr lang="en-US" smtClean="0"/>
              <a:t>‹#›</a:t>
            </a:fld>
            <a:endParaRPr lang="en-US"/>
          </a:p>
        </p:txBody>
      </p:sp>
    </p:spTree>
    <p:extLst>
      <p:ext uri="{BB962C8B-B14F-4D97-AF65-F5344CB8AC3E}">
        <p14:creationId xmlns:p14="http://schemas.microsoft.com/office/powerpoint/2010/main" val="478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D1231-9390-4E72-BEBF-57102C5E2EEC}" type="datetimeFigureOut">
              <a:rPr lang="en-US" smtClean="0"/>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C01710-2435-4B5A-8986-064975770759}" type="slidenum">
              <a:rPr lang="en-US" smtClean="0"/>
              <a:t>‹#›</a:t>
            </a:fld>
            <a:endParaRPr lang="en-US"/>
          </a:p>
        </p:txBody>
      </p:sp>
    </p:spTree>
    <p:extLst>
      <p:ext uri="{BB962C8B-B14F-4D97-AF65-F5344CB8AC3E}">
        <p14:creationId xmlns:p14="http://schemas.microsoft.com/office/powerpoint/2010/main" val="333035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AD1231-9390-4E72-BEBF-57102C5E2EEC}" type="datetimeFigureOut">
              <a:rPr lang="en-US" smtClean="0"/>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C01710-2435-4B5A-8986-064975770759}" type="slidenum">
              <a:rPr lang="en-US" smtClean="0"/>
              <a:t>‹#›</a:t>
            </a:fld>
            <a:endParaRPr lang="en-US"/>
          </a:p>
        </p:txBody>
      </p:sp>
    </p:spTree>
    <p:extLst>
      <p:ext uri="{BB962C8B-B14F-4D97-AF65-F5344CB8AC3E}">
        <p14:creationId xmlns:p14="http://schemas.microsoft.com/office/powerpoint/2010/main" val="160335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D1231-9390-4E72-BEBF-57102C5E2EEC}" type="datetimeFigureOut">
              <a:rPr lang="en-US" smtClean="0"/>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C01710-2435-4B5A-8986-064975770759}" type="slidenum">
              <a:rPr lang="en-US" smtClean="0"/>
              <a:t>‹#›</a:t>
            </a:fld>
            <a:endParaRPr lang="en-US"/>
          </a:p>
        </p:txBody>
      </p:sp>
    </p:spTree>
    <p:extLst>
      <p:ext uri="{BB962C8B-B14F-4D97-AF65-F5344CB8AC3E}">
        <p14:creationId xmlns:p14="http://schemas.microsoft.com/office/powerpoint/2010/main" val="169534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AD1231-9390-4E72-BEBF-57102C5E2EEC}"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01710-2435-4B5A-8986-064975770759}" type="slidenum">
              <a:rPr lang="en-US" smtClean="0"/>
              <a:t>‹#›</a:t>
            </a:fld>
            <a:endParaRPr lang="en-US"/>
          </a:p>
        </p:txBody>
      </p:sp>
    </p:spTree>
    <p:extLst>
      <p:ext uri="{BB962C8B-B14F-4D97-AF65-F5344CB8AC3E}">
        <p14:creationId xmlns:p14="http://schemas.microsoft.com/office/powerpoint/2010/main" val="252104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AD1231-9390-4E72-BEBF-57102C5E2EEC}"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01710-2435-4B5A-8986-064975770759}" type="slidenum">
              <a:rPr lang="en-US" smtClean="0"/>
              <a:t>‹#›</a:t>
            </a:fld>
            <a:endParaRPr lang="en-US"/>
          </a:p>
        </p:txBody>
      </p:sp>
    </p:spTree>
    <p:extLst>
      <p:ext uri="{BB962C8B-B14F-4D97-AF65-F5344CB8AC3E}">
        <p14:creationId xmlns:p14="http://schemas.microsoft.com/office/powerpoint/2010/main" val="145129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D1231-9390-4E72-BEBF-57102C5E2EEC}" type="datetimeFigureOut">
              <a:rPr lang="en-US" smtClean="0"/>
              <a:t>9/2/2025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01710-2435-4B5A-8986-064975770759}" type="slidenum">
              <a:rPr lang="en-US" smtClean="0"/>
              <a:t>‹#›</a:t>
            </a:fld>
            <a:endParaRPr lang="en-US"/>
          </a:p>
        </p:txBody>
      </p:sp>
    </p:spTree>
    <p:extLst>
      <p:ext uri="{BB962C8B-B14F-4D97-AF65-F5344CB8AC3E}">
        <p14:creationId xmlns:p14="http://schemas.microsoft.com/office/powerpoint/2010/main" val="56920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27" name="Google Shape;535;p26"/>
          <p:cNvSpPr/>
          <p:nvPr/>
        </p:nvSpPr>
        <p:spPr>
          <a:xfrm>
            <a:off x="951967" y="699441"/>
            <a:ext cx="9202686" cy="393988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solidFill>
              <a:schemeClr val="accent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32" name="Google Shape;532;p26"/>
          <p:cNvPicPr preferRelativeResize="0"/>
          <p:nvPr/>
        </p:nvPicPr>
        <p:blipFill>
          <a:blip r:embed="rId3">
            <a:alphaModFix/>
          </a:blip>
          <a:stretch>
            <a:fillRect/>
          </a:stretch>
        </p:blipFill>
        <p:spPr>
          <a:xfrm flipH="1">
            <a:off x="6082811" y="5925306"/>
            <a:ext cx="591488" cy="596401"/>
          </a:xfrm>
          <a:prstGeom prst="rect">
            <a:avLst/>
          </a:prstGeom>
          <a:noFill/>
          <a:ln>
            <a:noFill/>
          </a:ln>
        </p:spPr>
      </p:pic>
      <p:pic>
        <p:nvPicPr>
          <p:cNvPr id="533" name="Google Shape;533;p26"/>
          <p:cNvPicPr preferRelativeResize="0"/>
          <p:nvPr/>
        </p:nvPicPr>
        <p:blipFill>
          <a:blip r:embed="rId3">
            <a:alphaModFix/>
          </a:blip>
          <a:stretch>
            <a:fillRect/>
          </a:stretch>
        </p:blipFill>
        <p:spPr>
          <a:xfrm flipH="1">
            <a:off x="6771911" y="5013736"/>
            <a:ext cx="786701" cy="793227"/>
          </a:xfrm>
          <a:prstGeom prst="rect">
            <a:avLst/>
          </a:prstGeom>
          <a:noFill/>
          <a:ln>
            <a:noFill/>
          </a:ln>
        </p:spPr>
      </p:pic>
      <p:pic>
        <p:nvPicPr>
          <p:cNvPr id="534" name="Google Shape;534;p26"/>
          <p:cNvPicPr preferRelativeResize="0"/>
          <p:nvPr/>
        </p:nvPicPr>
        <p:blipFill>
          <a:blip r:embed="rId3">
            <a:alphaModFix/>
          </a:blip>
          <a:stretch>
            <a:fillRect/>
          </a:stretch>
        </p:blipFill>
        <p:spPr>
          <a:xfrm flipH="1">
            <a:off x="6870478" y="5709085"/>
            <a:ext cx="1217500" cy="1227601"/>
          </a:xfrm>
          <a:prstGeom prst="rect">
            <a:avLst/>
          </a:prstGeom>
          <a:noFill/>
          <a:ln>
            <a:noFill/>
          </a:ln>
        </p:spPr>
      </p:pic>
      <p:sp>
        <p:nvSpPr>
          <p:cNvPr id="535" name="Google Shape;535;p26"/>
          <p:cNvSpPr/>
          <p:nvPr/>
        </p:nvSpPr>
        <p:spPr>
          <a:xfrm>
            <a:off x="1109885" y="868613"/>
            <a:ext cx="8861888" cy="356874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w="38100">
            <a:solidFill>
              <a:schemeClr val="bg1">
                <a:lumMod val="50000"/>
              </a:schemeClr>
            </a:solidFill>
            <a:prstDash val="sysDash"/>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38" name="Google Shape;538;p26"/>
          <p:cNvPicPr preferRelativeResize="0"/>
          <p:nvPr/>
        </p:nvPicPr>
        <p:blipFill>
          <a:blip r:embed="rId4">
            <a:alphaModFix/>
          </a:blip>
          <a:stretch>
            <a:fillRect/>
          </a:stretch>
        </p:blipFill>
        <p:spPr>
          <a:xfrm>
            <a:off x="4992983" y="4676201"/>
            <a:ext cx="1985733" cy="2181801"/>
          </a:xfrm>
          <a:prstGeom prst="rect">
            <a:avLst/>
          </a:prstGeom>
          <a:noFill/>
          <a:ln>
            <a:noFill/>
          </a:ln>
        </p:spPr>
      </p:pic>
      <p:grpSp>
        <p:nvGrpSpPr>
          <p:cNvPr id="539" name="Google Shape;539;p26"/>
          <p:cNvGrpSpPr/>
          <p:nvPr/>
        </p:nvGrpSpPr>
        <p:grpSpPr>
          <a:xfrm>
            <a:off x="4019550" y="321920"/>
            <a:ext cx="2952750" cy="785129"/>
            <a:chOff x="3564825" y="3020625"/>
            <a:chExt cx="785675" cy="394802"/>
          </a:xfrm>
        </p:grpSpPr>
        <p:sp>
          <p:nvSpPr>
            <p:cNvPr id="540" name="Google Shape;540;p26"/>
            <p:cNvSpPr/>
            <p:nvPr/>
          </p:nvSpPr>
          <p:spPr>
            <a:xfrm>
              <a:off x="3564825" y="3020625"/>
              <a:ext cx="785675" cy="394802"/>
            </a:xfrm>
            <a:custGeom>
              <a:avLst/>
              <a:gdLst/>
              <a:ahLst/>
              <a:cxnLst/>
              <a:rect l="l" t="t" r="r" b="b"/>
              <a:pathLst>
                <a:path w="7435" h="3736" extrusionOk="0">
                  <a:moveTo>
                    <a:pt x="3812" y="1"/>
                  </a:moveTo>
                  <a:cubicBezTo>
                    <a:pt x="2390" y="1"/>
                    <a:pt x="999" y="20"/>
                    <a:pt x="612" y="29"/>
                  </a:cubicBezTo>
                  <a:cubicBezTo>
                    <a:pt x="236" y="38"/>
                    <a:pt x="1006" y="607"/>
                    <a:pt x="1039" y="728"/>
                  </a:cubicBezTo>
                  <a:cubicBezTo>
                    <a:pt x="1074" y="851"/>
                    <a:pt x="1" y="1178"/>
                    <a:pt x="38" y="1313"/>
                  </a:cubicBezTo>
                  <a:cubicBezTo>
                    <a:pt x="76" y="1449"/>
                    <a:pt x="915" y="1757"/>
                    <a:pt x="937" y="1838"/>
                  </a:cubicBezTo>
                  <a:cubicBezTo>
                    <a:pt x="960" y="1920"/>
                    <a:pt x="18" y="2312"/>
                    <a:pt x="66" y="2488"/>
                  </a:cubicBezTo>
                  <a:cubicBezTo>
                    <a:pt x="115" y="2665"/>
                    <a:pt x="877" y="2834"/>
                    <a:pt x="900" y="2915"/>
                  </a:cubicBezTo>
                  <a:cubicBezTo>
                    <a:pt x="923" y="2997"/>
                    <a:pt x="171"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6" y="2788"/>
                  </a:cubicBezTo>
                  <a:cubicBezTo>
                    <a:pt x="6583" y="2788"/>
                    <a:pt x="6580" y="2789"/>
                    <a:pt x="6577" y="2789"/>
                  </a:cubicBezTo>
                  <a:cubicBezTo>
                    <a:pt x="6572" y="2791"/>
                    <a:pt x="6567" y="2792"/>
                    <a:pt x="6564" y="2792"/>
                  </a:cubicBezTo>
                  <a:cubicBezTo>
                    <a:pt x="6486" y="2792"/>
                    <a:pt x="7003" y="2379"/>
                    <a:pt x="7074" y="2256"/>
                  </a:cubicBezTo>
                  <a:cubicBezTo>
                    <a:pt x="7147" y="2127"/>
                    <a:pt x="6619" y="1908"/>
                    <a:pt x="6596" y="1827"/>
                  </a:cubicBezTo>
                  <a:cubicBezTo>
                    <a:pt x="6573" y="1745"/>
                    <a:pt x="7214" y="1341"/>
                    <a:pt x="7180" y="1219"/>
                  </a:cubicBezTo>
                  <a:cubicBezTo>
                    <a:pt x="7147" y="1098"/>
                    <a:pt x="6790" y="816"/>
                    <a:pt x="6768"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Google Shape;541;p26"/>
            <p:cNvSpPr/>
            <p:nvPr/>
          </p:nvSpPr>
          <p:spPr>
            <a:xfrm>
              <a:off x="3894629" y="3069658"/>
              <a:ext cx="201306" cy="37198"/>
            </a:xfrm>
            <a:custGeom>
              <a:avLst/>
              <a:gdLst/>
              <a:ahLst/>
              <a:cxnLst/>
              <a:rect l="l" t="t" r="r" b="b"/>
              <a:pathLst>
                <a:path w="1905" h="352" extrusionOk="0">
                  <a:moveTo>
                    <a:pt x="1250" y="0"/>
                  </a:moveTo>
                  <a:cubicBezTo>
                    <a:pt x="898" y="0"/>
                    <a:pt x="547" y="14"/>
                    <a:pt x="196" y="41"/>
                  </a:cubicBezTo>
                  <a:cubicBezTo>
                    <a:pt x="1" y="56"/>
                    <a:pt x="24" y="352"/>
                    <a:pt x="211" y="352"/>
                  </a:cubicBezTo>
                  <a:cubicBezTo>
                    <a:pt x="216" y="352"/>
                    <a:pt x="221" y="352"/>
                    <a:pt x="226" y="351"/>
                  </a:cubicBezTo>
                  <a:cubicBezTo>
                    <a:pt x="581" y="324"/>
                    <a:pt x="937" y="311"/>
                    <a:pt x="1292" y="311"/>
                  </a:cubicBezTo>
                  <a:cubicBezTo>
                    <a:pt x="1430" y="311"/>
                    <a:pt x="1567" y="313"/>
                    <a:pt x="1705" y="317"/>
                  </a:cubicBezTo>
                  <a:cubicBezTo>
                    <a:pt x="1707" y="317"/>
                    <a:pt x="1709" y="317"/>
                    <a:pt x="1711" y="317"/>
                  </a:cubicBezTo>
                  <a:cubicBezTo>
                    <a:pt x="1905" y="317"/>
                    <a:pt x="1872" y="13"/>
                    <a:pt x="1676" y="7"/>
                  </a:cubicBezTo>
                  <a:cubicBezTo>
                    <a:pt x="1534" y="2"/>
                    <a:pt x="1392" y="0"/>
                    <a:pt x="1250"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Google Shape;542;p26"/>
            <p:cNvSpPr/>
            <p:nvPr/>
          </p:nvSpPr>
          <p:spPr>
            <a:xfrm>
              <a:off x="4114850" y="3071349"/>
              <a:ext cx="87497" cy="34344"/>
            </a:xfrm>
            <a:custGeom>
              <a:avLst/>
              <a:gdLst/>
              <a:ahLst/>
              <a:cxnLst/>
              <a:rect l="l" t="t" r="r" b="b"/>
              <a:pathLst>
                <a:path w="828" h="325" extrusionOk="0">
                  <a:moveTo>
                    <a:pt x="496" y="1"/>
                  </a:moveTo>
                  <a:cubicBezTo>
                    <a:pt x="395" y="1"/>
                    <a:pt x="296" y="4"/>
                    <a:pt x="196" y="13"/>
                  </a:cubicBezTo>
                  <a:cubicBezTo>
                    <a:pt x="1"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6" y="312"/>
                    <a:pt x="799" y="272"/>
                    <a:pt x="814" y="185"/>
                  </a:cubicBezTo>
                  <a:cubicBezTo>
                    <a:pt x="827" y="110"/>
                    <a:pt x="772" y="8"/>
                    <a:pt x="688" y="5"/>
                  </a:cubicBezTo>
                  <a:cubicBezTo>
                    <a:pt x="624" y="2"/>
                    <a:pt x="560" y="1"/>
                    <a:pt x="496"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43" name="Google Shape;543;p26"/>
          <p:cNvSpPr/>
          <p:nvPr/>
        </p:nvSpPr>
        <p:spPr>
          <a:xfrm>
            <a:off x="6928008" y="4094290"/>
            <a:ext cx="378768" cy="382197"/>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44" name="Google Shape;544;p26"/>
          <p:cNvGrpSpPr/>
          <p:nvPr/>
        </p:nvGrpSpPr>
        <p:grpSpPr>
          <a:xfrm rot="10011208">
            <a:off x="9812617" y="3698449"/>
            <a:ext cx="1802172" cy="2544805"/>
            <a:chOff x="3238325" y="4626075"/>
            <a:chExt cx="174550" cy="246475"/>
          </a:xfrm>
        </p:grpSpPr>
        <p:sp>
          <p:nvSpPr>
            <p:cNvPr id="545" name="Google Shape;545;p26"/>
            <p:cNvSpPr/>
            <p:nvPr/>
          </p:nvSpPr>
          <p:spPr>
            <a:xfrm>
              <a:off x="3264675" y="4679525"/>
              <a:ext cx="148200" cy="171650"/>
            </a:xfrm>
            <a:custGeom>
              <a:avLst/>
              <a:gdLst/>
              <a:ahLst/>
              <a:cxnLst/>
              <a:rect l="l" t="t" r="r" b="b"/>
              <a:pathLst>
                <a:path w="5928" h="6866" extrusionOk="0">
                  <a:moveTo>
                    <a:pt x="3188" y="0"/>
                  </a:moveTo>
                  <a:cubicBezTo>
                    <a:pt x="2821" y="0"/>
                    <a:pt x="13" y="1540"/>
                    <a:pt x="10" y="1666"/>
                  </a:cubicBezTo>
                  <a:cubicBezTo>
                    <a:pt x="0" y="2119"/>
                    <a:pt x="2658" y="6704"/>
                    <a:pt x="2791" y="6855"/>
                  </a:cubicBezTo>
                  <a:cubicBezTo>
                    <a:pt x="2797" y="6862"/>
                    <a:pt x="2809" y="6865"/>
                    <a:pt x="2827" y="6865"/>
                  </a:cubicBezTo>
                  <a:cubicBezTo>
                    <a:pt x="3181" y="6865"/>
                    <a:pt x="5746" y="5456"/>
                    <a:pt x="5834" y="5367"/>
                  </a:cubicBezTo>
                  <a:cubicBezTo>
                    <a:pt x="5928" y="5273"/>
                    <a:pt x="3370" y="156"/>
                    <a:pt x="3222" y="9"/>
                  </a:cubicBezTo>
                  <a:cubicBezTo>
                    <a:pt x="3215" y="3"/>
                    <a:pt x="3204" y="0"/>
                    <a:pt x="31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6" name="Google Shape;546;p26"/>
            <p:cNvSpPr/>
            <p:nvPr/>
          </p:nvSpPr>
          <p:spPr>
            <a:xfrm>
              <a:off x="3284775" y="4693000"/>
              <a:ext cx="103975" cy="149875"/>
            </a:xfrm>
            <a:custGeom>
              <a:avLst/>
              <a:gdLst/>
              <a:ahLst/>
              <a:cxnLst/>
              <a:rect l="l" t="t" r="r" b="b"/>
              <a:pathLst>
                <a:path w="4159" h="5995" extrusionOk="0">
                  <a:moveTo>
                    <a:pt x="1128" y="0"/>
                  </a:moveTo>
                  <a:cubicBezTo>
                    <a:pt x="747" y="196"/>
                    <a:pt x="341" y="416"/>
                    <a:pt x="0" y="610"/>
                  </a:cubicBezTo>
                  <a:cubicBezTo>
                    <a:pt x="801" y="2484"/>
                    <a:pt x="1740" y="4298"/>
                    <a:pt x="2863" y="5994"/>
                  </a:cubicBezTo>
                  <a:cubicBezTo>
                    <a:pt x="3270" y="5799"/>
                    <a:pt x="3752" y="5547"/>
                    <a:pt x="4159" y="5327"/>
                  </a:cubicBezTo>
                  <a:cubicBezTo>
                    <a:pt x="3217" y="3516"/>
                    <a:pt x="2013" y="1843"/>
                    <a:pt x="112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7" name="Google Shape;547;p26"/>
            <p:cNvSpPr/>
            <p:nvPr/>
          </p:nvSpPr>
          <p:spPr>
            <a:xfrm>
              <a:off x="3332650" y="4800025"/>
              <a:ext cx="78800" cy="72525"/>
            </a:xfrm>
            <a:custGeom>
              <a:avLst/>
              <a:gdLst/>
              <a:ahLst/>
              <a:cxnLst/>
              <a:rect l="l" t="t" r="r" b="b"/>
              <a:pathLst>
                <a:path w="3152" h="2901" extrusionOk="0">
                  <a:moveTo>
                    <a:pt x="1759" y="1"/>
                  </a:moveTo>
                  <a:cubicBezTo>
                    <a:pt x="1742" y="1"/>
                    <a:pt x="1731" y="3"/>
                    <a:pt x="1726" y="9"/>
                  </a:cubicBezTo>
                  <a:cubicBezTo>
                    <a:pt x="1651" y="83"/>
                    <a:pt x="1537" y="1005"/>
                    <a:pt x="1480" y="1062"/>
                  </a:cubicBezTo>
                  <a:cubicBezTo>
                    <a:pt x="1475" y="1066"/>
                    <a:pt x="1466" y="1068"/>
                    <a:pt x="1452" y="1068"/>
                  </a:cubicBezTo>
                  <a:cubicBezTo>
                    <a:pt x="1301" y="1068"/>
                    <a:pt x="628" y="830"/>
                    <a:pt x="443" y="830"/>
                  </a:cubicBezTo>
                  <a:cubicBezTo>
                    <a:pt x="422" y="830"/>
                    <a:pt x="407" y="833"/>
                    <a:pt x="400" y="840"/>
                  </a:cubicBezTo>
                  <a:cubicBezTo>
                    <a:pt x="327" y="913"/>
                    <a:pt x="0" y="1962"/>
                    <a:pt x="72" y="2035"/>
                  </a:cubicBezTo>
                  <a:cubicBezTo>
                    <a:pt x="218" y="2180"/>
                    <a:pt x="2418" y="2901"/>
                    <a:pt x="2745" y="2901"/>
                  </a:cubicBezTo>
                  <a:cubicBezTo>
                    <a:pt x="2764" y="2901"/>
                    <a:pt x="2777" y="2898"/>
                    <a:pt x="2783" y="2893"/>
                  </a:cubicBezTo>
                  <a:cubicBezTo>
                    <a:pt x="2878" y="2797"/>
                    <a:pt x="3152" y="689"/>
                    <a:pt x="3115" y="547"/>
                  </a:cubicBezTo>
                  <a:cubicBezTo>
                    <a:pt x="3081" y="415"/>
                    <a:pt x="1978" y="1"/>
                    <a:pt x="1759" y="1"/>
                  </a:cubicBezTo>
                  <a:close/>
                </a:path>
              </a:pathLst>
            </a:custGeom>
            <a:solidFill>
              <a:srgbClr val="FFE5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8;p26"/>
            <p:cNvSpPr/>
            <p:nvPr/>
          </p:nvSpPr>
          <p:spPr>
            <a:xfrm>
              <a:off x="3380250" y="4851525"/>
              <a:ext cx="26225" cy="21025"/>
            </a:xfrm>
            <a:custGeom>
              <a:avLst/>
              <a:gdLst/>
              <a:ahLst/>
              <a:cxnLst/>
              <a:rect l="l" t="t" r="r" b="b"/>
              <a:pathLst>
                <a:path w="1049" h="841" extrusionOk="0">
                  <a:moveTo>
                    <a:pt x="1048" y="1"/>
                  </a:moveTo>
                  <a:lnTo>
                    <a:pt x="1048" y="1"/>
                  </a:lnTo>
                  <a:cubicBezTo>
                    <a:pt x="680" y="173"/>
                    <a:pt x="332" y="391"/>
                    <a:pt x="0" y="638"/>
                  </a:cubicBezTo>
                  <a:cubicBezTo>
                    <a:pt x="396" y="755"/>
                    <a:pt x="729" y="841"/>
                    <a:pt x="841" y="841"/>
                  </a:cubicBezTo>
                  <a:cubicBezTo>
                    <a:pt x="861" y="841"/>
                    <a:pt x="873" y="838"/>
                    <a:pt x="879" y="833"/>
                  </a:cubicBezTo>
                  <a:cubicBezTo>
                    <a:pt x="917" y="794"/>
                    <a:pt x="984" y="431"/>
                    <a:pt x="1048" y="1"/>
                  </a:cubicBezTo>
                  <a:close/>
                </a:path>
              </a:pathLst>
            </a:custGeom>
            <a:solidFill>
              <a:srgbClr val="1E0F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49;p26"/>
            <p:cNvSpPr/>
            <p:nvPr/>
          </p:nvSpPr>
          <p:spPr>
            <a:xfrm>
              <a:off x="3238325" y="4626075"/>
              <a:ext cx="98450" cy="76825"/>
            </a:xfrm>
            <a:custGeom>
              <a:avLst/>
              <a:gdLst/>
              <a:ahLst/>
              <a:cxnLst/>
              <a:rect l="l" t="t" r="r" b="b"/>
              <a:pathLst>
                <a:path w="3938" h="3073" extrusionOk="0">
                  <a:moveTo>
                    <a:pt x="2573" y="1"/>
                  </a:moveTo>
                  <a:cubicBezTo>
                    <a:pt x="2133" y="1"/>
                    <a:pt x="951" y="401"/>
                    <a:pt x="450" y="902"/>
                  </a:cubicBezTo>
                  <a:cubicBezTo>
                    <a:pt x="1" y="1351"/>
                    <a:pt x="327" y="2309"/>
                    <a:pt x="831" y="3046"/>
                  </a:cubicBezTo>
                  <a:cubicBezTo>
                    <a:pt x="843" y="3064"/>
                    <a:pt x="877" y="3073"/>
                    <a:pt x="929" y="3073"/>
                  </a:cubicBezTo>
                  <a:cubicBezTo>
                    <a:pt x="1469" y="3073"/>
                    <a:pt x="3938" y="2171"/>
                    <a:pt x="3809" y="1624"/>
                  </a:cubicBezTo>
                  <a:cubicBezTo>
                    <a:pt x="3669" y="1025"/>
                    <a:pt x="3212" y="77"/>
                    <a:pt x="2638" y="5"/>
                  </a:cubicBezTo>
                  <a:cubicBezTo>
                    <a:pt x="2619" y="2"/>
                    <a:pt x="2597" y="1"/>
                    <a:pt x="257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50;p26"/>
            <p:cNvSpPr/>
            <p:nvPr/>
          </p:nvSpPr>
          <p:spPr>
            <a:xfrm>
              <a:off x="3248075" y="4655825"/>
              <a:ext cx="102400" cy="71300"/>
            </a:xfrm>
            <a:custGeom>
              <a:avLst/>
              <a:gdLst/>
              <a:ahLst/>
              <a:cxnLst/>
              <a:rect l="l" t="t" r="r" b="b"/>
              <a:pathLst>
                <a:path w="4096" h="2852" extrusionOk="0">
                  <a:moveTo>
                    <a:pt x="3283" y="1"/>
                  </a:moveTo>
                  <a:cubicBezTo>
                    <a:pt x="2911" y="1"/>
                    <a:pt x="345" y="1332"/>
                    <a:pt x="190" y="1487"/>
                  </a:cubicBezTo>
                  <a:cubicBezTo>
                    <a:pt x="1" y="1678"/>
                    <a:pt x="508" y="2851"/>
                    <a:pt x="694" y="2851"/>
                  </a:cubicBezTo>
                  <a:cubicBezTo>
                    <a:pt x="879" y="2851"/>
                    <a:pt x="3876" y="1264"/>
                    <a:pt x="3986" y="1154"/>
                  </a:cubicBezTo>
                  <a:cubicBezTo>
                    <a:pt x="4096" y="1044"/>
                    <a:pt x="3654" y="1"/>
                    <a:pt x="32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51" name="Google Shape;551;p26"/>
          <p:cNvPicPr preferRelativeResize="0"/>
          <p:nvPr/>
        </p:nvPicPr>
        <p:blipFill>
          <a:blip r:embed="rId3">
            <a:alphaModFix/>
          </a:blip>
          <a:stretch>
            <a:fillRect/>
          </a:stretch>
        </p:blipFill>
        <p:spPr>
          <a:xfrm flipH="1">
            <a:off x="1045101" y="1168738"/>
            <a:ext cx="591500" cy="596412"/>
          </a:xfrm>
          <a:prstGeom prst="rect">
            <a:avLst/>
          </a:prstGeom>
          <a:noFill/>
          <a:ln>
            <a:noFill/>
          </a:ln>
        </p:spPr>
      </p:pic>
      <p:pic>
        <p:nvPicPr>
          <p:cNvPr id="552" name="Google Shape;552;p26"/>
          <p:cNvPicPr preferRelativeResize="0"/>
          <p:nvPr/>
        </p:nvPicPr>
        <p:blipFill>
          <a:blip r:embed="rId3">
            <a:alphaModFix/>
          </a:blip>
          <a:stretch>
            <a:fillRect/>
          </a:stretch>
        </p:blipFill>
        <p:spPr>
          <a:xfrm flipH="1">
            <a:off x="-24167" y="1905529"/>
            <a:ext cx="1217500" cy="1227601"/>
          </a:xfrm>
          <a:prstGeom prst="rect">
            <a:avLst/>
          </a:prstGeom>
          <a:noFill/>
          <a:ln>
            <a:noFill/>
          </a:ln>
        </p:spPr>
      </p:pic>
      <p:pic>
        <p:nvPicPr>
          <p:cNvPr id="2" name="Picture 1">
            <a:extLst>
              <a:ext uri="{FF2B5EF4-FFF2-40B4-BE49-F238E27FC236}">
                <a16:creationId xmlns:a16="http://schemas.microsoft.com/office/drawing/2014/main" id="{F9F90FB4-F560-EB00-B97E-2F3965EC280E}"/>
              </a:ext>
            </a:extLst>
          </p:cNvPr>
          <p:cNvPicPr>
            <a:picLocks noChangeAspect="1"/>
          </p:cNvPicPr>
          <p:nvPr/>
        </p:nvPicPr>
        <p:blipFill>
          <a:blip r:embed="rId5"/>
          <a:stretch>
            <a:fillRect/>
          </a:stretch>
        </p:blipFill>
        <p:spPr>
          <a:xfrm>
            <a:off x="1168441" y="882730"/>
            <a:ext cx="1987468" cy="1072989"/>
          </a:xfrm>
          <a:prstGeom prst="rect">
            <a:avLst/>
          </a:prstGeom>
        </p:spPr>
      </p:pic>
      <p:pic>
        <p:nvPicPr>
          <p:cNvPr id="3" name="Picture 2">
            <a:extLst>
              <a:ext uri="{FF2B5EF4-FFF2-40B4-BE49-F238E27FC236}">
                <a16:creationId xmlns:a16="http://schemas.microsoft.com/office/drawing/2014/main" id="{DE0E72D1-DB64-ED2F-33A4-A3F201EB230A}"/>
              </a:ext>
            </a:extLst>
          </p:cNvPr>
          <p:cNvPicPr>
            <a:picLocks noChangeAspect="1"/>
          </p:cNvPicPr>
          <p:nvPr/>
        </p:nvPicPr>
        <p:blipFill>
          <a:blip r:embed="rId6"/>
          <a:stretch>
            <a:fillRect/>
          </a:stretch>
        </p:blipFill>
        <p:spPr>
          <a:xfrm>
            <a:off x="7022874" y="3689957"/>
            <a:ext cx="2280102" cy="640135"/>
          </a:xfrm>
          <a:prstGeom prst="rect">
            <a:avLst/>
          </a:prstGeom>
        </p:spPr>
      </p:pic>
      <p:pic>
        <p:nvPicPr>
          <p:cNvPr id="4" name="Picture 3">
            <a:extLst>
              <a:ext uri="{FF2B5EF4-FFF2-40B4-BE49-F238E27FC236}">
                <a16:creationId xmlns:a16="http://schemas.microsoft.com/office/drawing/2014/main" id="{CC9AD9E8-D4B4-CAB6-1F42-AD5FAF4068DD}"/>
              </a:ext>
            </a:extLst>
          </p:cNvPr>
          <p:cNvPicPr>
            <a:picLocks noChangeAspect="1"/>
          </p:cNvPicPr>
          <p:nvPr/>
        </p:nvPicPr>
        <p:blipFill>
          <a:blip r:embed="rId7"/>
          <a:stretch>
            <a:fillRect/>
          </a:stretch>
        </p:blipFill>
        <p:spPr>
          <a:xfrm>
            <a:off x="2559915" y="1428750"/>
            <a:ext cx="6728017" cy="2771775"/>
          </a:xfrm>
          <a:prstGeom prst="rect">
            <a:avLst/>
          </a:prstGeom>
        </p:spPr>
      </p:pic>
      <p:pic>
        <p:nvPicPr>
          <p:cNvPr id="5" name="Picture 4">
            <a:extLst>
              <a:ext uri="{FF2B5EF4-FFF2-40B4-BE49-F238E27FC236}">
                <a16:creationId xmlns:a16="http://schemas.microsoft.com/office/drawing/2014/main" id="{1D80023D-B261-8AEA-784C-C9A0F467FB15}"/>
              </a:ext>
            </a:extLst>
          </p:cNvPr>
          <p:cNvPicPr>
            <a:picLocks noChangeAspect="1"/>
          </p:cNvPicPr>
          <p:nvPr/>
        </p:nvPicPr>
        <p:blipFill>
          <a:blip r:embed="rId8"/>
          <a:stretch>
            <a:fillRect/>
          </a:stretch>
        </p:blipFill>
        <p:spPr>
          <a:xfrm>
            <a:off x="4210050" y="363237"/>
            <a:ext cx="2648935" cy="886688"/>
          </a:xfrm>
          <a:prstGeom prst="rect">
            <a:avLst/>
          </a:prstGeom>
        </p:spPr>
      </p:pic>
      <p:pic>
        <p:nvPicPr>
          <p:cNvPr id="6" name="Picture 2">
            <a:extLst>
              <a:ext uri="{FF2B5EF4-FFF2-40B4-BE49-F238E27FC236}">
                <a16:creationId xmlns:a16="http://schemas.microsoft.com/office/drawing/2014/main" id="{C351029B-FFCC-2BE7-7295-91EAEC74FCD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08879">
            <a:off x="9562410" y="300329"/>
            <a:ext cx="1973841" cy="2832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a:extLst>
              <a:ext uri="{FF2B5EF4-FFF2-40B4-BE49-F238E27FC236}">
                <a16:creationId xmlns:a16="http://schemas.microsoft.com/office/drawing/2014/main" id="{940719CB-418D-CB1A-8E07-F868DBBC229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477226">
            <a:off x="819151" y="3026878"/>
            <a:ext cx="2249488" cy="3250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3541264" y="4574468"/>
            <a:ext cx="5109476" cy="646331"/>
          </a:xfrm>
          <a:prstGeom prst="rect">
            <a:avLst/>
          </a:prstGeom>
          <a:noFill/>
        </p:spPr>
        <p:txBody>
          <a:bodyPr wrap="none" lIns="91440" tIns="45720" rIns="91440" bIns="45720">
            <a:spAutoFit/>
          </a:bodyPr>
          <a:lstStyle/>
          <a:p>
            <a:pPr algn="ctr"/>
            <a:r>
              <a:rPr lang="en-US" sz="3600" b="1" cap="none" spc="0" smtClean="0">
                <a:ln w="0"/>
                <a:solidFill>
                  <a:srgbClr val="FF0000"/>
                </a:solidFill>
                <a:effectLst>
                  <a:outerShdw blurRad="38100" dist="25400" dir="5400000" algn="ctr" rotWithShape="0">
                    <a:srgbClr val="6E747A">
                      <a:alpha val="43000"/>
                    </a:srgbClr>
                  </a:outerShdw>
                </a:effectLst>
              </a:rPr>
              <a:t>GV: PHẠM THỊ KIM OANH</a:t>
            </a:r>
            <a:endParaRPr lang="en-US" sz="3600" b="1" cap="none" spc="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0150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1000" fill="hold"/>
                                        <p:tgtEl>
                                          <p:spTgt spid="1028"/>
                                        </p:tgtEl>
                                        <p:attrNameLst>
                                          <p:attrName>ppt_w</p:attrName>
                                        </p:attrNameLst>
                                      </p:cBhvr>
                                      <p:tavLst>
                                        <p:tav tm="0">
                                          <p:val>
                                            <p:fltVal val="0"/>
                                          </p:val>
                                        </p:tav>
                                        <p:tav tm="100000">
                                          <p:val>
                                            <p:strVal val="#ppt_w"/>
                                          </p:val>
                                        </p:tav>
                                      </p:tavLst>
                                    </p:anim>
                                    <p:anim calcmode="lin" valueType="num">
                                      <p:cBhvr>
                                        <p:cTn id="20" dur="1000" fill="hold"/>
                                        <p:tgtEl>
                                          <p:spTgt spid="1028"/>
                                        </p:tgtEl>
                                        <p:attrNameLst>
                                          <p:attrName>ppt_h</p:attrName>
                                        </p:attrNameLst>
                                      </p:cBhvr>
                                      <p:tavLst>
                                        <p:tav tm="0">
                                          <p:val>
                                            <p:fltVal val="0"/>
                                          </p:val>
                                        </p:tav>
                                        <p:tav tm="100000">
                                          <p:val>
                                            <p:strVal val="#ppt_h"/>
                                          </p:val>
                                        </p:tav>
                                      </p:tavLst>
                                    </p:anim>
                                    <p:anim calcmode="lin" valueType="num">
                                      <p:cBhvr>
                                        <p:cTn id="21" dur="1000" fill="hold"/>
                                        <p:tgtEl>
                                          <p:spTgt spid="1028"/>
                                        </p:tgtEl>
                                        <p:attrNameLst>
                                          <p:attrName>style.rotation</p:attrName>
                                        </p:attrNameLst>
                                      </p:cBhvr>
                                      <p:tavLst>
                                        <p:tav tm="0">
                                          <p:val>
                                            <p:fltVal val="90"/>
                                          </p:val>
                                        </p:tav>
                                        <p:tav tm="100000">
                                          <p:val>
                                            <p:fltVal val="0"/>
                                          </p:val>
                                        </p:tav>
                                      </p:tavLst>
                                    </p:anim>
                                    <p:animEffect transition="in" filter="fade">
                                      <p:cBhvr>
                                        <p:cTn id="22" dur="1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285286174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526340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166199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Trên con đường đến nhà bạn, cậu bé đã nhìn thấy sự việc gì? Cậu bé có cảm xúc thế nào khi nhìn thấy cảnh tượng đó?</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2524124"/>
            <a:ext cx="10689280" cy="4410931"/>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8" y="1972572"/>
              <a:ext cx="8149187" cy="1339111"/>
            </a:xfrm>
            <a:prstGeom prst="rect">
              <a:avLst/>
            </a:prstGeom>
            <a:noFill/>
          </p:spPr>
          <p:txBody>
            <a:bodyPr wrap="square" rtlCol="0">
              <a:spAutoFit/>
            </a:bodyPr>
            <a:lstStyle/>
            <a:p>
              <a:pPr marL="0" marR="0" algn="just">
                <a:lnSpc>
                  <a:spcPct val="120000"/>
                </a:lnSpc>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Trên con đường đến nhà bạn, cậu bé đã nhìn thấy một người bị tai nạn đang nằm bên gốc cây.</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788001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83153" y="296831"/>
            <a:ext cx="8918272" cy="1754326"/>
          </a:xfrm>
          <a:prstGeom prst="rect">
            <a:avLst/>
          </a:prstGeom>
          <a:noFill/>
        </p:spPr>
        <p:txBody>
          <a:bodyPr wrap="square" rtlCol="0">
            <a:spAutoFit/>
          </a:bodyPr>
          <a:lstStyle/>
          <a:p>
            <a:pPr lvl="0" algn="just">
              <a:defRPr/>
            </a:pPr>
            <a:r>
              <a:rPr lang="vi-VN" sz="3600" b="1" dirty="0">
                <a:solidFill>
                  <a:prstClr val="black"/>
                </a:solidFill>
                <a:latin typeface="Cambria" panose="02040503050406030204" pitchFamily="18" charset="0"/>
              </a:rPr>
              <a:t>Để cứu người bị nạn, cậu bé đã làm gì? Tìm những chi tiết miêu tả khó khăn mà cậu bé đã vượt qua?</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1447799" y="2583425"/>
            <a:ext cx="9925051" cy="3674499"/>
            <a:chOff x="3498111" y="1897626"/>
            <a:chExt cx="7145079" cy="544936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8"/>
              <a:ext cx="6293328" cy="50994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Để cứu người bị nạn, cậu bé quyết định chạy đến đồn biên phòng để báo tin.</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437169"/>
            <a:ext cx="2334970" cy="829128"/>
          </a:xfrm>
          <a:prstGeom prst="rect">
            <a:avLst/>
          </a:prstGeom>
        </p:spPr>
      </p:pic>
    </p:spTree>
    <p:extLst>
      <p:ext uri="{BB962C8B-B14F-4D97-AF65-F5344CB8AC3E}">
        <p14:creationId xmlns:p14="http://schemas.microsoft.com/office/powerpoint/2010/main" val="1100490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1F175E-BD73-E5CC-CCBA-F1B80DDF5629}"/>
              </a:ext>
            </a:extLst>
          </p:cNvPr>
          <p:cNvGrpSpPr/>
          <p:nvPr/>
        </p:nvGrpSpPr>
        <p:grpSpPr>
          <a:xfrm rot="20998296">
            <a:off x="176345" y="498129"/>
            <a:ext cx="2455100" cy="3234498"/>
            <a:chOff x="-342594" y="2557391"/>
            <a:chExt cx="3121272" cy="3234498"/>
          </a:xfrm>
        </p:grpSpPr>
        <p:pic>
          <p:nvPicPr>
            <p:cNvPr id="7" name="图片 12">
              <a:extLst>
                <a:ext uri="{FF2B5EF4-FFF2-40B4-BE49-F238E27FC236}">
                  <a16:creationId xmlns:a16="http://schemas.microsoft.com/office/drawing/2014/main" id="{0405818C-1E0E-A92C-EF22-5A3E679882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42594" y="2557391"/>
              <a:ext cx="1069263" cy="1070926"/>
            </a:xfrm>
            <a:prstGeom prst="rect">
              <a:avLst/>
            </a:prstGeom>
          </p:spPr>
        </p:pic>
        <p:sp>
          <p:nvSpPr>
            <p:cNvPr id="4" name="Rectangle 3">
              <a:extLst>
                <a:ext uri="{FF2B5EF4-FFF2-40B4-BE49-F238E27FC236}">
                  <a16:creationId xmlns:a16="http://schemas.microsoft.com/office/drawing/2014/main" id="{BB674BE5-397E-BCD7-BEB2-53C9CB2F06B0}"/>
                </a:ext>
              </a:extLst>
            </p:cNvPr>
            <p:cNvSpPr/>
            <p:nvPr/>
          </p:nvSpPr>
          <p:spPr>
            <a:xfrm>
              <a:off x="284656" y="3457904"/>
              <a:ext cx="2494022" cy="233398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AF54AFC-DFC0-F77B-EB86-AA7DB1B29D13}"/>
                </a:ext>
              </a:extLst>
            </p:cNvPr>
            <p:cNvSpPr txBox="1"/>
            <p:nvPr/>
          </p:nvSpPr>
          <p:spPr>
            <a:xfrm>
              <a:off x="411568" y="4220051"/>
              <a:ext cx="2169985" cy="830997"/>
            </a:xfrm>
            <a:prstGeom prst="rect">
              <a:avLst/>
            </a:prstGeom>
            <a:noFill/>
          </p:spPr>
          <p:txBody>
            <a:bodyPr wrap="square" rtlCol="0">
              <a:spAutoFit/>
            </a:bodyPr>
            <a:lstStyle/>
            <a:p>
              <a:pPr algn="ctr"/>
              <a:r>
                <a:rPr lang="nl-NL" sz="2400" b="1" dirty="0">
                  <a:latin typeface="Cambria" panose="02040503050406030204" pitchFamily="18" charset="0"/>
                  <a:ea typeface="Cambria" panose="02040503050406030204" pitchFamily="18" charset="0"/>
                </a:rPr>
                <a:t>K</a:t>
              </a:r>
              <a:r>
                <a:rPr lang="nl-NL" sz="2400" b="1" dirty="0">
                  <a:effectLst/>
                  <a:latin typeface="Cambria" panose="02040503050406030204" pitchFamily="18" charset="0"/>
                  <a:ea typeface="Cambria" panose="02040503050406030204" pitchFamily="18" charset="0"/>
                </a:rPr>
                <a:t>hu rừng âm u</a:t>
              </a:r>
              <a:endParaRPr lang="en-US" sz="4800" b="1" dirty="0">
                <a:solidFill>
                  <a:schemeClr val="accent1"/>
                </a:solidFill>
                <a:latin typeface="Cambria" panose="02040503050406030204" pitchFamily="18" charset="0"/>
                <a:ea typeface="Cambria" panose="02040503050406030204" pitchFamily="18" charset="0"/>
              </a:endParaRPr>
            </a:p>
          </p:txBody>
        </p:sp>
      </p:grpSp>
      <p:sp>
        <p:nvSpPr>
          <p:cNvPr id="8" name="Arrow: Right 32">
            <a:extLst>
              <a:ext uri="{FF2B5EF4-FFF2-40B4-BE49-F238E27FC236}">
                <a16:creationId xmlns:a16="http://schemas.microsoft.com/office/drawing/2014/main" id="{AD9F0ABD-54F1-0DA7-97E3-D7FEB518817C}"/>
              </a:ext>
            </a:extLst>
          </p:cNvPr>
          <p:cNvSpPr/>
          <p:nvPr/>
        </p:nvSpPr>
        <p:spPr>
          <a:xfrm rot="1863084">
            <a:off x="2118041" y="3865981"/>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FE4D5A64-34BB-8291-C411-74720D50798C}"/>
              </a:ext>
            </a:extLst>
          </p:cNvPr>
          <p:cNvGrpSpPr/>
          <p:nvPr/>
        </p:nvGrpSpPr>
        <p:grpSpPr>
          <a:xfrm>
            <a:off x="3739169" y="333375"/>
            <a:ext cx="2880706" cy="3083389"/>
            <a:chOff x="400542" y="2644744"/>
            <a:chExt cx="3224674" cy="3083389"/>
          </a:xfrm>
        </p:grpSpPr>
        <p:pic>
          <p:nvPicPr>
            <p:cNvPr id="14" name="图片 12">
              <a:extLst>
                <a:ext uri="{FF2B5EF4-FFF2-40B4-BE49-F238E27FC236}">
                  <a16:creationId xmlns:a16="http://schemas.microsoft.com/office/drawing/2014/main" id="{92389887-0214-5E92-347F-51E52ADB9E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54" y="2644744"/>
              <a:ext cx="1074762" cy="1076434"/>
            </a:xfrm>
            <a:prstGeom prst="rect">
              <a:avLst/>
            </a:prstGeom>
          </p:spPr>
        </p:pic>
        <p:sp>
          <p:nvSpPr>
            <p:cNvPr id="11" name="Rectangle 10">
              <a:extLst>
                <a:ext uri="{FF2B5EF4-FFF2-40B4-BE49-F238E27FC236}">
                  <a16:creationId xmlns:a16="http://schemas.microsoft.com/office/drawing/2014/main" id="{F964599A-4EC2-292D-47D0-FF295AFBF3C4}"/>
                </a:ext>
              </a:extLst>
            </p:cNvPr>
            <p:cNvSpPr/>
            <p:nvPr/>
          </p:nvSpPr>
          <p:spPr>
            <a:xfrm>
              <a:off x="400542" y="3394148"/>
              <a:ext cx="2494022" cy="233398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4E0FB546-45ED-7278-035A-FE534309684C}"/>
                </a:ext>
              </a:extLst>
            </p:cNvPr>
            <p:cNvSpPr txBox="1"/>
            <p:nvPr/>
          </p:nvSpPr>
          <p:spPr>
            <a:xfrm>
              <a:off x="423739" y="3516629"/>
              <a:ext cx="2551075" cy="1569660"/>
            </a:xfrm>
            <a:prstGeom prst="rect">
              <a:avLst/>
            </a:prstGeom>
            <a:noFill/>
          </p:spPr>
          <p:txBody>
            <a:bodyPr wrap="square" rtlCol="0">
              <a:spAutoFit/>
            </a:bodyPr>
            <a:lstStyle/>
            <a:p>
              <a:pPr algn="ctr"/>
              <a:r>
                <a:rPr lang="nl-NL" sz="2400" b="1" dirty="0">
                  <a:latin typeface="Cambria" panose="02040503050406030204" pitchFamily="18" charset="0"/>
                  <a:ea typeface="Cambria" panose="02040503050406030204" pitchFamily="18" charset="0"/>
                </a:rPr>
                <a:t>T</a:t>
              </a:r>
              <a:r>
                <a:rPr lang="nl-NL" sz="2400" b="1" dirty="0">
                  <a:effectLst/>
                  <a:latin typeface="Cambria" panose="02040503050406030204" pitchFamily="18" charset="0"/>
                  <a:ea typeface="Cambria" panose="02040503050406030204" pitchFamily="18" charset="0"/>
                </a:rPr>
                <a:t>iếng mấy con chim kêu “túc... túc...” không ngớt</a:t>
              </a:r>
              <a:endParaRPr lang="en-US" sz="4800" b="1" dirty="0">
                <a:solidFill>
                  <a:schemeClr val="accent1"/>
                </a:solidFill>
                <a:latin typeface="Cambria" panose="02040503050406030204" pitchFamily="18" charset="0"/>
                <a:ea typeface="Cambria" panose="02040503050406030204" pitchFamily="18" charset="0"/>
              </a:endParaRPr>
            </a:p>
          </p:txBody>
        </p:sp>
      </p:grpSp>
      <p:sp>
        <p:nvSpPr>
          <p:cNvPr id="15" name="Arrow: Right 33">
            <a:extLst>
              <a:ext uri="{FF2B5EF4-FFF2-40B4-BE49-F238E27FC236}">
                <a16:creationId xmlns:a16="http://schemas.microsoft.com/office/drawing/2014/main" id="{C1E2832B-0905-6CB9-4CD1-DA714298ABC8}"/>
              </a:ext>
            </a:extLst>
          </p:cNvPr>
          <p:cNvSpPr/>
          <p:nvPr/>
        </p:nvSpPr>
        <p:spPr>
          <a:xfrm rot="5400000">
            <a:off x="4343130" y="3771754"/>
            <a:ext cx="1120619" cy="508267"/>
          </a:xfrm>
          <a:prstGeom prst="rightArrow">
            <a:avLst>
              <a:gd name="adj1" fmla="val 50000"/>
              <a:gd name="adj2" fmla="val 60185"/>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6" name="Group 15">
            <a:extLst>
              <a:ext uri="{FF2B5EF4-FFF2-40B4-BE49-F238E27FC236}">
                <a16:creationId xmlns:a16="http://schemas.microsoft.com/office/drawing/2014/main" id="{C716E04E-0B69-ED97-9DA5-0457245C4EB5}"/>
              </a:ext>
            </a:extLst>
          </p:cNvPr>
          <p:cNvGrpSpPr/>
          <p:nvPr/>
        </p:nvGrpSpPr>
        <p:grpSpPr>
          <a:xfrm rot="1244366">
            <a:off x="9607768" y="497839"/>
            <a:ext cx="2458073" cy="3284913"/>
            <a:chOff x="232219" y="2499349"/>
            <a:chExt cx="3409955" cy="3284913"/>
          </a:xfrm>
        </p:grpSpPr>
        <p:pic>
          <p:nvPicPr>
            <p:cNvPr id="21" name="图片 12">
              <a:extLst>
                <a:ext uri="{FF2B5EF4-FFF2-40B4-BE49-F238E27FC236}">
                  <a16:creationId xmlns:a16="http://schemas.microsoft.com/office/drawing/2014/main" id="{DE6B1F1E-97FE-8314-43BA-6BD3829413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411" y="2499349"/>
              <a:ext cx="1074763" cy="1076434"/>
            </a:xfrm>
            <a:prstGeom prst="rect">
              <a:avLst/>
            </a:prstGeom>
          </p:spPr>
        </p:pic>
        <p:sp>
          <p:nvSpPr>
            <p:cNvPr id="18" name="Rectangle 17">
              <a:extLst>
                <a:ext uri="{FF2B5EF4-FFF2-40B4-BE49-F238E27FC236}">
                  <a16:creationId xmlns:a16="http://schemas.microsoft.com/office/drawing/2014/main" id="{52BE244D-4D83-5B6C-3E8E-E8E9277E9680}"/>
                </a:ext>
              </a:extLst>
            </p:cNvPr>
            <p:cNvSpPr/>
            <p:nvPr/>
          </p:nvSpPr>
          <p:spPr>
            <a:xfrm>
              <a:off x="232219" y="3450277"/>
              <a:ext cx="2494022" cy="233398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4F1F63A1-97E1-F3BB-8728-C44DB93BEAA2}"/>
                </a:ext>
              </a:extLst>
            </p:cNvPr>
            <p:cNvSpPr txBox="1"/>
            <p:nvPr/>
          </p:nvSpPr>
          <p:spPr>
            <a:xfrm>
              <a:off x="237073" y="4166606"/>
              <a:ext cx="2543454" cy="937885"/>
            </a:xfrm>
            <a:prstGeom prst="rect">
              <a:avLst/>
            </a:prstGeom>
            <a:noFill/>
          </p:spPr>
          <p:txBody>
            <a:bodyPr wrap="square" rtlCol="0">
              <a:spAutoFit/>
            </a:bodyPr>
            <a:lstStyle/>
            <a:p>
              <a:pPr marL="0" marR="0" algn="ctr">
                <a:lnSpc>
                  <a:spcPct val="120000"/>
                </a:lnSpc>
                <a:spcBef>
                  <a:spcPts val="0"/>
                </a:spcBef>
                <a:spcAft>
                  <a:spcPts val="0"/>
                </a:spcAft>
              </a:pPr>
              <a:r>
                <a:rPr lang="nl-NL" sz="2400" b="1" dirty="0">
                  <a:latin typeface="Cambria" panose="02040503050406030204" pitchFamily="18" charset="0"/>
                  <a:ea typeface="Cambria" panose="02040503050406030204" pitchFamily="18" charset="0"/>
                </a:rPr>
                <a:t>B</a:t>
              </a:r>
              <a:r>
                <a:rPr lang="nl-NL" sz="2400" b="1" dirty="0">
                  <a:effectLst/>
                  <a:latin typeface="Cambria" panose="02040503050406030204" pitchFamily="18" charset="0"/>
                  <a:ea typeface="Cambria" panose="02040503050406030204" pitchFamily="18" charset="0"/>
                </a:rPr>
                <a:t>àn chân đau nhói</a:t>
              </a:r>
              <a:endParaRPr lang="en-US" sz="2400" b="1" dirty="0">
                <a:effectLst/>
                <a:latin typeface="Cambria" panose="02040503050406030204" pitchFamily="18" charset="0"/>
                <a:ea typeface="Cambria" panose="02040503050406030204" pitchFamily="18" charset="0"/>
              </a:endParaRPr>
            </a:p>
          </p:txBody>
        </p:sp>
      </p:grpSp>
      <p:sp>
        <p:nvSpPr>
          <p:cNvPr id="22" name="Arrow: Right 34">
            <a:extLst>
              <a:ext uri="{FF2B5EF4-FFF2-40B4-BE49-F238E27FC236}">
                <a16:creationId xmlns:a16="http://schemas.microsoft.com/office/drawing/2014/main" id="{1AC00686-3B65-4340-EBDA-133FBE71308E}"/>
              </a:ext>
            </a:extLst>
          </p:cNvPr>
          <p:cNvSpPr/>
          <p:nvPr/>
        </p:nvSpPr>
        <p:spPr>
          <a:xfrm rot="8597269">
            <a:off x="8337881" y="3896426"/>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3" name="Group 22">
            <a:extLst>
              <a:ext uri="{FF2B5EF4-FFF2-40B4-BE49-F238E27FC236}">
                <a16:creationId xmlns:a16="http://schemas.microsoft.com/office/drawing/2014/main" id="{73582653-546C-2C2D-C10A-4DB8B804A660}"/>
              </a:ext>
            </a:extLst>
          </p:cNvPr>
          <p:cNvGrpSpPr/>
          <p:nvPr/>
        </p:nvGrpSpPr>
        <p:grpSpPr>
          <a:xfrm>
            <a:off x="2515905" y="4554435"/>
            <a:ext cx="7236390" cy="1598715"/>
            <a:chOff x="2515905" y="4618377"/>
            <a:chExt cx="7236390" cy="2314206"/>
          </a:xfrm>
        </p:grpSpPr>
        <p:sp>
          <p:nvSpPr>
            <p:cNvPr id="24" name="矩形: 圆角 1">
              <a:extLst>
                <a:ext uri="{FF2B5EF4-FFF2-40B4-BE49-F238E27FC236}">
                  <a16:creationId xmlns:a16="http://schemas.microsoft.com/office/drawing/2014/main" id="{B4F5538C-25AB-30DF-7834-01665E7DCA66}"/>
                </a:ext>
              </a:extLst>
            </p:cNvPr>
            <p:cNvSpPr/>
            <p:nvPr/>
          </p:nvSpPr>
          <p:spPr>
            <a:xfrm>
              <a:off x="2515905" y="4618377"/>
              <a:ext cx="7236390" cy="2314206"/>
            </a:xfrm>
            <a:prstGeom prst="roundRect">
              <a:avLst/>
            </a:prstGeom>
            <a:solidFill>
              <a:sysClr val="window" lastClr="FFFFFF"/>
            </a:solidFill>
            <a:ln w="28575" cap="flat" cmpd="sng" algn="ctr">
              <a:solidFill>
                <a:schemeClr val="accent5">
                  <a:lumMod val="75000"/>
                </a:schemeClr>
              </a:solidFill>
              <a:prstDash val="solid"/>
              <a:miter lim="800000"/>
            </a:ln>
            <a:effectLst/>
          </p:spPr>
          <p:txBody>
            <a:bodyPr rtlCol="0" anchor="ct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5400" b="1" i="0" u="none" strike="noStrike" kern="0" cap="none" spc="0" normalizeH="0" baseline="0" noProof="0">
                <a:ln w="9525">
                  <a:solidFill>
                    <a:prstClr val="white"/>
                  </a:solidFill>
                  <a:prstDash val="solid"/>
                </a:ln>
                <a:solidFill>
                  <a:schemeClr val="accent5">
                    <a:lumMod val="75000"/>
                  </a:schemeClr>
                </a:solidFill>
                <a:effectLst>
                  <a:outerShdw blurRad="12700" dist="38100" dir="2700000" algn="tl" rotWithShape="0">
                    <a:srgbClr val="4BACC6">
                      <a:lumMod val="60000"/>
                      <a:lumOff val="40000"/>
                    </a:srgbClr>
                  </a:outerShdw>
                </a:effectLst>
                <a:uLnTx/>
                <a:uFillTx/>
                <a:latin typeface="+mj-lt"/>
              </a:endParaRPr>
            </a:p>
          </p:txBody>
        </p:sp>
        <p:sp>
          <p:nvSpPr>
            <p:cNvPr id="25" name="TextBox 24">
              <a:extLst>
                <a:ext uri="{FF2B5EF4-FFF2-40B4-BE49-F238E27FC236}">
                  <a16:creationId xmlns:a16="http://schemas.microsoft.com/office/drawing/2014/main" id="{5DA364F3-8739-18C7-B71B-F588124C8343}"/>
                </a:ext>
              </a:extLst>
            </p:cNvPr>
            <p:cNvSpPr txBox="1"/>
            <p:nvPr/>
          </p:nvSpPr>
          <p:spPr>
            <a:xfrm>
              <a:off x="2933701" y="4959276"/>
              <a:ext cx="6448424" cy="1737524"/>
            </a:xfrm>
            <a:prstGeom prst="rect">
              <a:avLst/>
            </a:prstGeom>
            <a:noFill/>
          </p:spPr>
          <p:txBody>
            <a:bodyPr wrap="square" rtlCol="0">
              <a:spAutoFit/>
            </a:bodyPr>
            <a:lstStyle/>
            <a:p>
              <a:pPr algn="ctr"/>
              <a:r>
                <a:rPr lang="nl-NL" sz="3600" b="1" dirty="0">
                  <a:solidFill>
                    <a:srgbClr val="FF0000"/>
                  </a:solidFill>
                  <a:effectLst/>
                  <a:latin typeface="Cambria" panose="02040503050406030204" pitchFamily="18" charset="0"/>
                  <a:ea typeface="Cambria" panose="02040503050406030204" pitchFamily="18" charset="0"/>
                </a:rPr>
                <a:t>Những chi tiết miêu tả khó khăn mà cậu bé đã vượt qua: </a:t>
              </a:r>
              <a:endParaRPr lang="en-US" sz="1200" b="1" dirty="0">
                <a:solidFill>
                  <a:srgbClr val="FF0000"/>
                </a:solidFill>
                <a:latin typeface="Cambria" panose="02040503050406030204" pitchFamily="18" charset="0"/>
                <a:ea typeface="Cambria" panose="02040503050406030204" pitchFamily="18" charset="0"/>
              </a:endParaRPr>
            </a:p>
          </p:txBody>
        </p:sp>
      </p:grpSp>
      <p:grpSp>
        <p:nvGrpSpPr>
          <p:cNvPr id="28" name="Group 27">
            <a:extLst>
              <a:ext uri="{FF2B5EF4-FFF2-40B4-BE49-F238E27FC236}">
                <a16:creationId xmlns:a16="http://schemas.microsoft.com/office/drawing/2014/main" id="{3AD48BA1-B498-6F2A-E7B1-94FAA77A811F}"/>
              </a:ext>
            </a:extLst>
          </p:cNvPr>
          <p:cNvGrpSpPr/>
          <p:nvPr/>
        </p:nvGrpSpPr>
        <p:grpSpPr>
          <a:xfrm>
            <a:off x="6685466" y="66675"/>
            <a:ext cx="2544259" cy="3319363"/>
            <a:chOff x="510604" y="2644744"/>
            <a:chExt cx="3114612" cy="3319363"/>
          </a:xfrm>
        </p:grpSpPr>
        <p:pic>
          <p:nvPicPr>
            <p:cNvPr id="33" name="图片 12">
              <a:extLst>
                <a:ext uri="{FF2B5EF4-FFF2-40B4-BE49-F238E27FC236}">
                  <a16:creationId xmlns:a16="http://schemas.microsoft.com/office/drawing/2014/main" id="{354958BD-5786-E043-F4BF-2DDA61E59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54" y="2644744"/>
              <a:ext cx="1074762" cy="1076434"/>
            </a:xfrm>
            <a:prstGeom prst="rect">
              <a:avLst/>
            </a:prstGeom>
          </p:spPr>
        </p:pic>
        <p:sp>
          <p:nvSpPr>
            <p:cNvPr id="30" name="Rectangle 29">
              <a:extLst>
                <a:ext uri="{FF2B5EF4-FFF2-40B4-BE49-F238E27FC236}">
                  <a16:creationId xmlns:a16="http://schemas.microsoft.com/office/drawing/2014/main" id="{5B3174B3-4B47-13D7-8B4C-88C5B0127EA8}"/>
                </a:ext>
              </a:extLst>
            </p:cNvPr>
            <p:cNvSpPr/>
            <p:nvPr/>
          </p:nvSpPr>
          <p:spPr>
            <a:xfrm>
              <a:off x="510604" y="3630122"/>
              <a:ext cx="2494022" cy="233398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B58BABB3-F27B-CED4-65D9-7643F1103AA5}"/>
                </a:ext>
              </a:extLst>
            </p:cNvPr>
            <p:cNvSpPr txBox="1"/>
            <p:nvPr/>
          </p:nvSpPr>
          <p:spPr>
            <a:xfrm>
              <a:off x="813985" y="4258965"/>
              <a:ext cx="1891254" cy="830997"/>
            </a:xfrm>
            <a:prstGeom prst="rect">
              <a:avLst/>
            </a:prstGeom>
            <a:noFill/>
          </p:spPr>
          <p:txBody>
            <a:bodyPr wrap="square" rtlCol="0">
              <a:spAutoFit/>
            </a:bodyPr>
            <a:lstStyle/>
            <a:p>
              <a:pPr algn="ctr"/>
              <a:r>
                <a:rPr lang="nl-NL" sz="2400" b="1" dirty="0">
                  <a:latin typeface="Cambria" panose="02040503050406030204" pitchFamily="18" charset="0"/>
                  <a:ea typeface="Cambria" panose="02040503050406030204" pitchFamily="18" charset="0"/>
                </a:rPr>
                <a:t>G</a:t>
              </a:r>
              <a:r>
                <a:rPr lang="nl-NL" sz="2400" b="1" dirty="0">
                  <a:effectLst/>
                  <a:latin typeface="Cambria" panose="02040503050406030204" pitchFamily="18" charset="0"/>
                  <a:ea typeface="Cambria" panose="02040503050406030204" pitchFamily="18" charset="0"/>
                </a:rPr>
                <a:t>ió thổi vù vù</a:t>
              </a:r>
              <a:endParaRPr lang="en-US" sz="4800" b="1" dirty="0">
                <a:solidFill>
                  <a:schemeClr val="accent1"/>
                </a:solidFill>
                <a:latin typeface="Cambria" panose="02040503050406030204" pitchFamily="18" charset="0"/>
                <a:ea typeface="Cambria" panose="02040503050406030204" pitchFamily="18" charset="0"/>
              </a:endParaRPr>
            </a:p>
          </p:txBody>
        </p:sp>
      </p:grpSp>
      <p:sp>
        <p:nvSpPr>
          <p:cNvPr id="34" name="Arrow: Right 33">
            <a:extLst>
              <a:ext uri="{FF2B5EF4-FFF2-40B4-BE49-F238E27FC236}">
                <a16:creationId xmlns:a16="http://schemas.microsoft.com/office/drawing/2014/main" id="{044BE0D0-7A22-F861-ECEB-1886ED01A1E0}"/>
              </a:ext>
            </a:extLst>
          </p:cNvPr>
          <p:cNvSpPr/>
          <p:nvPr/>
        </p:nvSpPr>
        <p:spPr>
          <a:xfrm rot="5400000">
            <a:off x="7067280" y="3705079"/>
            <a:ext cx="1120619" cy="508267"/>
          </a:xfrm>
          <a:prstGeom prst="rightArrow">
            <a:avLst>
              <a:gd name="adj1" fmla="val 50000"/>
              <a:gd name="adj2" fmla="val 60185"/>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6922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a:solidFill>
                  <a:prstClr val="black"/>
                </a:solidFill>
                <a:latin typeface="Cambria" panose="02040503050406030204" pitchFamily="18" charset="0"/>
              </a:rPr>
              <a:t>Nêu cảm nghĩ của em về việc làm của cậu bé trong câu chuyện?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sp>
        <p:nvSpPr>
          <p:cNvPr id="6" name="Rectangle: Rounded Corners 5">
            <a:extLst>
              <a:ext uri="{FF2B5EF4-FFF2-40B4-BE49-F238E27FC236}">
                <a16:creationId xmlns:a16="http://schemas.microsoft.com/office/drawing/2014/main" id="{A95F6899-A00F-0461-4857-69BBA54F6455}"/>
              </a:ext>
            </a:extLst>
          </p:cNvPr>
          <p:cNvSpPr/>
          <p:nvPr/>
        </p:nvSpPr>
        <p:spPr>
          <a:xfrm>
            <a:off x="904875" y="3152775"/>
            <a:ext cx="2600325" cy="1038225"/>
          </a:xfrm>
          <a:prstGeom prst="roundRect">
            <a:avLst/>
          </a:prstGeom>
          <a:solidFill>
            <a:schemeClr val="accent4">
              <a:lumMod val="20000"/>
              <a:lumOff val="80000"/>
            </a:schemeClr>
          </a:solidFill>
          <a:ln w="57150">
            <a:solidFill>
              <a:srgbClr val="FF3399"/>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Việc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làm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của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cậu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bé</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F6E8068F-3808-B381-4184-212E984F1BD7}"/>
              </a:ext>
            </a:extLst>
          </p:cNvPr>
          <p:cNvCxnSpPr>
            <a:stCxn id="6" idx="3"/>
          </p:cNvCxnSpPr>
          <p:nvPr/>
        </p:nvCxnSpPr>
        <p:spPr>
          <a:xfrm flipV="1">
            <a:off x="3505200" y="2828925"/>
            <a:ext cx="504825" cy="84296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EA5BAED-2F81-31F5-5706-683CAEA3F5C0}"/>
              </a:ext>
            </a:extLst>
          </p:cNvPr>
          <p:cNvSpPr/>
          <p:nvPr/>
        </p:nvSpPr>
        <p:spPr>
          <a:xfrm>
            <a:off x="4000500" y="2209801"/>
            <a:ext cx="2600325" cy="838200"/>
          </a:xfrm>
          <a:custGeom>
            <a:avLst/>
            <a:gdLst>
              <a:gd name="connsiteX0" fmla="*/ 0 w 2600325"/>
              <a:gd name="connsiteY0" fmla="*/ 139703 h 838200"/>
              <a:gd name="connsiteX1" fmla="*/ 139703 w 2600325"/>
              <a:gd name="connsiteY1" fmla="*/ 0 h 838200"/>
              <a:gd name="connsiteX2" fmla="*/ 673514 w 2600325"/>
              <a:gd name="connsiteY2" fmla="*/ 0 h 838200"/>
              <a:gd name="connsiteX3" fmla="*/ 1184117 w 2600325"/>
              <a:gd name="connsiteY3" fmla="*/ 0 h 838200"/>
              <a:gd name="connsiteX4" fmla="*/ 1787555 w 2600325"/>
              <a:gd name="connsiteY4" fmla="*/ 0 h 838200"/>
              <a:gd name="connsiteX5" fmla="*/ 2460622 w 2600325"/>
              <a:gd name="connsiteY5" fmla="*/ 0 h 838200"/>
              <a:gd name="connsiteX6" fmla="*/ 2600325 w 2600325"/>
              <a:gd name="connsiteY6" fmla="*/ 139703 h 838200"/>
              <a:gd name="connsiteX7" fmla="*/ 2600325 w 2600325"/>
              <a:gd name="connsiteY7" fmla="*/ 698497 h 838200"/>
              <a:gd name="connsiteX8" fmla="*/ 2460622 w 2600325"/>
              <a:gd name="connsiteY8" fmla="*/ 838200 h 838200"/>
              <a:gd name="connsiteX9" fmla="*/ 1833974 w 2600325"/>
              <a:gd name="connsiteY9" fmla="*/ 838200 h 838200"/>
              <a:gd name="connsiteX10" fmla="*/ 1253744 w 2600325"/>
              <a:gd name="connsiteY10" fmla="*/ 838200 h 838200"/>
              <a:gd name="connsiteX11" fmla="*/ 743142 w 2600325"/>
              <a:gd name="connsiteY11" fmla="*/ 838200 h 838200"/>
              <a:gd name="connsiteX12" fmla="*/ 139703 w 2600325"/>
              <a:gd name="connsiteY12" fmla="*/ 838200 h 838200"/>
              <a:gd name="connsiteX13" fmla="*/ 0 w 2600325"/>
              <a:gd name="connsiteY13" fmla="*/ 698497 h 838200"/>
              <a:gd name="connsiteX14" fmla="*/ 0 w 2600325"/>
              <a:gd name="connsiteY14" fmla="*/ 139703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0325" h="838200" fill="none" extrusionOk="0">
                <a:moveTo>
                  <a:pt x="0" y="139703"/>
                </a:moveTo>
                <a:cubicBezTo>
                  <a:pt x="-5040" y="57901"/>
                  <a:pt x="63380" y="-4339"/>
                  <a:pt x="139703" y="0"/>
                </a:cubicBezTo>
                <a:cubicBezTo>
                  <a:pt x="340851" y="13356"/>
                  <a:pt x="413472" y="25479"/>
                  <a:pt x="673514" y="0"/>
                </a:cubicBezTo>
                <a:cubicBezTo>
                  <a:pt x="933556" y="-25479"/>
                  <a:pt x="1004062" y="15652"/>
                  <a:pt x="1184117" y="0"/>
                </a:cubicBezTo>
                <a:cubicBezTo>
                  <a:pt x="1364172" y="-15652"/>
                  <a:pt x="1658437" y="20162"/>
                  <a:pt x="1787555" y="0"/>
                </a:cubicBezTo>
                <a:cubicBezTo>
                  <a:pt x="1916673" y="-20162"/>
                  <a:pt x="2310605" y="5459"/>
                  <a:pt x="2460622" y="0"/>
                </a:cubicBezTo>
                <a:cubicBezTo>
                  <a:pt x="2531642" y="785"/>
                  <a:pt x="2603118" y="71590"/>
                  <a:pt x="2600325" y="139703"/>
                </a:cubicBezTo>
                <a:cubicBezTo>
                  <a:pt x="2585685" y="291670"/>
                  <a:pt x="2623455" y="510993"/>
                  <a:pt x="2600325" y="698497"/>
                </a:cubicBezTo>
                <a:cubicBezTo>
                  <a:pt x="2595175" y="763511"/>
                  <a:pt x="2542568" y="840849"/>
                  <a:pt x="2460622" y="838200"/>
                </a:cubicBezTo>
                <a:cubicBezTo>
                  <a:pt x="2183492" y="849145"/>
                  <a:pt x="2144621" y="849709"/>
                  <a:pt x="1833974" y="838200"/>
                </a:cubicBezTo>
                <a:cubicBezTo>
                  <a:pt x="1523327" y="826691"/>
                  <a:pt x="1540879" y="810999"/>
                  <a:pt x="1253744" y="838200"/>
                </a:cubicBezTo>
                <a:cubicBezTo>
                  <a:pt x="966609" y="865402"/>
                  <a:pt x="924266" y="862584"/>
                  <a:pt x="743142" y="838200"/>
                </a:cubicBezTo>
                <a:cubicBezTo>
                  <a:pt x="562018" y="813816"/>
                  <a:pt x="359299" y="860209"/>
                  <a:pt x="139703" y="838200"/>
                </a:cubicBezTo>
                <a:cubicBezTo>
                  <a:pt x="80927" y="833824"/>
                  <a:pt x="5363" y="766567"/>
                  <a:pt x="0" y="698497"/>
                </a:cubicBezTo>
                <a:cubicBezTo>
                  <a:pt x="-20394" y="554766"/>
                  <a:pt x="12319" y="363099"/>
                  <a:pt x="0" y="139703"/>
                </a:cubicBezTo>
                <a:close/>
              </a:path>
              <a:path w="2600325" h="838200" stroke="0" extrusionOk="0">
                <a:moveTo>
                  <a:pt x="0" y="139703"/>
                </a:moveTo>
                <a:cubicBezTo>
                  <a:pt x="7867" y="46915"/>
                  <a:pt x="66431" y="1583"/>
                  <a:pt x="139703" y="0"/>
                </a:cubicBezTo>
                <a:cubicBezTo>
                  <a:pt x="293025" y="-942"/>
                  <a:pt x="516319" y="12689"/>
                  <a:pt x="743142" y="0"/>
                </a:cubicBezTo>
                <a:cubicBezTo>
                  <a:pt x="969965" y="-12689"/>
                  <a:pt x="1055672" y="-14684"/>
                  <a:pt x="1300163" y="0"/>
                </a:cubicBezTo>
                <a:cubicBezTo>
                  <a:pt x="1544654" y="14684"/>
                  <a:pt x="1758276" y="25735"/>
                  <a:pt x="1880392" y="0"/>
                </a:cubicBezTo>
                <a:cubicBezTo>
                  <a:pt x="2002508" y="-25735"/>
                  <a:pt x="2181236" y="-4742"/>
                  <a:pt x="2460622" y="0"/>
                </a:cubicBezTo>
                <a:cubicBezTo>
                  <a:pt x="2528481" y="-10110"/>
                  <a:pt x="2604760" y="64454"/>
                  <a:pt x="2600325" y="139703"/>
                </a:cubicBezTo>
                <a:cubicBezTo>
                  <a:pt x="2624298" y="369439"/>
                  <a:pt x="2579597" y="514031"/>
                  <a:pt x="2600325" y="698497"/>
                </a:cubicBezTo>
                <a:cubicBezTo>
                  <a:pt x="2599551" y="771173"/>
                  <a:pt x="2529624" y="855269"/>
                  <a:pt x="2460622" y="838200"/>
                </a:cubicBezTo>
                <a:cubicBezTo>
                  <a:pt x="2271214" y="855120"/>
                  <a:pt x="2193297" y="857970"/>
                  <a:pt x="1926811" y="838200"/>
                </a:cubicBezTo>
                <a:cubicBezTo>
                  <a:pt x="1660325" y="818430"/>
                  <a:pt x="1511032" y="844855"/>
                  <a:pt x="1369790" y="838200"/>
                </a:cubicBezTo>
                <a:cubicBezTo>
                  <a:pt x="1228548" y="831545"/>
                  <a:pt x="906353" y="858051"/>
                  <a:pt x="766351" y="838200"/>
                </a:cubicBezTo>
                <a:cubicBezTo>
                  <a:pt x="626349" y="818349"/>
                  <a:pt x="375905" y="812093"/>
                  <a:pt x="139703" y="838200"/>
                </a:cubicBezTo>
                <a:cubicBezTo>
                  <a:pt x="48997" y="836444"/>
                  <a:pt x="-4392" y="783331"/>
                  <a:pt x="0" y="698497"/>
                </a:cubicBezTo>
                <a:cubicBezTo>
                  <a:pt x="-27720" y="514857"/>
                  <a:pt x="-11989" y="283229"/>
                  <a:pt x="0" y="139703"/>
                </a:cubicBezTo>
                <a:close/>
              </a:path>
            </a:pathLst>
          </a:custGeom>
          <a:solidFill>
            <a:schemeClr val="accent4">
              <a:lumMod val="20000"/>
              <a:lumOff val="80000"/>
            </a:schemeClr>
          </a:solidFill>
          <a:ln w="57150">
            <a:solidFill>
              <a:srgbClr val="FF3399"/>
            </a:solidFill>
            <a:extLst>
              <a:ext uri="{C807C97D-BFC1-408E-A445-0C87EB9F89A2}">
                <ask:lineSketchStyleProps xmlns:ask="http://schemas.microsoft.com/office/drawing/2018/sketchyshapes" xmlns="" sd="3011606718">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Dũng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914F6A27-6AB6-0E2E-89AB-1D73CFD573D9}"/>
              </a:ext>
            </a:extLst>
          </p:cNvPr>
          <p:cNvCxnSpPr>
            <a:cxnSpLocks/>
            <a:stCxn id="6" idx="3"/>
          </p:cNvCxnSpPr>
          <p:nvPr/>
        </p:nvCxnSpPr>
        <p:spPr>
          <a:xfrm>
            <a:off x="3505200" y="3671888"/>
            <a:ext cx="619125" cy="40481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BA72BE90-1296-AA40-687A-A55D20716658}"/>
              </a:ext>
            </a:extLst>
          </p:cNvPr>
          <p:cNvSpPr/>
          <p:nvPr/>
        </p:nvSpPr>
        <p:spPr>
          <a:xfrm>
            <a:off x="4114800" y="3457576"/>
            <a:ext cx="2600325" cy="962024"/>
          </a:xfrm>
          <a:custGeom>
            <a:avLst/>
            <a:gdLst>
              <a:gd name="connsiteX0" fmla="*/ 0 w 2600325"/>
              <a:gd name="connsiteY0" fmla="*/ 160341 h 962024"/>
              <a:gd name="connsiteX1" fmla="*/ 160341 w 2600325"/>
              <a:gd name="connsiteY1" fmla="*/ 0 h 962024"/>
              <a:gd name="connsiteX2" fmla="*/ 684659 w 2600325"/>
              <a:gd name="connsiteY2" fmla="*/ 0 h 962024"/>
              <a:gd name="connsiteX3" fmla="*/ 1186180 w 2600325"/>
              <a:gd name="connsiteY3" fmla="*/ 0 h 962024"/>
              <a:gd name="connsiteX4" fmla="*/ 1778888 w 2600325"/>
              <a:gd name="connsiteY4" fmla="*/ 0 h 962024"/>
              <a:gd name="connsiteX5" fmla="*/ 2439984 w 2600325"/>
              <a:gd name="connsiteY5" fmla="*/ 0 h 962024"/>
              <a:gd name="connsiteX6" fmla="*/ 2600325 w 2600325"/>
              <a:gd name="connsiteY6" fmla="*/ 160341 h 962024"/>
              <a:gd name="connsiteX7" fmla="*/ 2600325 w 2600325"/>
              <a:gd name="connsiteY7" fmla="*/ 801683 h 962024"/>
              <a:gd name="connsiteX8" fmla="*/ 2439984 w 2600325"/>
              <a:gd name="connsiteY8" fmla="*/ 962024 h 962024"/>
              <a:gd name="connsiteX9" fmla="*/ 1824480 w 2600325"/>
              <a:gd name="connsiteY9" fmla="*/ 962024 h 962024"/>
              <a:gd name="connsiteX10" fmla="*/ 1254570 w 2600325"/>
              <a:gd name="connsiteY10" fmla="*/ 962024 h 962024"/>
              <a:gd name="connsiteX11" fmla="*/ 753048 w 2600325"/>
              <a:gd name="connsiteY11" fmla="*/ 962024 h 962024"/>
              <a:gd name="connsiteX12" fmla="*/ 160341 w 2600325"/>
              <a:gd name="connsiteY12" fmla="*/ 962024 h 962024"/>
              <a:gd name="connsiteX13" fmla="*/ 0 w 2600325"/>
              <a:gd name="connsiteY13" fmla="*/ 801683 h 962024"/>
              <a:gd name="connsiteX14" fmla="*/ 0 w 2600325"/>
              <a:gd name="connsiteY14" fmla="*/ 160341 h 96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0325" h="962024" fill="none" extrusionOk="0">
                <a:moveTo>
                  <a:pt x="0" y="160341"/>
                </a:moveTo>
                <a:cubicBezTo>
                  <a:pt x="-14228" y="58672"/>
                  <a:pt x="73150" y="-7097"/>
                  <a:pt x="160341" y="0"/>
                </a:cubicBezTo>
                <a:cubicBezTo>
                  <a:pt x="363535" y="1096"/>
                  <a:pt x="570721" y="9694"/>
                  <a:pt x="684659" y="0"/>
                </a:cubicBezTo>
                <a:cubicBezTo>
                  <a:pt x="798597" y="-9694"/>
                  <a:pt x="1017150" y="15530"/>
                  <a:pt x="1186180" y="0"/>
                </a:cubicBezTo>
                <a:cubicBezTo>
                  <a:pt x="1355210" y="-15530"/>
                  <a:pt x="1596468" y="-3619"/>
                  <a:pt x="1778888" y="0"/>
                </a:cubicBezTo>
                <a:cubicBezTo>
                  <a:pt x="1961308" y="3619"/>
                  <a:pt x="2163954" y="-20685"/>
                  <a:pt x="2439984" y="0"/>
                </a:cubicBezTo>
                <a:cubicBezTo>
                  <a:pt x="2525983" y="327"/>
                  <a:pt x="2605439" y="88341"/>
                  <a:pt x="2600325" y="160341"/>
                </a:cubicBezTo>
                <a:cubicBezTo>
                  <a:pt x="2591461" y="454570"/>
                  <a:pt x="2621664" y="644816"/>
                  <a:pt x="2600325" y="801683"/>
                </a:cubicBezTo>
                <a:cubicBezTo>
                  <a:pt x="2594326" y="876092"/>
                  <a:pt x="2533565" y="964804"/>
                  <a:pt x="2439984" y="962024"/>
                </a:cubicBezTo>
                <a:cubicBezTo>
                  <a:pt x="2238124" y="977828"/>
                  <a:pt x="1962999" y="976162"/>
                  <a:pt x="1824480" y="962024"/>
                </a:cubicBezTo>
                <a:cubicBezTo>
                  <a:pt x="1685961" y="947886"/>
                  <a:pt x="1496147" y="934625"/>
                  <a:pt x="1254570" y="962024"/>
                </a:cubicBezTo>
                <a:cubicBezTo>
                  <a:pt x="1012993" y="989424"/>
                  <a:pt x="951152" y="964671"/>
                  <a:pt x="753048" y="962024"/>
                </a:cubicBezTo>
                <a:cubicBezTo>
                  <a:pt x="554944" y="959377"/>
                  <a:pt x="427049" y="956830"/>
                  <a:pt x="160341" y="962024"/>
                </a:cubicBezTo>
                <a:cubicBezTo>
                  <a:pt x="84531" y="958990"/>
                  <a:pt x="2650" y="885748"/>
                  <a:pt x="0" y="801683"/>
                </a:cubicBezTo>
                <a:cubicBezTo>
                  <a:pt x="-4637" y="592949"/>
                  <a:pt x="20000" y="355369"/>
                  <a:pt x="0" y="160341"/>
                </a:cubicBezTo>
                <a:close/>
              </a:path>
              <a:path w="2600325" h="962024" stroke="0" extrusionOk="0">
                <a:moveTo>
                  <a:pt x="0" y="160341"/>
                </a:moveTo>
                <a:cubicBezTo>
                  <a:pt x="2139" y="67536"/>
                  <a:pt x="80028" y="3359"/>
                  <a:pt x="160341" y="0"/>
                </a:cubicBezTo>
                <a:cubicBezTo>
                  <a:pt x="297366" y="8310"/>
                  <a:pt x="511839" y="9535"/>
                  <a:pt x="753048" y="0"/>
                </a:cubicBezTo>
                <a:cubicBezTo>
                  <a:pt x="994257" y="-9535"/>
                  <a:pt x="1057597" y="-13937"/>
                  <a:pt x="1300163" y="0"/>
                </a:cubicBezTo>
                <a:cubicBezTo>
                  <a:pt x="1542729" y="13937"/>
                  <a:pt x="1628423" y="1218"/>
                  <a:pt x="1870073" y="0"/>
                </a:cubicBezTo>
                <a:cubicBezTo>
                  <a:pt x="2111723" y="-1218"/>
                  <a:pt x="2171088" y="23424"/>
                  <a:pt x="2439984" y="0"/>
                </a:cubicBezTo>
                <a:cubicBezTo>
                  <a:pt x="2519166" y="-10192"/>
                  <a:pt x="2616464" y="78727"/>
                  <a:pt x="2600325" y="160341"/>
                </a:cubicBezTo>
                <a:cubicBezTo>
                  <a:pt x="2595026" y="407056"/>
                  <a:pt x="2590621" y="634839"/>
                  <a:pt x="2600325" y="801683"/>
                </a:cubicBezTo>
                <a:cubicBezTo>
                  <a:pt x="2597665" y="874835"/>
                  <a:pt x="2524949" y="969536"/>
                  <a:pt x="2439984" y="962024"/>
                </a:cubicBezTo>
                <a:cubicBezTo>
                  <a:pt x="2259416" y="957639"/>
                  <a:pt x="2026694" y="965415"/>
                  <a:pt x="1915666" y="962024"/>
                </a:cubicBezTo>
                <a:cubicBezTo>
                  <a:pt x="1804638" y="958633"/>
                  <a:pt x="1593436" y="979670"/>
                  <a:pt x="1368552" y="962024"/>
                </a:cubicBezTo>
                <a:cubicBezTo>
                  <a:pt x="1143668" y="944378"/>
                  <a:pt x="981951" y="939334"/>
                  <a:pt x="775845" y="962024"/>
                </a:cubicBezTo>
                <a:cubicBezTo>
                  <a:pt x="569739" y="984714"/>
                  <a:pt x="432664" y="936968"/>
                  <a:pt x="160341" y="962024"/>
                </a:cubicBezTo>
                <a:cubicBezTo>
                  <a:pt x="52574" y="959534"/>
                  <a:pt x="-8610" y="905292"/>
                  <a:pt x="0" y="801683"/>
                </a:cubicBezTo>
                <a:cubicBezTo>
                  <a:pt x="-26221" y="534613"/>
                  <a:pt x="10744" y="354020"/>
                  <a:pt x="0" y="160341"/>
                </a:cubicBezTo>
                <a:close/>
              </a:path>
            </a:pathLst>
          </a:custGeom>
          <a:solidFill>
            <a:schemeClr val="accent4">
              <a:lumMod val="20000"/>
              <a:lumOff val="80000"/>
            </a:schemeClr>
          </a:solidFill>
          <a:ln w="57150">
            <a:solidFill>
              <a:srgbClr val="FF3399"/>
            </a:solidFill>
            <a:extLst>
              <a:ext uri="{C807C97D-BFC1-408E-A445-0C87EB9F89A2}">
                <ask:lineSketchStyleProps xmlns:ask="http://schemas.microsoft.com/office/drawing/2018/sketchyshapes" xmlns="" sd="3011606718">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Thương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người</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24671333-F9DF-04F7-2CC3-9282950D435E}"/>
              </a:ext>
            </a:extLst>
          </p:cNvPr>
          <p:cNvCxnSpPr>
            <a:cxnSpLocks/>
            <a:stCxn id="6" idx="3"/>
          </p:cNvCxnSpPr>
          <p:nvPr/>
        </p:nvCxnSpPr>
        <p:spPr>
          <a:xfrm>
            <a:off x="3505200" y="3671888"/>
            <a:ext cx="800100" cy="181451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CD70B385-38DD-4283-BAA7-E95071B4D3A9}"/>
              </a:ext>
            </a:extLst>
          </p:cNvPr>
          <p:cNvSpPr/>
          <p:nvPr/>
        </p:nvSpPr>
        <p:spPr>
          <a:xfrm>
            <a:off x="4295775" y="4867276"/>
            <a:ext cx="2600325" cy="838199"/>
          </a:xfrm>
          <a:custGeom>
            <a:avLst/>
            <a:gdLst>
              <a:gd name="connsiteX0" fmla="*/ 0 w 2600325"/>
              <a:gd name="connsiteY0" fmla="*/ 139703 h 838199"/>
              <a:gd name="connsiteX1" fmla="*/ 139703 w 2600325"/>
              <a:gd name="connsiteY1" fmla="*/ 0 h 838199"/>
              <a:gd name="connsiteX2" fmla="*/ 673514 w 2600325"/>
              <a:gd name="connsiteY2" fmla="*/ 0 h 838199"/>
              <a:gd name="connsiteX3" fmla="*/ 1184117 w 2600325"/>
              <a:gd name="connsiteY3" fmla="*/ 0 h 838199"/>
              <a:gd name="connsiteX4" fmla="*/ 1787555 w 2600325"/>
              <a:gd name="connsiteY4" fmla="*/ 0 h 838199"/>
              <a:gd name="connsiteX5" fmla="*/ 2460622 w 2600325"/>
              <a:gd name="connsiteY5" fmla="*/ 0 h 838199"/>
              <a:gd name="connsiteX6" fmla="*/ 2600325 w 2600325"/>
              <a:gd name="connsiteY6" fmla="*/ 139703 h 838199"/>
              <a:gd name="connsiteX7" fmla="*/ 2600325 w 2600325"/>
              <a:gd name="connsiteY7" fmla="*/ 698496 h 838199"/>
              <a:gd name="connsiteX8" fmla="*/ 2460622 w 2600325"/>
              <a:gd name="connsiteY8" fmla="*/ 838199 h 838199"/>
              <a:gd name="connsiteX9" fmla="*/ 1833974 w 2600325"/>
              <a:gd name="connsiteY9" fmla="*/ 838199 h 838199"/>
              <a:gd name="connsiteX10" fmla="*/ 1253744 w 2600325"/>
              <a:gd name="connsiteY10" fmla="*/ 838199 h 838199"/>
              <a:gd name="connsiteX11" fmla="*/ 743142 w 2600325"/>
              <a:gd name="connsiteY11" fmla="*/ 838199 h 838199"/>
              <a:gd name="connsiteX12" fmla="*/ 139703 w 2600325"/>
              <a:gd name="connsiteY12" fmla="*/ 838199 h 838199"/>
              <a:gd name="connsiteX13" fmla="*/ 0 w 2600325"/>
              <a:gd name="connsiteY13" fmla="*/ 698496 h 838199"/>
              <a:gd name="connsiteX14" fmla="*/ 0 w 2600325"/>
              <a:gd name="connsiteY14" fmla="*/ 139703 h 83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00325" h="838199" fill="none" extrusionOk="0">
                <a:moveTo>
                  <a:pt x="0" y="139703"/>
                </a:moveTo>
                <a:cubicBezTo>
                  <a:pt x="-5040" y="57901"/>
                  <a:pt x="63380" y="-4339"/>
                  <a:pt x="139703" y="0"/>
                </a:cubicBezTo>
                <a:cubicBezTo>
                  <a:pt x="340851" y="13356"/>
                  <a:pt x="413472" y="25479"/>
                  <a:pt x="673514" y="0"/>
                </a:cubicBezTo>
                <a:cubicBezTo>
                  <a:pt x="933556" y="-25479"/>
                  <a:pt x="1004062" y="15652"/>
                  <a:pt x="1184117" y="0"/>
                </a:cubicBezTo>
                <a:cubicBezTo>
                  <a:pt x="1364172" y="-15652"/>
                  <a:pt x="1658437" y="20162"/>
                  <a:pt x="1787555" y="0"/>
                </a:cubicBezTo>
                <a:cubicBezTo>
                  <a:pt x="1916673" y="-20162"/>
                  <a:pt x="2310605" y="5459"/>
                  <a:pt x="2460622" y="0"/>
                </a:cubicBezTo>
                <a:cubicBezTo>
                  <a:pt x="2531642" y="785"/>
                  <a:pt x="2603118" y="71590"/>
                  <a:pt x="2600325" y="139703"/>
                </a:cubicBezTo>
                <a:cubicBezTo>
                  <a:pt x="2579531" y="295771"/>
                  <a:pt x="2617355" y="516096"/>
                  <a:pt x="2600325" y="698496"/>
                </a:cubicBezTo>
                <a:cubicBezTo>
                  <a:pt x="2595175" y="763510"/>
                  <a:pt x="2542568" y="840848"/>
                  <a:pt x="2460622" y="838199"/>
                </a:cubicBezTo>
                <a:cubicBezTo>
                  <a:pt x="2183492" y="849144"/>
                  <a:pt x="2144621" y="849708"/>
                  <a:pt x="1833974" y="838199"/>
                </a:cubicBezTo>
                <a:cubicBezTo>
                  <a:pt x="1523327" y="826690"/>
                  <a:pt x="1540879" y="810998"/>
                  <a:pt x="1253744" y="838199"/>
                </a:cubicBezTo>
                <a:cubicBezTo>
                  <a:pt x="966609" y="865401"/>
                  <a:pt x="924266" y="862583"/>
                  <a:pt x="743142" y="838199"/>
                </a:cubicBezTo>
                <a:cubicBezTo>
                  <a:pt x="562018" y="813815"/>
                  <a:pt x="359299" y="860208"/>
                  <a:pt x="139703" y="838199"/>
                </a:cubicBezTo>
                <a:cubicBezTo>
                  <a:pt x="80927" y="833823"/>
                  <a:pt x="5363" y="766566"/>
                  <a:pt x="0" y="698496"/>
                </a:cubicBezTo>
                <a:cubicBezTo>
                  <a:pt x="-18880" y="547337"/>
                  <a:pt x="18599" y="362339"/>
                  <a:pt x="0" y="139703"/>
                </a:cubicBezTo>
                <a:close/>
              </a:path>
              <a:path w="2600325" h="838199" stroke="0" extrusionOk="0">
                <a:moveTo>
                  <a:pt x="0" y="139703"/>
                </a:moveTo>
                <a:cubicBezTo>
                  <a:pt x="7867" y="46915"/>
                  <a:pt x="66431" y="1583"/>
                  <a:pt x="139703" y="0"/>
                </a:cubicBezTo>
                <a:cubicBezTo>
                  <a:pt x="293025" y="-942"/>
                  <a:pt x="516319" y="12689"/>
                  <a:pt x="743142" y="0"/>
                </a:cubicBezTo>
                <a:cubicBezTo>
                  <a:pt x="969965" y="-12689"/>
                  <a:pt x="1055672" y="-14684"/>
                  <a:pt x="1300163" y="0"/>
                </a:cubicBezTo>
                <a:cubicBezTo>
                  <a:pt x="1544654" y="14684"/>
                  <a:pt x="1758276" y="25735"/>
                  <a:pt x="1880392" y="0"/>
                </a:cubicBezTo>
                <a:cubicBezTo>
                  <a:pt x="2002508" y="-25735"/>
                  <a:pt x="2181236" y="-4742"/>
                  <a:pt x="2460622" y="0"/>
                </a:cubicBezTo>
                <a:cubicBezTo>
                  <a:pt x="2528481" y="-10110"/>
                  <a:pt x="2604760" y="64454"/>
                  <a:pt x="2600325" y="139703"/>
                </a:cubicBezTo>
                <a:cubicBezTo>
                  <a:pt x="2622598" y="375219"/>
                  <a:pt x="2575579" y="515279"/>
                  <a:pt x="2600325" y="698496"/>
                </a:cubicBezTo>
                <a:cubicBezTo>
                  <a:pt x="2599551" y="771172"/>
                  <a:pt x="2529624" y="855268"/>
                  <a:pt x="2460622" y="838199"/>
                </a:cubicBezTo>
                <a:cubicBezTo>
                  <a:pt x="2271214" y="855119"/>
                  <a:pt x="2193297" y="857969"/>
                  <a:pt x="1926811" y="838199"/>
                </a:cubicBezTo>
                <a:cubicBezTo>
                  <a:pt x="1660325" y="818429"/>
                  <a:pt x="1511032" y="844854"/>
                  <a:pt x="1369790" y="838199"/>
                </a:cubicBezTo>
                <a:cubicBezTo>
                  <a:pt x="1228548" y="831544"/>
                  <a:pt x="906353" y="858050"/>
                  <a:pt x="766351" y="838199"/>
                </a:cubicBezTo>
                <a:cubicBezTo>
                  <a:pt x="626349" y="818348"/>
                  <a:pt x="375905" y="812092"/>
                  <a:pt x="139703" y="838199"/>
                </a:cubicBezTo>
                <a:cubicBezTo>
                  <a:pt x="48997" y="836443"/>
                  <a:pt x="-4392" y="783330"/>
                  <a:pt x="0" y="698496"/>
                </a:cubicBezTo>
                <a:cubicBezTo>
                  <a:pt x="-22576" y="509235"/>
                  <a:pt x="-9174" y="281406"/>
                  <a:pt x="0" y="139703"/>
                </a:cubicBezTo>
                <a:close/>
              </a:path>
            </a:pathLst>
          </a:custGeom>
          <a:solidFill>
            <a:schemeClr val="accent4">
              <a:lumMod val="20000"/>
              <a:lumOff val="80000"/>
            </a:schemeClr>
          </a:solidFill>
          <a:ln w="57150">
            <a:solidFill>
              <a:srgbClr val="FF3399"/>
            </a:solidFill>
            <a:extLst>
              <a:ext uri="{C807C97D-BFC1-408E-A445-0C87EB9F89A2}">
                <ask:lineSketchStyleProps xmlns:ask="http://schemas.microsoft.com/office/drawing/2018/sketchyshapes" xmlns="" sd="3011606718">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Thông </a:t>
            </a:r>
            <a:r>
              <a:rPr lang="en-US" sz="3200" b="1" dirty="0" err="1">
                <a:solidFill>
                  <a:srgbClr val="FF0000"/>
                </a:solidFill>
                <a:latin typeface="Cambria" panose="02040503050406030204" pitchFamily="18" charset="0"/>
                <a:ea typeface="Cambria" panose="02040503050406030204" pitchFamily="18" charset="0"/>
              </a:rPr>
              <a:t>minh</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id="{83A3EB26-5934-F082-8EAC-9DB5CFADD6BF}"/>
              </a:ext>
            </a:extLst>
          </p:cNvPr>
          <p:cNvCxnSpPr>
            <a:cxnSpLocks/>
            <a:stCxn id="9" idx="3"/>
          </p:cNvCxnSpPr>
          <p:nvPr/>
        </p:nvCxnSpPr>
        <p:spPr>
          <a:xfrm>
            <a:off x="6600825" y="2628901"/>
            <a:ext cx="1190625" cy="4095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0E681F94-6623-A89B-5F6F-FE7C03D18760}"/>
              </a:ext>
            </a:extLst>
          </p:cNvPr>
          <p:cNvSpPr/>
          <p:nvPr/>
        </p:nvSpPr>
        <p:spPr>
          <a:xfrm>
            <a:off x="7781925" y="2000250"/>
            <a:ext cx="3143250" cy="1495425"/>
          </a:xfrm>
          <a:custGeom>
            <a:avLst/>
            <a:gdLst>
              <a:gd name="connsiteX0" fmla="*/ 0 w 3143250"/>
              <a:gd name="connsiteY0" fmla="*/ 249242 h 1495425"/>
              <a:gd name="connsiteX1" fmla="*/ 249242 w 3143250"/>
              <a:gd name="connsiteY1" fmla="*/ 0 h 1495425"/>
              <a:gd name="connsiteX2" fmla="*/ 831091 w 3143250"/>
              <a:gd name="connsiteY2" fmla="*/ 0 h 1495425"/>
              <a:gd name="connsiteX3" fmla="*/ 1518730 w 3143250"/>
              <a:gd name="connsiteY3" fmla="*/ 0 h 1495425"/>
              <a:gd name="connsiteX4" fmla="*/ 2100578 w 3143250"/>
              <a:gd name="connsiteY4" fmla="*/ 0 h 1495425"/>
              <a:gd name="connsiteX5" fmla="*/ 2894008 w 3143250"/>
              <a:gd name="connsiteY5" fmla="*/ 0 h 1495425"/>
              <a:gd name="connsiteX6" fmla="*/ 3143250 w 3143250"/>
              <a:gd name="connsiteY6" fmla="*/ 249242 h 1495425"/>
              <a:gd name="connsiteX7" fmla="*/ 3143250 w 3143250"/>
              <a:gd name="connsiteY7" fmla="*/ 747713 h 1495425"/>
              <a:gd name="connsiteX8" fmla="*/ 3143250 w 3143250"/>
              <a:gd name="connsiteY8" fmla="*/ 1246183 h 1495425"/>
              <a:gd name="connsiteX9" fmla="*/ 2894008 w 3143250"/>
              <a:gd name="connsiteY9" fmla="*/ 1495425 h 1495425"/>
              <a:gd name="connsiteX10" fmla="*/ 2179921 w 3143250"/>
              <a:gd name="connsiteY10" fmla="*/ 1495425 h 1495425"/>
              <a:gd name="connsiteX11" fmla="*/ 1518730 w 3143250"/>
              <a:gd name="connsiteY11" fmla="*/ 1495425 h 1495425"/>
              <a:gd name="connsiteX12" fmla="*/ 249242 w 3143250"/>
              <a:gd name="connsiteY12" fmla="*/ 1495425 h 1495425"/>
              <a:gd name="connsiteX13" fmla="*/ 0 w 3143250"/>
              <a:gd name="connsiteY13" fmla="*/ 1246183 h 1495425"/>
              <a:gd name="connsiteX14" fmla="*/ 0 w 3143250"/>
              <a:gd name="connsiteY14" fmla="*/ 777621 h 1495425"/>
              <a:gd name="connsiteX15" fmla="*/ 0 w 3143250"/>
              <a:gd name="connsiteY15" fmla="*/ 249242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3250" h="1495425" fill="none" extrusionOk="0">
                <a:moveTo>
                  <a:pt x="0" y="249242"/>
                </a:moveTo>
                <a:cubicBezTo>
                  <a:pt x="-23027" y="107485"/>
                  <a:pt x="115696" y="-208"/>
                  <a:pt x="249242" y="0"/>
                </a:cubicBezTo>
                <a:cubicBezTo>
                  <a:pt x="523012" y="-574"/>
                  <a:pt x="660358" y="-10184"/>
                  <a:pt x="831091" y="0"/>
                </a:cubicBezTo>
                <a:cubicBezTo>
                  <a:pt x="1001824" y="10184"/>
                  <a:pt x="1332279" y="-19425"/>
                  <a:pt x="1518730" y="0"/>
                </a:cubicBezTo>
                <a:cubicBezTo>
                  <a:pt x="1705181" y="19425"/>
                  <a:pt x="1978277" y="-2545"/>
                  <a:pt x="2100578" y="0"/>
                </a:cubicBezTo>
                <a:cubicBezTo>
                  <a:pt x="2222879" y="2545"/>
                  <a:pt x="2676538" y="34922"/>
                  <a:pt x="2894008" y="0"/>
                </a:cubicBezTo>
                <a:cubicBezTo>
                  <a:pt x="3033586" y="3079"/>
                  <a:pt x="3162640" y="99383"/>
                  <a:pt x="3143250" y="249242"/>
                </a:cubicBezTo>
                <a:cubicBezTo>
                  <a:pt x="3118828" y="461169"/>
                  <a:pt x="3143650" y="519084"/>
                  <a:pt x="3143250" y="747713"/>
                </a:cubicBezTo>
                <a:cubicBezTo>
                  <a:pt x="3142850" y="976342"/>
                  <a:pt x="3142654" y="1118195"/>
                  <a:pt x="3143250" y="1246183"/>
                </a:cubicBezTo>
                <a:cubicBezTo>
                  <a:pt x="3161288" y="1390645"/>
                  <a:pt x="3061813" y="1494091"/>
                  <a:pt x="2894008" y="1495425"/>
                </a:cubicBezTo>
                <a:cubicBezTo>
                  <a:pt x="2747215" y="1487746"/>
                  <a:pt x="2444019" y="1496867"/>
                  <a:pt x="2179921" y="1495425"/>
                </a:cubicBezTo>
                <a:cubicBezTo>
                  <a:pt x="1915823" y="1493983"/>
                  <a:pt x="1707856" y="1516163"/>
                  <a:pt x="1518730" y="1495425"/>
                </a:cubicBezTo>
                <a:cubicBezTo>
                  <a:pt x="1329604" y="1474687"/>
                  <a:pt x="827198" y="1538990"/>
                  <a:pt x="249242" y="1495425"/>
                </a:cubicBezTo>
                <a:cubicBezTo>
                  <a:pt x="89202" y="1512572"/>
                  <a:pt x="27758" y="1375184"/>
                  <a:pt x="0" y="1246183"/>
                </a:cubicBezTo>
                <a:cubicBezTo>
                  <a:pt x="22102" y="1088060"/>
                  <a:pt x="15835" y="956290"/>
                  <a:pt x="0" y="777621"/>
                </a:cubicBezTo>
                <a:cubicBezTo>
                  <a:pt x="-15835" y="598952"/>
                  <a:pt x="-899" y="449470"/>
                  <a:pt x="0" y="249242"/>
                </a:cubicBezTo>
                <a:close/>
              </a:path>
              <a:path w="3143250" h="1495425" stroke="0" extrusionOk="0">
                <a:moveTo>
                  <a:pt x="0" y="249242"/>
                </a:moveTo>
                <a:cubicBezTo>
                  <a:pt x="8176" y="95341"/>
                  <a:pt x="118090" y="2650"/>
                  <a:pt x="249242" y="0"/>
                </a:cubicBezTo>
                <a:cubicBezTo>
                  <a:pt x="457593" y="32863"/>
                  <a:pt x="718996" y="-10967"/>
                  <a:pt x="936881" y="0"/>
                </a:cubicBezTo>
                <a:cubicBezTo>
                  <a:pt x="1154766" y="10967"/>
                  <a:pt x="1408817" y="-4644"/>
                  <a:pt x="1571625" y="0"/>
                </a:cubicBezTo>
                <a:cubicBezTo>
                  <a:pt x="1734433" y="4644"/>
                  <a:pt x="2028697" y="-5607"/>
                  <a:pt x="2232817" y="0"/>
                </a:cubicBezTo>
                <a:cubicBezTo>
                  <a:pt x="2436937" y="5607"/>
                  <a:pt x="2630882" y="-26284"/>
                  <a:pt x="2894008" y="0"/>
                </a:cubicBezTo>
                <a:cubicBezTo>
                  <a:pt x="3022508" y="-9954"/>
                  <a:pt x="3170770" y="123424"/>
                  <a:pt x="3143250" y="249242"/>
                </a:cubicBezTo>
                <a:cubicBezTo>
                  <a:pt x="3118251" y="502205"/>
                  <a:pt x="3126050" y="626801"/>
                  <a:pt x="3143250" y="757682"/>
                </a:cubicBezTo>
                <a:cubicBezTo>
                  <a:pt x="3160450" y="888563"/>
                  <a:pt x="3160052" y="1129311"/>
                  <a:pt x="3143250" y="1246183"/>
                </a:cubicBezTo>
                <a:cubicBezTo>
                  <a:pt x="3152682" y="1392114"/>
                  <a:pt x="3035989" y="1493963"/>
                  <a:pt x="2894008" y="1495425"/>
                </a:cubicBezTo>
                <a:cubicBezTo>
                  <a:pt x="2606912" y="1480026"/>
                  <a:pt x="2480775" y="1481675"/>
                  <a:pt x="2312159" y="1495425"/>
                </a:cubicBezTo>
                <a:cubicBezTo>
                  <a:pt x="2143543" y="1509175"/>
                  <a:pt x="1798165" y="1507771"/>
                  <a:pt x="1624520" y="1495425"/>
                </a:cubicBezTo>
                <a:cubicBezTo>
                  <a:pt x="1450875" y="1483079"/>
                  <a:pt x="1239714" y="1514630"/>
                  <a:pt x="989776" y="1495425"/>
                </a:cubicBezTo>
                <a:cubicBezTo>
                  <a:pt x="739838" y="1476220"/>
                  <a:pt x="444959" y="1497967"/>
                  <a:pt x="249242" y="1495425"/>
                </a:cubicBezTo>
                <a:cubicBezTo>
                  <a:pt x="142827" y="1493259"/>
                  <a:pt x="-7501" y="1384240"/>
                  <a:pt x="0" y="1246183"/>
                </a:cubicBezTo>
                <a:cubicBezTo>
                  <a:pt x="7276" y="1103491"/>
                  <a:pt x="-5504" y="945009"/>
                  <a:pt x="0" y="777621"/>
                </a:cubicBezTo>
                <a:cubicBezTo>
                  <a:pt x="5504" y="610233"/>
                  <a:pt x="-8075" y="511481"/>
                  <a:pt x="0" y="249242"/>
                </a:cubicBezTo>
                <a:close/>
              </a:path>
            </a:pathLst>
          </a:custGeom>
          <a:solidFill>
            <a:schemeClr val="accent4">
              <a:lumMod val="20000"/>
              <a:lumOff val="80000"/>
            </a:schemeClr>
          </a:solidFill>
          <a:ln w="57150">
            <a:solidFill>
              <a:srgbClr val="FF3399"/>
            </a:solidFill>
            <a:extLst>
              <a:ext uri="{C807C97D-BFC1-408E-A445-0C87EB9F89A2}">
                <ask:lineSketchStyleProps xmlns:ask="http://schemas.microsoft.com/office/drawing/2018/sketchyshapes" xmlns="" sd="3011606718">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Chạy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mình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trên</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đường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vắng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vẻ</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lúc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muộn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để</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cứu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người</a:t>
            </a:r>
            <a:endParaRPr lang="en-US" sz="2400" b="1" dirty="0">
              <a:solidFill>
                <a:srgbClr val="002060"/>
              </a:solidFill>
              <a:latin typeface="Cambria" panose="02040503050406030204" pitchFamily="18" charset="0"/>
              <a:ea typeface="Cambria" panose="02040503050406030204" pitchFamily="18" charset="0"/>
            </a:endParaRPr>
          </a:p>
        </p:txBody>
      </p:sp>
      <p:cxnSp>
        <p:nvCxnSpPr>
          <p:cNvPr id="20" name="Straight Connector 19">
            <a:extLst>
              <a:ext uri="{FF2B5EF4-FFF2-40B4-BE49-F238E27FC236}">
                <a16:creationId xmlns:a16="http://schemas.microsoft.com/office/drawing/2014/main" id="{22F35331-9D0F-B51D-06D5-CDB361288986}"/>
              </a:ext>
            </a:extLst>
          </p:cNvPr>
          <p:cNvCxnSpPr>
            <a:cxnSpLocks/>
            <a:stCxn id="11" idx="3"/>
          </p:cNvCxnSpPr>
          <p:nvPr/>
        </p:nvCxnSpPr>
        <p:spPr>
          <a:xfrm flipV="1">
            <a:off x="6715125" y="3038475"/>
            <a:ext cx="1047750" cy="900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AE9CDD8-92B5-B177-8E4C-B245C480A16E}"/>
              </a:ext>
            </a:extLst>
          </p:cNvPr>
          <p:cNvSpPr/>
          <p:nvPr/>
        </p:nvSpPr>
        <p:spPr>
          <a:xfrm>
            <a:off x="7686675" y="4543425"/>
            <a:ext cx="3429000" cy="1495425"/>
          </a:xfrm>
          <a:custGeom>
            <a:avLst/>
            <a:gdLst>
              <a:gd name="connsiteX0" fmla="*/ 0 w 3429000"/>
              <a:gd name="connsiteY0" fmla="*/ 249242 h 1495425"/>
              <a:gd name="connsiteX1" fmla="*/ 249242 w 3429000"/>
              <a:gd name="connsiteY1" fmla="*/ 0 h 1495425"/>
              <a:gd name="connsiteX2" fmla="*/ 806040 w 3429000"/>
              <a:gd name="connsiteY2" fmla="*/ 0 h 1495425"/>
              <a:gd name="connsiteX3" fmla="*/ 1333533 w 3429000"/>
              <a:gd name="connsiteY3" fmla="*/ 0 h 1495425"/>
              <a:gd name="connsiteX4" fmla="*/ 1861026 w 3429000"/>
              <a:gd name="connsiteY4" fmla="*/ 0 h 1495425"/>
              <a:gd name="connsiteX5" fmla="*/ 2417824 w 3429000"/>
              <a:gd name="connsiteY5" fmla="*/ 0 h 1495425"/>
              <a:gd name="connsiteX6" fmla="*/ 3179758 w 3429000"/>
              <a:gd name="connsiteY6" fmla="*/ 0 h 1495425"/>
              <a:gd name="connsiteX7" fmla="*/ 3429000 w 3429000"/>
              <a:gd name="connsiteY7" fmla="*/ 249242 h 1495425"/>
              <a:gd name="connsiteX8" fmla="*/ 3429000 w 3429000"/>
              <a:gd name="connsiteY8" fmla="*/ 737743 h 1495425"/>
              <a:gd name="connsiteX9" fmla="*/ 3429000 w 3429000"/>
              <a:gd name="connsiteY9" fmla="*/ 1246183 h 1495425"/>
              <a:gd name="connsiteX10" fmla="*/ 3179758 w 3429000"/>
              <a:gd name="connsiteY10" fmla="*/ 1495425 h 1495425"/>
              <a:gd name="connsiteX11" fmla="*/ 2564350 w 3429000"/>
              <a:gd name="connsiteY11" fmla="*/ 1495425 h 1495425"/>
              <a:gd name="connsiteX12" fmla="*/ 2007552 w 3429000"/>
              <a:gd name="connsiteY12" fmla="*/ 1495425 h 1495425"/>
              <a:gd name="connsiteX13" fmla="*/ 1450754 w 3429000"/>
              <a:gd name="connsiteY13" fmla="*/ 1495425 h 1495425"/>
              <a:gd name="connsiteX14" fmla="*/ 835345 w 3429000"/>
              <a:gd name="connsiteY14" fmla="*/ 1495425 h 1495425"/>
              <a:gd name="connsiteX15" fmla="*/ 249242 w 3429000"/>
              <a:gd name="connsiteY15" fmla="*/ 1495425 h 1495425"/>
              <a:gd name="connsiteX16" fmla="*/ 0 w 3429000"/>
              <a:gd name="connsiteY16" fmla="*/ 1246183 h 1495425"/>
              <a:gd name="connsiteX17" fmla="*/ 0 w 3429000"/>
              <a:gd name="connsiteY17" fmla="*/ 747713 h 1495425"/>
              <a:gd name="connsiteX18" fmla="*/ 0 w 3429000"/>
              <a:gd name="connsiteY18" fmla="*/ 249242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0" h="1495425" fill="none" extrusionOk="0">
                <a:moveTo>
                  <a:pt x="0" y="249242"/>
                </a:moveTo>
                <a:cubicBezTo>
                  <a:pt x="-16893" y="105312"/>
                  <a:pt x="116424" y="15395"/>
                  <a:pt x="249242" y="0"/>
                </a:cubicBezTo>
                <a:cubicBezTo>
                  <a:pt x="505250" y="-1803"/>
                  <a:pt x="597844" y="-7763"/>
                  <a:pt x="806040" y="0"/>
                </a:cubicBezTo>
                <a:cubicBezTo>
                  <a:pt x="1014236" y="7763"/>
                  <a:pt x="1130317" y="-8283"/>
                  <a:pt x="1333533" y="0"/>
                </a:cubicBezTo>
                <a:cubicBezTo>
                  <a:pt x="1536749" y="8283"/>
                  <a:pt x="1605567" y="-25411"/>
                  <a:pt x="1861026" y="0"/>
                </a:cubicBezTo>
                <a:cubicBezTo>
                  <a:pt x="2116485" y="25411"/>
                  <a:pt x="2212244" y="-10297"/>
                  <a:pt x="2417824" y="0"/>
                </a:cubicBezTo>
                <a:cubicBezTo>
                  <a:pt x="2623404" y="10297"/>
                  <a:pt x="2996017" y="-21866"/>
                  <a:pt x="3179758" y="0"/>
                </a:cubicBezTo>
                <a:cubicBezTo>
                  <a:pt x="3316200" y="22398"/>
                  <a:pt x="3421248" y="123589"/>
                  <a:pt x="3429000" y="249242"/>
                </a:cubicBezTo>
                <a:cubicBezTo>
                  <a:pt x="3452503" y="355842"/>
                  <a:pt x="3413499" y="544935"/>
                  <a:pt x="3429000" y="737743"/>
                </a:cubicBezTo>
                <a:cubicBezTo>
                  <a:pt x="3444501" y="930551"/>
                  <a:pt x="3445213" y="1103569"/>
                  <a:pt x="3429000" y="1246183"/>
                </a:cubicBezTo>
                <a:cubicBezTo>
                  <a:pt x="3457585" y="1377031"/>
                  <a:pt x="3331419" y="1471693"/>
                  <a:pt x="3179758" y="1495425"/>
                </a:cubicBezTo>
                <a:cubicBezTo>
                  <a:pt x="2964407" y="1505911"/>
                  <a:pt x="2768827" y="1489332"/>
                  <a:pt x="2564350" y="1495425"/>
                </a:cubicBezTo>
                <a:cubicBezTo>
                  <a:pt x="2359873" y="1501518"/>
                  <a:pt x="2123464" y="1493796"/>
                  <a:pt x="2007552" y="1495425"/>
                </a:cubicBezTo>
                <a:cubicBezTo>
                  <a:pt x="1891640" y="1497054"/>
                  <a:pt x="1698682" y="1514087"/>
                  <a:pt x="1450754" y="1495425"/>
                </a:cubicBezTo>
                <a:cubicBezTo>
                  <a:pt x="1202826" y="1476763"/>
                  <a:pt x="1092206" y="1496622"/>
                  <a:pt x="835345" y="1495425"/>
                </a:cubicBezTo>
                <a:cubicBezTo>
                  <a:pt x="578484" y="1494228"/>
                  <a:pt x="408361" y="1481414"/>
                  <a:pt x="249242" y="1495425"/>
                </a:cubicBezTo>
                <a:cubicBezTo>
                  <a:pt x="112996" y="1490808"/>
                  <a:pt x="28947" y="1379733"/>
                  <a:pt x="0" y="1246183"/>
                </a:cubicBezTo>
                <a:cubicBezTo>
                  <a:pt x="-9690" y="1031133"/>
                  <a:pt x="1831" y="905854"/>
                  <a:pt x="0" y="747713"/>
                </a:cubicBezTo>
                <a:cubicBezTo>
                  <a:pt x="-1831" y="589572"/>
                  <a:pt x="13117" y="409717"/>
                  <a:pt x="0" y="249242"/>
                </a:cubicBezTo>
                <a:close/>
              </a:path>
              <a:path w="3429000" h="1495425" stroke="0" extrusionOk="0">
                <a:moveTo>
                  <a:pt x="0" y="249242"/>
                </a:moveTo>
                <a:cubicBezTo>
                  <a:pt x="8176" y="95341"/>
                  <a:pt x="118090" y="2650"/>
                  <a:pt x="249242" y="0"/>
                </a:cubicBezTo>
                <a:cubicBezTo>
                  <a:pt x="548406" y="-1008"/>
                  <a:pt x="617319" y="-3232"/>
                  <a:pt x="864650" y="0"/>
                </a:cubicBezTo>
                <a:cubicBezTo>
                  <a:pt x="1111981" y="3232"/>
                  <a:pt x="1177483" y="-6093"/>
                  <a:pt x="1421448" y="0"/>
                </a:cubicBezTo>
                <a:cubicBezTo>
                  <a:pt x="1665413" y="6093"/>
                  <a:pt x="1770074" y="9504"/>
                  <a:pt x="2007552" y="0"/>
                </a:cubicBezTo>
                <a:cubicBezTo>
                  <a:pt x="2245030" y="-9504"/>
                  <a:pt x="2406677" y="-5968"/>
                  <a:pt x="2593655" y="0"/>
                </a:cubicBezTo>
                <a:cubicBezTo>
                  <a:pt x="2780633" y="5968"/>
                  <a:pt x="2943803" y="-17012"/>
                  <a:pt x="3179758" y="0"/>
                </a:cubicBezTo>
                <a:cubicBezTo>
                  <a:pt x="3321099" y="67"/>
                  <a:pt x="3431841" y="115166"/>
                  <a:pt x="3429000" y="249242"/>
                </a:cubicBezTo>
                <a:cubicBezTo>
                  <a:pt x="3405123" y="427756"/>
                  <a:pt x="3432131" y="573068"/>
                  <a:pt x="3429000" y="767651"/>
                </a:cubicBezTo>
                <a:cubicBezTo>
                  <a:pt x="3425869" y="962234"/>
                  <a:pt x="3409209" y="1031525"/>
                  <a:pt x="3429000" y="1246183"/>
                </a:cubicBezTo>
                <a:cubicBezTo>
                  <a:pt x="3461130" y="1378987"/>
                  <a:pt x="3322294" y="1499864"/>
                  <a:pt x="3179758" y="1495425"/>
                </a:cubicBezTo>
                <a:cubicBezTo>
                  <a:pt x="3016243" y="1496047"/>
                  <a:pt x="2834064" y="1514085"/>
                  <a:pt x="2652265" y="1495425"/>
                </a:cubicBezTo>
                <a:cubicBezTo>
                  <a:pt x="2470466" y="1476765"/>
                  <a:pt x="2239080" y="1499691"/>
                  <a:pt x="2095467" y="1495425"/>
                </a:cubicBezTo>
                <a:cubicBezTo>
                  <a:pt x="1951854" y="1491159"/>
                  <a:pt x="1787076" y="1500477"/>
                  <a:pt x="1597279" y="1495425"/>
                </a:cubicBezTo>
                <a:cubicBezTo>
                  <a:pt x="1407482" y="1490373"/>
                  <a:pt x="1256162" y="1506296"/>
                  <a:pt x="952566" y="1495425"/>
                </a:cubicBezTo>
                <a:cubicBezTo>
                  <a:pt x="648970" y="1484554"/>
                  <a:pt x="588564" y="1491724"/>
                  <a:pt x="249242" y="1495425"/>
                </a:cubicBezTo>
                <a:cubicBezTo>
                  <a:pt x="93136" y="1478415"/>
                  <a:pt x="5385" y="1355793"/>
                  <a:pt x="0" y="1246183"/>
                </a:cubicBezTo>
                <a:cubicBezTo>
                  <a:pt x="9272" y="1124037"/>
                  <a:pt x="4920" y="888476"/>
                  <a:pt x="0" y="767651"/>
                </a:cubicBezTo>
                <a:cubicBezTo>
                  <a:pt x="-4920" y="646826"/>
                  <a:pt x="2832" y="437691"/>
                  <a:pt x="0" y="249242"/>
                </a:cubicBezTo>
                <a:close/>
              </a:path>
            </a:pathLst>
          </a:custGeom>
          <a:solidFill>
            <a:schemeClr val="accent4">
              <a:lumMod val="20000"/>
              <a:lumOff val="80000"/>
            </a:schemeClr>
          </a:solidFill>
          <a:ln w="57150">
            <a:solidFill>
              <a:srgbClr val="FF3399"/>
            </a:solidFill>
            <a:extLst>
              <a:ext uri="{C807C97D-BFC1-408E-A445-0C87EB9F89A2}">
                <ask:lineSketchStyleProps xmlns:ask="http://schemas.microsoft.com/office/drawing/2018/sketchyshapes" xmlns="" sd="3011606718">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Quyết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định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sáng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suốt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tìm</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đến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đồn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biên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phòng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và</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chạy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theo</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đường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ngắn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nhất</a:t>
            </a:r>
            <a:endParaRPr lang="en-US" sz="2400" b="1" dirty="0">
              <a:solidFill>
                <a:srgbClr val="002060"/>
              </a:solidFill>
              <a:latin typeface="Cambria" panose="02040503050406030204" pitchFamily="18" charset="0"/>
              <a:ea typeface="Cambria" panose="02040503050406030204" pitchFamily="18" charset="0"/>
            </a:endParaRPr>
          </a:p>
        </p:txBody>
      </p:sp>
      <p:cxnSp>
        <p:nvCxnSpPr>
          <p:cNvPr id="24" name="Straight Connector 23">
            <a:extLst>
              <a:ext uri="{FF2B5EF4-FFF2-40B4-BE49-F238E27FC236}">
                <a16:creationId xmlns:a16="http://schemas.microsoft.com/office/drawing/2014/main" id="{CBBC6859-C6E1-3774-4792-F4DFAA3DA16E}"/>
              </a:ext>
            </a:extLst>
          </p:cNvPr>
          <p:cNvCxnSpPr>
            <a:cxnSpLocks/>
          </p:cNvCxnSpPr>
          <p:nvPr/>
        </p:nvCxnSpPr>
        <p:spPr>
          <a:xfrm>
            <a:off x="6886575" y="5314950"/>
            <a:ext cx="7715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343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par>
                                <p:cTn id="57" presetID="22" presetClass="entr" presetSubtype="4"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1" grpId="0" animBg="1"/>
      <p:bldP spid="14" grpId="0" animBg="1"/>
      <p:bldP spid="18"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414851"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49482" y="360042"/>
            <a:ext cx="8623344" cy="4801314"/>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 Vì sao cậu bé lại dùng từ yêu thương đặt tên cho tờ báo tường? Chọn câu trả lời dưới đây hoặc nêu ý kiến của em.</a:t>
            </a:r>
          </a:p>
          <a:p>
            <a:pPr lvl="0" algn="just">
              <a:defRPr/>
            </a:pPr>
            <a:r>
              <a:rPr lang="vi-VN" sz="3400" dirty="0">
                <a:solidFill>
                  <a:prstClr val="black"/>
                </a:solidFill>
                <a:latin typeface="Cambria" panose="02040503050406030204" pitchFamily="18" charset="0"/>
              </a:rPr>
              <a:t>A. Vì cậu bé đã hiểu được ý nghĩa của tình yêu thương trong cuộc sống.</a:t>
            </a:r>
          </a:p>
          <a:p>
            <a:pPr lvl="0" algn="just">
              <a:defRPr/>
            </a:pPr>
            <a:r>
              <a:rPr lang="vi-VN" sz="3400" dirty="0">
                <a:solidFill>
                  <a:prstClr val="black"/>
                </a:solidFill>
                <a:latin typeface="Cambria" panose="02040503050406030204" pitchFamily="18" charset="0"/>
              </a:rPr>
              <a:t>B. Vì cậu bé đã làm được một việc thể hiện tình yêu thương với người gặp hoạn nạn.</a:t>
            </a:r>
          </a:p>
          <a:p>
            <a:pPr lvl="0" algn="just">
              <a:defRPr/>
            </a:pPr>
            <a:r>
              <a:rPr lang="vi-VN" sz="3400" dirty="0">
                <a:solidFill>
                  <a:prstClr val="black"/>
                </a:solidFill>
                <a:latin typeface="Cambria" panose="02040503050406030204" pitchFamily="18" charset="0"/>
              </a:rPr>
              <a:t>C. Vì cậu bé muốn lan toả tình yêu thương đến các bạn của mình.</a:t>
            </a:r>
            <a:endParaRPr kumimoji="0" lang="en-US" sz="340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3" name="Oval 2">
            <a:extLst>
              <a:ext uri="{FF2B5EF4-FFF2-40B4-BE49-F238E27FC236}">
                <a16:creationId xmlns:a16="http://schemas.microsoft.com/office/drawing/2014/main" id="{C66EFA63-561D-5599-DBC3-A012BC1E8727}"/>
              </a:ext>
            </a:extLst>
          </p:cNvPr>
          <p:cNvSpPr/>
          <p:nvPr/>
        </p:nvSpPr>
        <p:spPr>
          <a:xfrm>
            <a:off x="2409825" y="4029075"/>
            <a:ext cx="657225" cy="542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944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34424" y="24574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Sắp xếp các ý dưới đây cho đúng với trình tự các sự việc trong câu chuyện.</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pic>
        <p:nvPicPr>
          <p:cNvPr id="10" name="Picture 9">
            <a:extLst>
              <a:ext uri="{FF2B5EF4-FFF2-40B4-BE49-F238E27FC236}">
                <a16:creationId xmlns:a16="http://schemas.microsoft.com/office/drawing/2014/main" id="{6BB93134-E5FE-987A-FC7B-58E6EC95523F}"/>
              </a:ext>
            </a:extLst>
          </p:cNvPr>
          <p:cNvPicPr>
            <a:picLocks noChangeAspect="1"/>
          </p:cNvPicPr>
          <p:nvPr/>
        </p:nvPicPr>
        <p:blipFill>
          <a:blip r:embed="rId3"/>
          <a:stretch>
            <a:fillRect/>
          </a:stretch>
        </p:blipFill>
        <p:spPr>
          <a:xfrm>
            <a:off x="2828925" y="2062162"/>
            <a:ext cx="8523340" cy="3128963"/>
          </a:xfrm>
          <a:prstGeom prst="rect">
            <a:avLst/>
          </a:prstGeom>
        </p:spPr>
      </p:pic>
    </p:spTree>
    <p:extLst>
      <p:ext uri="{BB962C8B-B14F-4D97-AF65-F5344CB8AC3E}">
        <p14:creationId xmlns:p14="http://schemas.microsoft.com/office/powerpoint/2010/main" val="2796991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C09241-6182-1E93-4410-A13920202DC6}"/>
              </a:ext>
            </a:extLst>
          </p:cNvPr>
          <p:cNvPicPr>
            <a:picLocks noChangeAspect="1"/>
          </p:cNvPicPr>
          <p:nvPr/>
        </p:nvPicPr>
        <p:blipFill>
          <a:blip r:embed="rId2"/>
          <a:stretch>
            <a:fillRect/>
          </a:stretch>
        </p:blipFill>
        <p:spPr>
          <a:xfrm>
            <a:off x="771525" y="1023937"/>
            <a:ext cx="2920410" cy="1471613"/>
          </a:xfrm>
          <a:prstGeom prst="rect">
            <a:avLst/>
          </a:prstGeom>
        </p:spPr>
      </p:pic>
      <p:pic>
        <p:nvPicPr>
          <p:cNvPr id="5" name="Picture 4">
            <a:extLst>
              <a:ext uri="{FF2B5EF4-FFF2-40B4-BE49-F238E27FC236}">
                <a16:creationId xmlns:a16="http://schemas.microsoft.com/office/drawing/2014/main" id="{005F4508-3329-898C-718A-074250CDFFB7}"/>
              </a:ext>
            </a:extLst>
          </p:cNvPr>
          <p:cNvPicPr>
            <a:picLocks noChangeAspect="1"/>
          </p:cNvPicPr>
          <p:nvPr/>
        </p:nvPicPr>
        <p:blipFill>
          <a:blip r:embed="rId3"/>
          <a:stretch>
            <a:fillRect/>
          </a:stretch>
        </p:blipFill>
        <p:spPr>
          <a:xfrm>
            <a:off x="4295775" y="1014412"/>
            <a:ext cx="2885858" cy="1500188"/>
          </a:xfrm>
          <a:prstGeom prst="rect">
            <a:avLst/>
          </a:prstGeom>
        </p:spPr>
      </p:pic>
      <p:pic>
        <p:nvPicPr>
          <p:cNvPr id="7" name="Picture 6">
            <a:extLst>
              <a:ext uri="{FF2B5EF4-FFF2-40B4-BE49-F238E27FC236}">
                <a16:creationId xmlns:a16="http://schemas.microsoft.com/office/drawing/2014/main" id="{00F0FB71-1D55-5031-FC63-DB4518808F4A}"/>
              </a:ext>
            </a:extLst>
          </p:cNvPr>
          <p:cNvPicPr>
            <a:picLocks noChangeAspect="1"/>
          </p:cNvPicPr>
          <p:nvPr/>
        </p:nvPicPr>
        <p:blipFill>
          <a:blip r:embed="rId4"/>
          <a:stretch>
            <a:fillRect/>
          </a:stretch>
        </p:blipFill>
        <p:spPr>
          <a:xfrm>
            <a:off x="8034337" y="1038224"/>
            <a:ext cx="2955245" cy="1495425"/>
          </a:xfrm>
          <a:prstGeom prst="rect">
            <a:avLst/>
          </a:prstGeom>
        </p:spPr>
      </p:pic>
      <p:pic>
        <p:nvPicPr>
          <p:cNvPr id="9" name="Picture 8">
            <a:extLst>
              <a:ext uri="{FF2B5EF4-FFF2-40B4-BE49-F238E27FC236}">
                <a16:creationId xmlns:a16="http://schemas.microsoft.com/office/drawing/2014/main" id="{E24749DB-F809-AB9B-ACEC-C472D7E4D861}"/>
              </a:ext>
            </a:extLst>
          </p:cNvPr>
          <p:cNvPicPr>
            <a:picLocks noChangeAspect="1"/>
          </p:cNvPicPr>
          <p:nvPr/>
        </p:nvPicPr>
        <p:blipFill>
          <a:blip r:embed="rId5"/>
          <a:stretch>
            <a:fillRect/>
          </a:stretch>
        </p:blipFill>
        <p:spPr>
          <a:xfrm>
            <a:off x="2357438" y="3114675"/>
            <a:ext cx="2890838" cy="1532492"/>
          </a:xfrm>
          <a:prstGeom prst="rect">
            <a:avLst/>
          </a:prstGeom>
        </p:spPr>
      </p:pic>
      <p:pic>
        <p:nvPicPr>
          <p:cNvPr id="11" name="Picture 10">
            <a:extLst>
              <a:ext uri="{FF2B5EF4-FFF2-40B4-BE49-F238E27FC236}">
                <a16:creationId xmlns:a16="http://schemas.microsoft.com/office/drawing/2014/main" id="{E5CE8446-B973-474F-A6D5-0DFDED1FC945}"/>
              </a:ext>
            </a:extLst>
          </p:cNvPr>
          <p:cNvPicPr>
            <a:picLocks noChangeAspect="1"/>
          </p:cNvPicPr>
          <p:nvPr/>
        </p:nvPicPr>
        <p:blipFill>
          <a:blip r:embed="rId6"/>
          <a:stretch>
            <a:fillRect/>
          </a:stretch>
        </p:blipFill>
        <p:spPr>
          <a:xfrm>
            <a:off x="6229349" y="3109912"/>
            <a:ext cx="2847467" cy="1528763"/>
          </a:xfrm>
          <a:prstGeom prst="rect">
            <a:avLst/>
          </a:prstGeom>
        </p:spPr>
      </p:pic>
    </p:spTree>
    <p:extLst>
      <p:ext uri="{BB962C8B-B14F-4D97-AF65-F5344CB8AC3E}">
        <p14:creationId xmlns:p14="http://schemas.microsoft.com/office/powerpoint/2010/main" val="3879473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29DFB1-BB05-4494-B25E-8A06BD62C2D6}"/>
              </a:ext>
            </a:extLst>
          </p:cNvPr>
          <p:cNvGrpSpPr/>
          <p:nvPr/>
        </p:nvGrpSpPr>
        <p:grpSpPr>
          <a:xfrm>
            <a:off x="1278699" y="777823"/>
            <a:ext cx="6844281" cy="1717727"/>
            <a:chOff x="973276" y="169003"/>
            <a:chExt cx="9977377" cy="2777050"/>
          </a:xfrm>
        </p:grpSpPr>
        <p:grpSp>
          <p:nvGrpSpPr>
            <p:cNvPr id="13" name="Group 12">
              <a:extLst>
                <a:ext uri="{FF2B5EF4-FFF2-40B4-BE49-F238E27FC236}">
                  <a16:creationId xmlns:a16="http://schemas.microsoft.com/office/drawing/2014/main" id="{3DD6DB0B-E935-4B45-8A51-A7A2D571B8F7}"/>
                </a:ext>
              </a:extLst>
            </p:cNvPr>
            <p:cNvGrpSpPr/>
            <p:nvPr/>
          </p:nvGrpSpPr>
          <p:grpSpPr>
            <a:xfrm>
              <a:off x="973276" y="169003"/>
              <a:ext cx="9977377" cy="2777050"/>
              <a:chOff x="981410" y="1505551"/>
              <a:chExt cx="9977377" cy="4656928"/>
            </a:xfrm>
          </p:grpSpPr>
          <p:sp>
            <p:nvSpPr>
              <p:cNvPr id="14" name="矩形: 圆角 2">
                <a:extLst>
                  <a:ext uri="{FF2B5EF4-FFF2-40B4-BE49-F238E27FC236}">
                    <a16:creationId xmlns:a16="http://schemas.microsoft.com/office/drawing/2014/main" id="{05EF2EDB-6B5D-4958-AC82-BD0151FD09C7}"/>
                  </a:ext>
                </a:extLst>
              </p:cNvPr>
              <p:cNvSpPr/>
              <p:nvPr/>
            </p:nvSpPr>
            <p:spPr>
              <a:xfrm>
                <a:off x="981410" y="1505551"/>
                <a:ext cx="9977377" cy="4656928"/>
              </a:xfrm>
              <a:prstGeom prst="roundRect">
                <a:avLst/>
              </a:prstGeom>
              <a:solidFill>
                <a:sysClr val="window" lastClr="FFFFFF"/>
              </a:solidFill>
              <a:ln w="12700" cap="flat" cmpd="sng" algn="ctr">
                <a:solidFill>
                  <a:schemeClr val="bg1">
                    <a:lumMod val="50000"/>
                  </a:schemeClr>
                </a:solidFill>
                <a:prstDash val="solid"/>
                <a:miter lim="800000"/>
              </a:ln>
              <a:effectLst>
                <a:glow rad="63500">
                  <a:srgbClr val="F79646">
                    <a:satMod val="175000"/>
                    <a:alpha val="40000"/>
                  </a:srgbClr>
                </a:glo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5" name="矩形: 圆角 2">
                <a:extLst>
                  <a:ext uri="{FF2B5EF4-FFF2-40B4-BE49-F238E27FC236}">
                    <a16:creationId xmlns:a16="http://schemas.microsoft.com/office/drawing/2014/main" id="{6FCB47A3-7F49-4FB8-A0FA-73CDAF292362}"/>
                  </a:ext>
                </a:extLst>
              </p:cNvPr>
              <p:cNvSpPr/>
              <p:nvPr/>
            </p:nvSpPr>
            <p:spPr>
              <a:xfrm>
                <a:off x="1317058" y="1711583"/>
                <a:ext cx="9310885" cy="4236024"/>
              </a:xfrm>
              <a:prstGeom prst="roundRect">
                <a:avLst/>
              </a:prstGeom>
              <a:noFill/>
              <a:ln w="57150" cap="flat" cmpd="sng" algn="ctr">
                <a:solidFill>
                  <a:schemeClr val="bg1">
                    <a:lumMod val="50000"/>
                  </a:schemeClr>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grpSp>
        <p:sp>
          <p:nvSpPr>
            <p:cNvPr id="17" name="Text Box 32">
              <a:extLst>
                <a:ext uri="{FF2B5EF4-FFF2-40B4-BE49-F238E27FC236}">
                  <a16:creationId xmlns:a16="http://schemas.microsoft.com/office/drawing/2014/main" id="{CCC16F87-72B7-4E1D-B590-0DF1DFDCE8D1}"/>
                </a:ext>
              </a:extLst>
            </p:cNvPr>
            <p:cNvSpPr txBox="1">
              <a:spLocks noChangeArrowheads="1"/>
            </p:cNvSpPr>
            <p:nvPr/>
          </p:nvSpPr>
          <p:spPr bwMode="auto">
            <a:xfrm>
              <a:off x="1570076" y="403148"/>
              <a:ext cx="8783774" cy="55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just" defTabSz="457200" rtl="0" eaLnBrk="1" fontAlgn="auto" latinLnBrk="0" hangingPunct="1">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Qua câu chuyện em học được bài học gì từ cậu bé?</a:t>
              </a:r>
            </a:p>
          </p:txBody>
        </p:sp>
      </p:grpSp>
      <p:sp>
        <p:nvSpPr>
          <p:cNvPr id="18" name="云形 6">
            <a:extLst>
              <a:ext uri="{FF2B5EF4-FFF2-40B4-BE49-F238E27FC236}">
                <a16:creationId xmlns:a16="http://schemas.microsoft.com/office/drawing/2014/main"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pic>
        <p:nvPicPr>
          <p:cNvPr id="3" name="Picture 2">
            <a:extLst>
              <a:ext uri="{FF2B5EF4-FFF2-40B4-BE49-F238E27FC236}">
                <a16:creationId xmlns:a16="http://schemas.microsoft.com/office/drawing/2014/main" id="{B64A1F82-CC3F-4B43-A050-472127596A79}"/>
              </a:ext>
            </a:extLst>
          </p:cNvPr>
          <p:cNvPicPr>
            <a:picLocks noChangeAspect="1"/>
          </p:cNvPicPr>
          <p:nvPr/>
        </p:nvPicPr>
        <p:blipFill>
          <a:blip r:embed="rId2"/>
          <a:stretch>
            <a:fillRect/>
          </a:stretch>
        </p:blipFill>
        <p:spPr>
          <a:xfrm>
            <a:off x="6617860" y="1322352"/>
            <a:ext cx="5535648" cy="5535648"/>
          </a:xfrm>
          <a:prstGeom prst="rect">
            <a:avLst/>
          </a:prstGeom>
        </p:spPr>
      </p:pic>
      <p:grpSp>
        <p:nvGrpSpPr>
          <p:cNvPr id="4" name="Group 3">
            <a:extLst>
              <a:ext uri="{FF2B5EF4-FFF2-40B4-BE49-F238E27FC236}">
                <a16:creationId xmlns:a16="http://schemas.microsoft.com/office/drawing/2014/main" id="{5D0E69CE-BD06-FDDC-EBE6-9DBA73A7A4FF}"/>
              </a:ext>
            </a:extLst>
          </p:cNvPr>
          <p:cNvGrpSpPr/>
          <p:nvPr/>
        </p:nvGrpSpPr>
        <p:grpSpPr>
          <a:xfrm>
            <a:off x="1065781" y="3020820"/>
            <a:ext cx="5973194" cy="2260659"/>
            <a:chOff x="7355303" y="1404642"/>
            <a:chExt cx="4106665" cy="2260659"/>
          </a:xfrm>
        </p:grpSpPr>
        <p:sp>
          <p:nvSpPr>
            <p:cNvPr id="5" name="Rectangle: Rounded Corners 4">
              <a:extLst>
                <a:ext uri="{FF2B5EF4-FFF2-40B4-BE49-F238E27FC236}">
                  <a16:creationId xmlns:a16="http://schemas.microsoft.com/office/drawing/2014/main" id="{7757CDD2-8253-86C8-7097-28BFEFBB1906}"/>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Rectangle 5">
              <a:extLst>
                <a:ext uri="{FF2B5EF4-FFF2-40B4-BE49-F238E27FC236}">
                  <a16:creationId xmlns:a16="http://schemas.microsoft.com/office/drawing/2014/main" id="{CF508726-D3C1-D7F5-14ED-0D8F049B45F0}"/>
                </a:ext>
              </a:extLst>
            </p:cNvPr>
            <p:cNvSpPr>
              <a:spLocks noChangeArrowheads="1"/>
            </p:cNvSpPr>
            <p:nvPr/>
          </p:nvSpPr>
          <p:spPr bwMode="auto">
            <a:xfrm>
              <a:off x="7461631" y="1547009"/>
              <a:ext cx="3894010" cy="19389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vi-VN" altLang="en-US" sz="4000" dirty="0">
                  <a:solidFill>
                    <a:srgbClr val="002060"/>
                  </a:solidFill>
                  <a:latin typeface="Cambria" panose="02040503050406030204" pitchFamily="18" charset="0"/>
                  <a:ea typeface="Cambria" panose="02040503050406030204" pitchFamily="18" charset="0"/>
                  <a:cs typeface="Arial" panose="020B0604020202020204" pitchFamily="34" charset="0"/>
                </a:rPr>
                <a:t>Lòng dũng cảm, lòng nhân hậu, biết quan tâm,giúp đỡ mọi người...</a:t>
              </a:r>
              <a:endParaRPr lang="en-US" altLang="en-US" sz="40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3105817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49011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pic>
        <p:nvPicPr>
          <p:cNvPr id="2" name="Picture 1">
            <a:extLst>
              <a:ext uri="{FF2B5EF4-FFF2-40B4-BE49-F238E27FC236}">
                <a16:creationId xmlns:a16="http://schemas.microsoft.com/office/drawing/2014/main" id="{64B57B45-6BC9-70F0-68C0-8648454573EE}"/>
              </a:ext>
            </a:extLst>
          </p:cNvPr>
          <p:cNvPicPr>
            <a:picLocks noChangeAspect="1"/>
          </p:cNvPicPr>
          <p:nvPr/>
        </p:nvPicPr>
        <p:blipFill>
          <a:blip r:embed="rId6"/>
          <a:stretch>
            <a:fillRect/>
          </a:stretch>
        </p:blipFill>
        <p:spPr>
          <a:xfrm>
            <a:off x="2834744" y="635243"/>
            <a:ext cx="6389162" cy="6120914"/>
          </a:xfrm>
          <a:prstGeom prst="rect">
            <a:avLst/>
          </a:prstGeom>
        </p:spPr>
      </p:pic>
    </p:spTree>
    <p:extLst>
      <p:ext uri="{BB962C8B-B14F-4D97-AF65-F5344CB8AC3E}">
        <p14:creationId xmlns:p14="http://schemas.microsoft.com/office/powerpoint/2010/main" val="3336973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3395067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339867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01BE40-16F8-C4E8-5DC6-438472610AB4}"/>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id="{4BB94A3B-8870-9D81-BC90-3108FBC62DDD}"/>
              </a:ext>
            </a:extLst>
          </p:cNvPr>
          <p:cNvGrpSpPr/>
          <p:nvPr/>
        </p:nvGrpSpPr>
        <p:grpSpPr>
          <a:xfrm>
            <a:off x="76200" y="115695"/>
            <a:ext cx="6667500" cy="1279421"/>
            <a:chOff x="7355303" y="1404642"/>
            <a:chExt cx="4106665" cy="2302988"/>
          </a:xfrm>
        </p:grpSpPr>
        <p:sp>
          <p:nvSpPr>
            <p:cNvPr id="19" name="Rectangle: Rounded Corners 18">
              <a:extLst>
                <a:ext uri="{FF2B5EF4-FFF2-40B4-BE49-F238E27FC236}">
                  <a16:creationId xmlns:a16="http://schemas.microsoft.com/office/drawing/2014/main" id="{88756550-C178-DF50-6FAD-25FCA252B018}"/>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Rectangle 5">
              <a:extLst>
                <a:ext uri="{FF2B5EF4-FFF2-40B4-BE49-F238E27FC236}">
                  <a16:creationId xmlns:a16="http://schemas.microsoft.com/office/drawing/2014/main" id="{C2010D03-0C5D-762C-E1CE-4DC56EE31D26}"/>
                </a:ext>
              </a:extLst>
            </p:cNvPr>
            <p:cNvSpPr>
              <a:spLocks noChangeArrowheads="1"/>
            </p:cNvSpPr>
            <p:nvPr/>
          </p:nvSpPr>
          <p:spPr bwMode="auto">
            <a:xfrm>
              <a:off x="7461631" y="1547009"/>
              <a:ext cx="3894010" cy="21606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en-US" altLang="en-US" dirty="0">
                  <a:solidFill>
                    <a:srgbClr val="002060"/>
                  </a:solidFill>
                  <a:latin typeface="Arial" panose="020B0604020202020204" pitchFamily="34" charset="0"/>
                  <a:cs typeface="Arial" panose="020B0604020202020204" pitchFamily="34" charset="0"/>
                </a:rPr>
                <a:t>Quan </a:t>
              </a:r>
              <a:r>
                <a:rPr lang="en-US" altLang="en-US" dirty="0" err="1">
                  <a:solidFill>
                    <a:srgbClr val="002060"/>
                  </a:solidFill>
                  <a:latin typeface="Arial" panose="020B0604020202020204" pitchFamily="34" charset="0"/>
                  <a:cs typeface="Arial" panose="020B0604020202020204" pitchFamily="34" charset="0"/>
                </a:rPr>
                <a:t>sát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và</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mô</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tả</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những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gì</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em</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nhìn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thấy</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trên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bức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tranh</a:t>
              </a:r>
              <a:r>
                <a:rPr lang="en-US" altLang="en-US" dirty="0">
                  <a:solidFill>
                    <a:srgbClr val="002060"/>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25165942-6DE6-CBD7-4B27-7A79E7751C49}"/>
              </a:ext>
            </a:extLst>
          </p:cNvPr>
          <p:cNvGrpSpPr/>
          <p:nvPr/>
        </p:nvGrpSpPr>
        <p:grpSpPr>
          <a:xfrm>
            <a:off x="3761409" y="4285754"/>
            <a:ext cx="8097216" cy="2296021"/>
            <a:chOff x="997930" y="179293"/>
            <a:chExt cx="9977377" cy="2777050"/>
          </a:xfrm>
        </p:grpSpPr>
        <p:grpSp>
          <p:nvGrpSpPr>
            <p:cNvPr id="22" name="Group 21">
              <a:extLst>
                <a:ext uri="{FF2B5EF4-FFF2-40B4-BE49-F238E27FC236}">
                  <a16:creationId xmlns:a16="http://schemas.microsoft.com/office/drawing/2014/main" id="{C88CA739-D239-9FDE-B639-EC659633558D}"/>
                </a:ext>
              </a:extLst>
            </p:cNvPr>
            <p:cNvGrpSpPr/>
            <p:nvPr/>
          </p:nvGrpSpPr>
          <p:grpSpPr>
            <a:xfrm>
              <a:off x="997930" y="179293"/>
              <a:ext cx="9977377" cy="2777050"/>
              <a:chOff x="1006064" y="1522807"/>
              <a:chExt cx="9977377" cy="4656928"/>
            </a:xfrm>
          </p:grpSpPr>
          <p:sp>
            <p:nvSpPr>
              <p:cNvPr id="24" name="矩形: 圆角 2">
                <a:extLst>
                  <a:ext uri="{FF2B5EF4-FFF2-40B4-BE49-F238E27FC236}">
                    <a16:creationId xmlns:a16="http://schemas.microsoft.com/office/drawing/2014/main" id="{A88B55BF-AC7E-7C50-A420-AD9B298882BE}"/>
                  </a:ext>
                </a:extLst>
              </p:cNvPr>
              <p:cNvSpPr/>
              <p:nvPr/>
            </p:nvSpPr>
            <p:spPr>
              <a:xfrm>
                <a:off x="1006064" y="1522807"/>
                <a:ext cx="9977377" cy="4656928"/>
              </a:xfrm>
              <a:prstGeom prst="roundRect">
                <a:avLst/>
              </a:prstGeom>
              <a:solidFill>
                <a:sysClr val="window" lastClr="FFFFFF"/>
              </a:solidFill>
              <a:ln w="12700" cap="flat" cmpd="sng" algn="ctr">
                <a:solidFill>
                  <a:schemeClr val="bg1">
                    <a:lumMod val="50000"/>
                  </a:schemeClr>
                </a:solidFill>
                <a:prstDash val="solid"/>
                <a:miter lim="800000"/>
              </a:ln>
              <a:effectLst>
                <a:glow rad="63500">
                  <a:srgbClr val="F79646">
                    <a:satMod val="175000"/>
                    <a:alpha val="40000"/>
                  </a:srgbClr>
                </a:glo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25" name="矩形: 圆角 2">
                <a:extLst>
                  <a:ext uri="{FF2B5EF4-FFF2-40B4-BE49-F238E27FC236}">
                    <a16:creationId xmlns:a16="http://schemas.microsoft.com/office/drawing/2014/main" id="{FCFCDE83-C484-D5C1-BF5E-A7F9BB439BE1}"/>
                  </a:ext>
                </a:extLst>
              </p:cNvPr>
              <p:cNvSpPr/>
              <p:nvPr/>
            </p:nvSpPr>
            <p:spPr>
              <a:xfrm>
                <a:off x="1208559" y="1889899"/>
                <a:ext cx="9523081" cy="3888233"/>
              </a:xfrm>
              <a:prstGeom prst="roundRect">
                <a:avLst/>
              </a:prstGeom>
              <a:noFill/>
              <a:ln w="57150" cap="flat" cmpd="sng" algn="ctr">
                <a:solidFill>
                  <a:schemeClr val="bg1">
                    <a:lumMod val="50000"/>
                  </a:schemeClr>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grpSp>
        <p:sp>
          <p:nvSpPr>
            <p:cNvPr id="23" name="Text Box 32">
              <a:extLst>
                <a:ext uri="{FF2B5EF4-FFF2-40B4-BE49-F238E27FC236}">
                  <a16:creationId xmlns:a16="http://schemas.microsoft.com/office/drawing/2014/main" id="{4561340E-B1AE-DB0E-D10A-F70A4FAB46F7}"/>
                </a:ext>
              </a:extLst>
            </p:cNvPr>
            <p:cNvSpPr txBox="1">
              <a:spLocks noChangeArrowheads="1"/>
            </p:cNvSpPr>
            <p:nvPr/>
          </p:nvSpPr>
          <p:spPr bwMode="auto">
            <a:xfrm>
              <a:off x="1416762" y="458490"/>
              <a:ext cx="9139711" cy="120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just" defTabSz="457200" rtl="0" eaLnBrk="1" fontAlgn="auto" latinLnBrk="0" hangingPunct="1">
                <a:spcBef>
                  <a:spcPts val="0"/>
                </a:spcBef>
                <a:spcAft>
                  <a:spcPts val="0"/>
                </a:spcAft>
                <a:buClrTx/>
                <a:buSzTx/>
                <a:buFontTx/>
                <a:buNone/>
                <a:tabLst/>
                <a:defRPr/>
              </a:pPr>
              <a:r>
                <a:rPr kumimoji="0" lang="en-US" altLang="en-US" b="1" i="0" u="none" strike="noStrike" kern="1200" cap="none" spc="0" normalizeH="0" baseline="0" noProof="0" dirty="0" err="1">
                  <a:ln>
                    <a:noFill/>
                  </a:ln>
                  <a:solidFill>
                    <a:srgbClr val="FC7898">
                      <a:lumMod val="75000"/>
                    </a:srgbClr>
                  </a:solidFill>
                  <a:effectLst/>
                  <a:uLnTx/>
                  <a:uFillTx/>
                  <a:latin typeface="Cambria" panose="02040503050406030204" pitchFamily="18" charset="0"/>
                  <a:ea typeface="Cambria" panose="02040503050406030204" pitchFamily="18" charset="0"/>
                  <a:cs typeface="+mn-cs"/>
                </a:rPr>
                <a:t>Tranh</a:t>
              </a:r>
              <a:r>
                <a:rPr kumimoji="0" lang="en-US" altLang="en-US"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 </a:t>
              </a:r>
              <a:r>
                <a:rPr kumimoji="0" lang="en-US" altLang="en-US" b="1" i="0" u="none" strike="noStrike" kern="1200" cap="none" spc="0" normalizeH="0" baseline="0" noProof="0" dirty="0" err="1">
                  <a:ln>
                    <a:noFill/>
                  </a:ln>
                  <a:solidFill>
                    <a:srgbClr val="FC7898">
                      <a:lumMod val="75000"/>
                    </a:srgbClr>
                  </a:solidFill>
                  <a:effectLst/>
                  <a:uLnTx/>
                  <a:uFillTx/>
                  <a:latin typeface="Cambria" panose="02040503050406030204" pitchFamily="18" charset="0"/>
                  <a:ea typeface="Cambria" panose="02040503050406030204" pitchFamily="18" charset="0"/>
                  <a:cs typeface="+mn-cs"/>
                </a:rPr>
                <a:t>vẽ</a:t>
              </a:r>
              <a:r>
                <a:rPr kumimoji="0" lang="en-US" altLang="en-US"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 c</a:t>
              </a:r>
              <a:r>
                <a:rPr kumimoji="0" lang="vi-VN" altLang="en-US"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ảnh núi rừng lúc chiều tối. Có một chú bộ đội biên phòng đang cầm súng đứng gác trước cổng doanh trại và một cậu bé đang chạy hối hả về phía đồn biên phòng .</a:t>
              </a:r>
            </a:p>
          </p:txBody>
        </p:sp>
      </p:grpSp>
    </p:spTree>
    <p:extLst>
      <p:ext uri="{BB962C8B-B14F-4D97-AF65-F5344CB8AC3E}">
        <p14:creationId xmlns:p14="http://schemas.microsoft.com/office/powerpoint/2010/main" val="199556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4029143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29DFB1-BB05-4494-B25E-8A06BD62C2D6}"/>
              </a:ext>
            </a:extLst>
          </p:cNvPr>
          <p:cNvGrpSpPr/>
          <p:nvPr/>
        </p:nvGrpSpPr>
        <p:grpSpPr>
          <a:xfrm>
            <a:off x="133350" y="171450"/>
            <a:ext cx="11887200" cy="6524625"/>
            <a:chOff x="973276" y="169003"/>
            <a:chExt cx="9977377" cy="2777050"/>
          </a:xfrm>
        </p:grpSpPr>
        <p:sp>
          <p:nvSpPr>
            <p:cNvPr id="14" name="矩形: 圆角 2">
              <a:extLst>
                <a:ext uri="{FF2B5EF4-FFF2-40B4-BE49-F238E27FC236}">
                  <a16:creationId xmlns:a16="http://schemas.microsoft.com/office/drawing/2014/main" id="{05EF2EDB-6B5D-4958-AC82-BD0151FD09C7}"/>
                </a:ext>
              </a:extLst>
            </p:cNvPr>
            <p:cNvSpPr/>
            <p:nvPr/>
          </p:nvSpPr>
          <p:spPr>
            <a:xfrm>
              <a:off x="973276" y="169003"/>
              <a:ext cx="9977377" cy="2777050"/>
            </a:xfrm>
            <a:prstGeom prst="roundRect">
              <a:avLst/>
            </a:prstGeom>
            <a:solidFill>
              <a:sysClr val="window" lastClr="FFFFFF"/>
            </a:solidFill>
            <a:ln w="12700" cap="flat" cmpd="sng" algn="ctr">
              <a:solidFill>
                <a:schemeClr val="bg1">
                  <a:lumMod val="50000"/>
                </a:schemeClr>
              </a:solidFill>
              <a:prstDash val="solid"/>
              <a:miter lim="800000"/>
            </a:ln>
            <a:effectLst>
              <a:glow rad="63500">
                <a:srgbClr val="F79646">
                  <a:satMod val="175000"/>
                  <a:alpha val="40000"/>
                </a:srgbClr>
              </a:glo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7" name="Text Box 32">
              <a:extLst>
                <a:ext uri="{FF2B5EF4-FFF2-40B4-BE49-F238E27FC236}">
                  <a16:creationId xmlns:a16="http://schemas.microsoft.com/office/drawing/2014/main" id="{CCC16F87-72B7-4E1D-B590-0DF1DFDCE8D1}"/>
                </a:ext>
              </a:extLst>
            </p:cNvPr>
            <p:cNvSpPr txBox="1">
              <a:spLocks noChangeArrowheads="1"/>
            </p:cNvSpPr>
            <p:nvPr/>
          </p:nvSpPr>
          <p:spPr bwMode="auto">
            <a:xfrm>
              <a:off x="1570077" y="403148"/>
              <a:ext cx="8783775" cy="32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vi-VN" altLang="en-US" sz="44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BC1023B2-4FF7-ABD7-06AD-BB0251A1400E}"/>
              </a:ext>
            </a:extLst>
          </p:cNvPr>
          <p:cNvPicPr>
            <a:picLocks noChangeAspect="1"/>
          </p:cNvPicPr>
          <p:nvPr/>
        </p:nvPicPr>
        <p:blipFill>
          <a:blip r:embed="rId2"/>
          <a:stretch>
            <a:fillRect/>
          </a:stretch>
        </p:blipFill>
        <p:spPr>
          <a:xfrm>
            <a:off x="3706141" y="107790"/>
            <a:ext cx="5236918" cy="755970"/>
          </a:xfrm>
          <a:prstGeom prst="rect">
            <a:avLst/>
          </a:prstGeom>
        </p:spPr>
      </p:pic>
      <p:sp>
        <p:nvSpPr>
          <p:cNvPr id="5" name="TextBox 4">
            <a:extLst>
              <a:ext uri="{FF2B5EF4-FFF2-40B4-BE49-F238E27FC236}">
                <a16:creationId xmlns:a16="http://schemas.microsoft.com/office/drawing/2014/main" id="{04301418-1DA4-CC5C-346E-2DC013637E36}"/>
              </a:ext>
            </a:extLst>
          </p:cNvPr>
          <p:cNvSpPr txBox="1"/>
          <p:nvPr/>
        </p:nvSpPr>
        <p:spPr>
          <a:xfrm>
            <a:off x="295274" y="685800"/>
            <a:ext cx="11591925" cy="6247864"/>
          </a:xfrm>
          <a:prstGeom prst="rect">
            <a:avLst/>
          </a:prstGeom>
          <a:noFill/>
        </p:spPr>
        <p:txBody>
          <a:bodyPr wrap="square" rtlCol="0">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Chiều nay, tôi phải xuống nhà thằng Eng để bàn với nó về tên tờ báo tường đón tết Trung thu. Con đường đến nhà Eng đi qua một con dốc. Đang đi, tôi bỗng khựng lại, suýt nữa hét toáng lên vì sợ hãi. Ngay trước mặt tôi, có người nằm bên gốc cây. Bên cạnh chiếc xe máy, ngổn ngang những bao hàng. Người bị nạn kêu yếu ớt:</a:t>
            </a:r>
          </a:p>
          <a:p>
            <a:pPr algn="just"/>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Cháu ơi, gọi người cứu bác với!</a:t>
            </a:r>
          </a:p>
          <a:p>
            <a:pPr algn="just"/>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Tôi đứng ngây ra, tim đập thình thịch. Cố trấn tĩnh, tôi đáp:</a:t>
            </a:r>
          </a:p>
          <a:p>
            <a:pPr algn="just"/>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Bác đợi cháu nhé!</a:t>
            </a:r>
          </a:p>
          <a:p>
            <a:pPr algn="just"/>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“Phải đến đồn biên phòng”... Thoáng nghĩ thế, tôi liền chạy theo con đường gần nhất. Trời bắt đầu nhá nhem tối. Khu rừng âm u. Tiếng mấy con chim kêu “túc... túc...” không ngớt. Tôi chạy nhanh hơn. Gió thổi vù vù bên tai, bàn chân đau nhói vì giẫm lên đá răng mèo. “Phải cố lên! Người bị nạn nguy mất...”. Cuối cùng, cánh cổng của đồn biên phòng cũng hiện ra. Một chú bộ đội đứng gác cất tiếng hỏi tôi:</a:t>
            </a:r>
          </a:p>
          <a:p>
            <a:pPr algn="just"/>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Có việc gì thế cháu?</a:t>
            </a:r>
          </a:p>
          <a:p>
            <a:pPr algn="just"/>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Cháu thấy người bị tai nạn bên đường nên tới báo cho các chú ạ.</a:t>
            </a:r>
          </a:p>
          <a:p>
            <a:pPr algn="just"/>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Nhìn khuôn mặt đỏ bừng, nhễ nhại mồ hôi của tôi, chú như đoán được câu chuyện. Nhấc điện thoại lên, chú liên lạc với đồng đội đang đi tuần tra địa bàn để thông báo sự việc. Xong xuôi, chú vỗ vai tôi cười bảo:</a:t>
            </a:r>
          </a:p>
          <a:p>
            <a:pPr algn="just"/>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Cháu gan dạ và tốt bụng quá! Hi vọng, người gặp nạn sẽ được cứu kịp thời.</a:t>
            </a:r>
          </a:p>
          <a:p>
            <a:pPr algn="just"/>
            <a:r>
              <a:rPr lang="en-US"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Ngày hôm sau, chuyện tôi giúp các chú bộ đội biên phòng cứu được người bị nạn lan đi khắp nơi. Tôi thấy rất vui. Tôi còn vui hơn khi tìm được nhan đề “Trăng Rằm yêu thương” cho tờ báo tường</a:t>
            </a:r>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000000"/>
                </a:solidFill>
                <a:latin typeface="Cambria" panose="02040503050406030204" pitchFamily="18" charset="0"/>
                <a:ea typeface="Cambria" panose="02040503050406030204" pitchFamily="18" charset="0"/>
                <a:cs typeface="Calibri" panose="020F0502020204030204" pitchFamily="34" charset="0"/>
              </a:rPr>
              <a:t>của</a:t>
            </a:r>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000000"/>
                </a:solidFill>
                <a:latin typeface="Cambria" panose="02040503050406030204" pitchFamily="18" charset="0"/>
                <a:ea typeface="Cambria" panose="02040503050406030204" pitchFamily="18" charset="0"/>
                <a:cs typeface="Calibri" panose="020F0502020204030204" pitchFamily="34" charset="0"/>
              </a:rPr>
              <a:t>lớp</a:t>
            </a:r>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a:t>
            </a:r>
            <a:endPar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r"/>
            <a:r>
              <a:rPr lang="vi-VN" sz="20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(Nguyễn Luân)</a:t>
            </a:r>
          </a:p>
          <a:p>
            <a:endParaRPr lang="en-US" sz="2000"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92978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152182"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000" dirty="0">
                <a:solidFill>
                  <a:prstClr val="black">
                    <a:lumMod val="95000"/>
                    <a:lumOff val="5000"/>
                  </a:prstClr>
                </a:solidFill>
                <a:latin typeface="Cambria" panose="02040503050406030204" pitchFamily="18" charset="0"/>
                <a:ea typeface="Cambria" panose="02040503050406030204" pitchFamily="18" charset="0"/>
              </a:rPr>
              <a:t>Đoạn 1 : Từ đầu .... </a:t>
            </a:r>
            <a:r>
              <a:rPr lang="vi-VN" sz="4000" i="1" dirty="0">
                <a:solidFill>
                  <a:prstClr val="black">
                    <a:lumMod val="95000"/>
                    <a:lumOff val="5000"/>
                  </a:prstClr>
                </a:solidFill>
                <a:latin typeface="Cambria" panose="02040503050406030204" pitchFamily="18" charset="0"/>
                <a:ea typeface="Cambria" panose="02040503050406030204" pitchFamily="18" charset="0"/>
              </a:rPr>
              <a:t>những bao hàng</a:t>
            </a:r>
            <a:r>
              <a:rPr lang="vi-VN" sz="4000" dirty="0">
                <a:solidFill>
                  <a:prstClr val="black">
                    <a:lumMod val="95000"/>
                    <a:lumOff val="5000"/>
                  </a:prstClr>
                </a:solidFill>
                <a:latin typeface="Cambria" panose="02040503050406030204" pitchFamily="18" charset="0"/>
                <a:ea typeface="Cambria" panose="02040503050406030204" pitchFamily="18" charset="0"/>
              </a:rPr>
              <a:t>.</a:t>
            </a:r>
            <a:endParaRPr kumimoji="0" lang="en-US" sz="36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mn-cs"/>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14062" y="19495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400" dirty="0">
                <a:solidFill>
                  <a:prstClr val="black">
                    <a:lumMod val="95000"/>
                    <a:lumOff val="5000"/>
                  </a:prstClr>
                </a:solidFill>
                <a:latin typeface="Cambria" panose="02040503050406030204" pitchFamily="18" charset="0"/>
                <a:ea typeface="Cambria" panose="02040503050406030204" pitchFamily="18" charset="0"/>
              </a:rPr>
              <a:t>Đoạn 2: Người bị nạn ... </a:t>
            </a:r>
            <a:r>
              <a:rPr lang="vi-VN" sz="4400" i="1" dirty="0">
                <a:solidFill>
                  <a:prstClr val="black">
                    <a:lumMod val="95000"/>
                    <a:lumOff val="5000"/>
                  </a:prstClr>
                </a:solidFill>
                <a:latin typeface="Cambria" panose="02040503050406030204" pitchFamily="18" charset="0"/>
                <a:ea typeface="Cambria" panose="02040503050406030204" pitchFamily="18" charset="0"/>
              </a:rPr>
              <a:t>đồn biên phòng cũng dần hiện ra.</a:t>
            </a:r>
            <a:endParaRPr kumimoji="0" lang="en-US" sz="44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911637" y="3626127"/>
            <a:ext cx="6661237"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400" dirty="0">
                <a:solidFill>
                  <a:prstClr val="black">
                    <a:lumMod val="95000"/>
                    <a:lumOff val="5000"/>
                  </a:prstClr>
                </a:solidFill>
                <a:latin typeface="Cambria" panose="02040503050406030204" pitchFamily="18" charset="0"/>
                <a:ea typeface="Cambria" panose="02040503050406030204" pitchFamily="18" charset="0"/>
              </a:rPr>
              <a:t>Đoạn 3: Một chú bộ đội .... </a:t>
            </a:r>
            <a:r>
              <a:rPr lang="vi-VN" sz="4400" i="1" dirty="0">
                <a:solidFill>
                  <a:prstClr val="black">
                    <a:lumMod val="95000"/>
                    <a:lumOff val="5000"/>
                  </a:prstClr>
                </a:solidFill>
                <a:latin typeface="Cambria" panose="02040503050406030204" pitchFamily="18" charset="0"/>
                <a:ea typeface="Cambria" panose="02040503050406030204" pitchFamily="18" charset="0"/>
              </a:rPr>
              <a:t>được cứu kịp thời.</a:t>
            </a:r>
            <a:endParaRPr kumimoji="0" lang="en-US" sz="44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
        <p:nvSpPr>
          <p:cNvPr id="2" name="Rounded Rectangle 17">
            <a:extLst>
              <a:ext uri="{FF2B5EF4-FFF2-40B4-BE49-F238E27FC236}">
                <a16:creationId xmlns:a16="http://schemas.microsoft.com/office/drawing/2014/main" id="{EDE3E9DA-BCC5-A8F8-F8A7-C7E72B65F4E2}"/>
              </a:ext>
            </a:extLst>
          </p:cNvPr>
          <p:cNvSpPr/>
          <p:nvPr/>
        </p:nvSpPr>
        <p:spPr>
          <a:xfrm>
            <a:off x="5845087" y="5206349"/>
            <a:ext cx="4270463" cy="946801"/>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4400" dirty="0">
                <a:solidFill>
                  <a:prstClr val="black">
                    <a:lumMod val="95000"/>
                    <a:lumOff val="5000"/>
                  </a:prstClr>
                </a:solidFill>
                <a:latin typeface="Cambria" panose="02040503050406030204" pitchFamily="18" charset="0"/>
                <a:ea typeface="Cambria" panose="02040503050406030204" pitchFamily="18" charset="0"/>
              </a:rPr>
              <a:t>Đoạn 4: Còn lại.</a:t>
            </a:r>
            <a:endParaRPr kumimoji="0" lang="en-US" sz="4400" b="0" i="1"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7005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324350" y="1827609"/>
            <a:ext cx="3364818"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khựng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lại</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3055032"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suýt</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nữa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2954363"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Eng</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3509480" y="3530898"/>
            <a:ext cx="5158270"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nhá</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nhem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rPr>
                <a:t>tối</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spTree>
    <p:extLst>
      <p:ext uri="{BB962C8B-B14F-4D97-AF65-F5344CB8AC3E}">
        <p14:creationId xmlns:p14="http://schemas.microsoft.com/office/powerpoint/2010/main" val="2089173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A7C9DC41-6C9F-9044-B52E-ACE4EDEF5C8E}"/>
              </a:ext>
            </a:extLst>
          </p:cNvPr>
          <p:cNvPicPr>
            <a:picLocks noChangeAspect="1"/>
          </p:cNvPicPr>
          <p:nvPr/>
        </p:nvPicPr>
        <p:blipFill>
          <a:blip r:embed="rId3"/>
          <a:stretch>
            <a:fillRect/>
          </a:stretch>
        </p:blipFill>
        <p:spPr>
          <a:xfrm>
            <a:off x="181440" y="2600903"/>
            <a:ext cx="4257097" cy="4257097"/>
          </a:xfrm>
          <a:prstGeom prst="rect">
            <a:avLst/>
          </a:prstGeom>
        </p:spPr>
      </p:pic>
      <p:grpSp>
        <p:nvGrpSpPr>
          <p:cNvPr id="11" name="Group 10">
            <a:extLst>
              <a:ext uri="{FF2B5EF4-FFF2-40B4-BE49-F238E27FC236}">
                <a16:creationId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81E3C325-A1B6-D648-B283-49898360E5CF}"/>
                </a:ext>
              </a:extLst>
            </p:cNvPr>
            <p:cNvPicPr>
              <a:picLocks noChangeAspect="1"/>
            </p:cNvPicPr>
            <p:nvPr/>
          </p:nvPicPr>
          <p:blipFill>
            <a:blip r:embed="rId4"/>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34156BF-FA5B-5442-96BB-50BB2F1C977F}"/>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id="{70BE23E4-34B6-3842-97BC-667ED379989E}"/>
              </a:ext>
            </a:extLst>
          </p:cNvPr>
          <p:cNvSpPr/>
          <p:nvPr/>
        </p:nvSpPr>
        <p:spPr>
          <a:xfrm>
            <a:off x="4385070" y="926293"/>
            <a:ext cx="2249106" cy="124549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ct val="50000"/>
              </a:spcBef>
              <a:spcAft>
                <a:spcPts val="0"/>
              </a:spcAft>
              <a:buClrTx/>
              <a:buSzTx/>
              <a:buFontTx/>
              <a:buNone/>
              <a:tabLst/>
              <a:defRPr/>
            </a:pP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Biên</a:t>
            </a:r>
            <a:r>
              <a:rPr kumimoji="0" lang="en-US" altLang="zh-CN" sz="3600" b="1" i="0" u="none" strike="noStrike" kern="0" cap="none" spc="0" normalizeH="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1" i="0" u="none" strike="noStrike" kern="0" cap="none" spc="0" normalizeH="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phòng</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6787127" y="1046747"/>
            <a:ext cx="4579093" cy="1077218"/>
          </a:xfrm>
          <a:prstGeom prst="rect">
            <a:avLst/>
          </a:prstGeom>
        </p:spPr>
        <p:txBody>
          <a:bodyPr wrap="square">
            <a:spAutoFit/>
          </a:bodyPr>
          <a:lstStyle/>
          <a:p>
            <a:pPr lvl="0" algn="just">
              <a:defRPr/>
            </a:pP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Phòng</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thủ</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bảo</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vệ</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vùng</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biên</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giới</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kumimoji="0" lang="en-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52" name="Picture 4" descr="Bộ đội Biên phòng Cà Mau quyết tâm phòng, chống vi phạm IUU">
            <a:extLst>
              <a:ext uri="{FF2B5EF4-FFF2-40B4-BE49-F238E27FC236}">
                <a16:creationId xmlns:a16="http://schemas.microsoft.com/office/drawing/2014/main" id="{DB01C249-9D7A-665E-8718-953F0C6408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4" y="2573506"/>
            <a:ext cx="5772151" cy="370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049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A7C9DC41-6C9F-9044-B52E-ACE4EDEF5C8E}"/>
              </a:ext>
            </a:extLst>
          </p:cNvPr>
          <p:cNvPicPr>
            <a:picLocks noChangeAspect="1"/>
          </p:cNvPicPr>
          <p:nvPr/>
        </p:nvPicPr>
        <p:blipFill>
          <a:blip r:embed="rId3"/>
          <a:stretch>
            <a:fillRect/>
          </a:stretch>
        </p:blipFill>
        <p:spPr>
          <a:xfrm>
            <a:off x="181440" y="2600903"/>
            <a:ext cx="4257097" cy="4257097"/>
          </a:xfrm>
          <a:prstGeom prst="rect">
            <a:avLst/>
          </a:prstGeom>
        </p:spPr>
      </p:pic>
      <p:grpSp>
        <p:nvGrpSpPr>
          <p:cNvPr id="11" name="Group 10">
            <a:extLst>
              <a:ext uri="{FF2B5EF4-FFF2-40B4-BE49-F238E27FC236}">
                <a16:creationId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81E3C325-A1B6-D648-B283-49898360E5CF}"/>
                </a:ext>
              </a:extLst>
            </p:cNvPr>
            <p:cNvPicPr>
              <a:picLocks noChangeAspect="1"/>
            </p:cNvPicPr>
            <p:nvPr/>
          </p:nvPicPr>
          <p:blipFill>
            <a:blip r:embed="rId4"/>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34156BF-FA5B-5442-96BB-50BB2F1C977F}"/>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id="{70BE23E4-34B6-3842-97BC-667ED379989E}"/>
              </a:ext>
            </a:extLst>
          </p:cNvPr>
          <p:cNvSpPr/>
          <p:nvPr/>
        </p:nvSpPr>
        <p:spPr>
          <a:xfrm>
            <a:off x="4385070" y="926293"/>
            <a:ext cx="2249106" cy="124549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Đá</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răng</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mèo</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6787127" y="1046747"/>
            <a:ext cx="4579093" cy="1077218"/>
          </a:xfrm>
          <a:prstGeom prst="rect">
            <a:avLst/>
          </a:prstGeom>
        </p:spPr>
        <p:txBody>
          <a:bodyPr wrap="square">
            <a:spAutoFit/>
          </a:bodyPr>
          <a:lstStyle/>
          <a:p>
            <a:pPr lvl="0" algn="just">
              <a:defRPr/>
            </a:pP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Đ</a:t>
            </a:r>
            <a:r>
              <a:rPr lang="vi-VN"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á nhỏ, nhọn, lởm chởm giống như răng mèo</a:t>
            </a:r>
            <a:endParaRPr kumimoji="0" lang="en-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389426F-451C-98D5-0414-6B95C49CF322}"/>
              </a:ext>
            </a:extLst>
          </p:cNvPr>
          <p:cNvSpPr/>
          <p:nvPr/>
        </p:nvSpPr>
        <p:spPr>
          <a:xfrm>
            <a:off x="4385070" y="2945593"/>
            <a:ext cx="2249106" cy="1245492"/>
          </a:xfrm>
          <a:prstGeom prst="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ct val="50000"/>
              </a:spcBef>
              <a:defRPr/>
            </a:pP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Tuần</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tra</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địa</a:t>
            </a:r>
            <a:r>
              <a:rPr lang="en-US"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bàn</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F1E8D23-8DAC-48B7-6FD9-DBE6F28C783A}"/>
              </a:ext>
            </a:extLst>
          </p:cNvPr>
          <p:cNvSpPr/>
          <p:nvPr/>
        </p:nvSpPr>
        <p:spPr>
          <a:xfrm>
            <a:off x="6787127" y="3066047"/>
            <a:ext cx="5090548" cy="1077218"/>
          </a:xfrm>
          <a:prstGeom prst="rect">
            <a:avLst/>
          </a:prstGeom>
        </p:spPr>
        <p:txBody>
          <a:bodyPr wrap="square">
            <a:spAutoFit/>
          </a:bodyPr>
          <a:lstStyle/>
          <a:p>
            <a:pPr lvl="0" algn="just">
              <a:defRPr/>
            </a:pP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Đi</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để</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xem</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xét</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một</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khu</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vực</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nhằm</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giữ</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gìn</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trật</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tự</a:t>
            </a:r>
            <a:r>
              <a:rPr lang="en-US" sz="32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endParaRPr kumimoji="0" lang="en-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39503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942</Words>
  <Application>Microsoft Office PowerPoint</Application>
  <PresentationFormat>Widescreen</PresentationFormat>
  <Paragraphs>67</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Cambria</vt:lpstr>
      <vt:lpstr>等线</vt:lpstr>
      <vt:lpstr>Times New Roman</vt:lpstr>
      <vt:lpstr>字魂17号-萌趣果冻体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cp:revision>
  <dcterms:created xsi:type="dcterms:W3CDTF">2025-02-09T14:09:05Z</dcterms:created>
  <dcterms:modified xsi:type="dcterms:W3CDTF">2025-02-09T14:28:43Z</dcterms:modified>
</cp:coreProperties>
</file>