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9.xml" ContentType="application/vnd.openxmlformats-officedocument.presentationml.tags+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4.xml" ContentType="application/vnd.openxmlformats-officedocument.presentationml.tags+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25.xml" ContentType="application/vnd.openxmlformats-officedocument.presentationml.tags+xml"/>
  <Override PartName="/ppt/notesSlides/notesSlide2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8.xml" ContentType="application/vnd.openxmlformats-officedocument.presentationml.tags+xml"/>
  <Override PartName="/ppt/notesSlides/notesSlide2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F8B1AA"/>
            </a:solidFill>
            <a:ln>
              <a:noFill/>
            </a:ln>
            <a:effectLst/>
          </c:spPr>
          <c:invertIfNegative val="0"/>
          <c:cat>
            <c:numRef>
              <c:f>Sheet1!$A$2:$A$5</c:f>
              <c:numCache>
                <c:formatCode>General</c:formatCode>
                <c:ptCount val="4"/>
                <c:pt idx="0">
                  <c:v>2019</c:v>
                </c:pt>
                <c:pt idx="1">
                  <c:v>2020</c:v>
                </c:pt>
                <c:pt idx="2">
                  <c:v>2021</c:v>
                </c:pt>
              </c:numCache>
            </c:numRef>
          </c:cat>
          <c:val>
            <c:numRef>
              <c:f>Sheet1!$B$2:$B$5</c:f>
              <c:numCache>
                <c:formatCode>General</c:formatCode>
                <c:ptCount val="4"/>
                <c:pt idx="0">
                  <c:v>4.3</c:v>
                </c:pt>
                <c:pt idx="1">
                  <c:v>2.5</c:v>
                </c:pt>
                <c:pt idx="2">
                  <c:v>3.5</c:v>
                </c:pt>
              </c:numCache>
            </c:numRef>
          </c:val>
          <c:extLst>
            <c:ext xmlns:c16="http://schemas.microsoft.com/office/drawing/2014/chart" uri="{C3380CC4-5D6E-409C-BE32-E72D297353CC}">
              <c16:uniqueId val="{00000000-F95E-4C8B-825E-FCA2D2C4FF14}"/>
            </c:ext>
          </c:extLst>
        </c:ser>
        <c:ser>
          <c:idx val="1"/>
          <c:order val="1"/>
          <c:tx>
            <c:strRef>
              <c:f>Sheet1!$C$1</c:f>
              <c:strCache>
                <c:ptCount val="1"/>
                <c:pt idx="0">
                  <c:v>Series 2</c:v>
                </c:pt>
              </c:strCache>
            </c:strRef>
          </c:tx>
          <c:spPr>
            <a:solidFill>
              <a:srgbClr val="F6D19A"/>
            </a:solidFill>
            <a:ln>
              <a:noFill/>
            </a:ln>
            <a:effectLst/>
          </c:spPr>
          <c:invertIfNegative val="0"/>
          <c:cat>
            <c:numRef>
              <c:f>Sheet1!$A$2:$A$5</c:f>
              <c:numCache>
                <c:formatCode>General</c:formatCode>
                <c:ptCount val="4"/>
                <c:pt idx="0">
                  <c:v>2019</c:v>
                </c:pt>
                <c:pt idx="1">
                  <c:v>2020</c:v>
                </c:pt>
                <c:pt idx="2">
                  <c:v>2021</c:v>
                </c:pt>
              </c:numCache>
            </c:numRef>
          </c:cat>
          <c:val>
            <c:numRef>
              <c:f>Sheet1!$C$2:$C$5</c:f>
              <c:numCache>
                <c:formatCode>General</c:formatCode>
                <c:ptCount val="4"/>
                <c:pt idx="0">
                  <c:v>2.4</c:v>
                </c:pt>
                <c:pt idx="1">
                  <c:v>4.4000000000000004</c:v>
                </c:pt>
                <c:pt idx="2">
                  <c:v>1.8</c:v>
                </c:pt>
              </c:numCache>
            </c:numRef>
          </c:val>
          <c:extLst>
            <c:ext xmlns:c16="http://schemas.microsoft.com/office/drawing/2014/chart" uri="{C3380CC4-5D6E-409C-BE32-E72D297353CC}">
              <c16:uniqueId val="{00000001-F95E-4C8B-825E-FCA2D2C4FF14}"/>
            </c:ext>
          </c:extLst>
        </c:ser>
        <c:ser>
          <c:idx val="2"/>
          <c:order val="2"/>
          <c:tx>
            <c:strRef>
              <c:f>Sheet1!$D$1</c:f>
              <c:strCache>
                <c:ptCount val="1"/>
                <c:pt idx="0">
                  <c:v>Series 3</c:v>
                </c:pt>
              </c:strCache>
            </c:strRef>
          </c:tx>
          <c:spPr>
            <a:solidFill>
              <a:srgbClr val="DABDDB"/>
            </a:solidFill>
            <a:ln>
              <a:noFill/>
            </a:ln>
            <a:effectLst/>
          </c:spPr>
          <c:invertIfNegative val="0"/>
          <c:cat>
            <c:numRef>
              <c:f>Sheet1!$A$2:$A$5</c:f>
              <c:numCache>
                <c:formatCode>General</c:formatCode>
                <c:ptCount val="4"/>
                <c:pt idx="0">
                  <c:v>2019</c:v>
                </c:pt>
                <c:pt idx="1">
                  <c:v>2020</c:v>
                </c:pt>
                <c:pt idx="2">
                  <c:v>2021</c:v>
                </c:pt>
              </c:numCache>
            </c:numRef>
          </c:cat>
          <c:val>
            <c:numRef>
              <c:f>Sheet1!$D$2:$D$5</c:f>
              <c:numCache>
                <c:formatCode>General</c:formatCode>
                <c:ptCount val="4"/>
                <c:pt idx="0">
                  <c:v>2</c:v>
                </c:pt>
                <c:pt idx="1">
                  <c:v>2</c:v>
                </c:pt>
                <c:pt idx="2">
                  <c:v>3</c:v>
                </c:pt>
              </c:numCache>
            </c:numRef>
          </c:val>
          <c:extLst>
            <c:ext xmlns:c16="http://schemas.microsoft.com/office/drawing/2014/chart" uri="{C3380CC4-5D6E-409C-BE32-E72D297353CC}">
              <c16:uniqueId val="{00000002-F95E-4C8B-825E-FCA2D2C4FF14}"/>
            </c:ext>
          </c:extLst>
        </c:ser>
        <c:dLbls>
          <c:showLegendKey val="0"/>
          <c:showVal val="0"/>
          <c:showCatName val="0"/>
          <c:showSerName val="0"/>
          <c:showPercent val="0"/>
          <c:showBubbleSize val="0"/>
        </c:dLbls>
        <c:gapWidth val="80"/>
        <c:overlap val="25"/>
        <c:axId val="1117657112"/>
        <c:axId val="1117660392"/>
      </c:barChart>
      <c:catAx>
        <c:axId val="111765711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1117660392"/>
        <c:crosses val="autoZero"/>
        <c:auto val="1"/>
        <c:lblAlgn val="ctr"/>
        <c:lblOffset val="100"/>
        <c:noMultiLvlLbl val="0"/>
      </c:catAx>
      <c:valAx>
        <c:axId val="1117660392"/>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11176571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0BB4C-3B64-4B05-A372-178B6B2A91EA}" type="datetimeFigureOut">
              <a:rPr lang="en-US" smtClean="0"/>
              <a:t>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E6C1C-2489-4F3B-9BDB-7D6536F7242F}" type="slidenum">
              <a:rPr lang="en-US" smtClean="0"/>
              <a:t>‹#›</a:t>
            </a:fld>
            <a:endParaRPr lang="en-US"/>
          </a:p>
        </p:txBody>
      </p:sp>
    </p:spTree>
    <p:extLst>
      <p:ext uri="{BB962C8B-B14F-4D97-AF65-F5344CB8AC3E}">
        <p14:creationId xmlns:p14="http://schemas.microsoft.com/office/powerpoint/2010/main" val="2498542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a:t>
            </a:fld>
            <a:endParaRPr lang="en-US"/>
          </a:p>
        </p:txBody>
      </p:sp>
    </p:spTree>
    <p:extLst>
      <p:ext uri="{BB962C8B-B14F-4D97-AF65-F5344CB8AC3E}">
        <p14:creationId xmlns:p14="http://schemas.microsoft.com/office/powerpoint/2010/main" val="1249602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10</a:t>
            </a:fld>
            <a:endParaRPr lang="en-US"/>
          </a:p>
        </p:txBody>
      </p:sp>
    </p:spTree>
    <p:extLst>
      <p:ext uri="{BB962C8B-B14F-4D97-AF65-F5344CB8AC3E}">
        <p14:creationId xmlns:p14="http://schemas.microsoft.com/office/powerpoint/2010/main" val="1207735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11</a:t>
            </a:fld>
            <a:endParaRPr lang="en-US"/>
          </a:p>
        </p:txBody>
      </p:sp>
    </p:spTree>
    <p:extLst>
      <p:ext uri="{BB962C8B-B14F-4D97-AF65-F5344CB8AC3E}">
        <p14:creationId xmlns:p14="http://schemas.microsoft.com/office/powerpoint/2010/main" val="352877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12</a:t>
            </a:fld>
            <a:endParaRPr lang="en-US"/>
          </a:p>
        </p:txBody>
      </p:sp>
    </p:spTree>
    <p:extLst>
      <p:ext uri="{BB962C8B-B14F-4D97-AF65-F5344CB8AC3E}">
        <p14:creationId xmlns:p14="http://schemas.microsoft.com/office/powerpoint/2010/main" val="3290656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13</a:t>
            </a:fld>
            <a:endParaRPr lang="en-US"/>
          </a:p>
        </p:txBody>
      </p:sp>
    </p:spTree>
    <p:extLst>
      <p:ext uri="{BB962C8B-B14F-4D97-AF65-F5344CB8AC3E}">
        <p14:creationId xmlns:p14="http://schemas.microsoft.com/office/powerpoint/2010/main" val="260189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14</a:t>
            </a:fld>
            <a:endParaRPr lang="en-US"/>
          </a:p>
        </p:txBody>
      </p:sp>
    </p:spTree>
    <p:extLst>
      <p:ext uri="{BB962C8B-B14F-4D97-AF65-F5344CB8AC3E}">
        <p14:creationId xmlns:p14="http://schemas.microsoft.com/office/powerpoint/2010/main" val="216960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15</a:t>
            </a:fld>
            <a:endParaRPr lang="en-US"/>
          </a:p>
        </p:txBody>
      </p:sp>
    </p:spTree>
    <p:extLst>
      <p:ext uri="{BB962C8B-B14F-4D97-AF65-F5344CB8AC3E}">
        <p14:creationId xmlns:p14="http://schemas.microsoft.com/office/powerpoint/2010/main" val="393933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16</a:t>
            </a:fld>
            <a:endParaRPr lang="en-US"/>
          </a:p>
        </p:txBody>
      </p:sp>
    </p:spTree>
    <p:extLst>
      <p:ext uri="{BB962C8B-B14F-4D97-AF65-F5344CB8AC3E}">
        <p14:creationId xmlns:p14="http://schemas.microsoft.com/office/powerpoint/2010/main" val="2969330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17</a:t>
            </a:fld>
            <a:endParaRPr lang="en-US"/>
          </a:p>
        </p:txBody>
      </p:sp>
    </p:spTree>
    <p:extLst>
      <p:ext uri="{BB962C8B-B14F-4D97-AF65-F5344CB8AC3E}">
        <p14:creationId xmlns:p14="http://schemas.microsoft.com/office/powerpoint/2010/main" val="1727577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18</a:t>
            </a:fld>
            <a:endParaRPr lang="en-US"/>
          </a:p>
        </p:txBody>
      </p:sp>
    </p:spTree>
    <p:extLst>
      <p:ext uri="{BB962C8B-B14F-4D97-AF65-F5344CB8AC3E}">
        <p14:creationId xmlns:p14="http://schemas.microsoft.com/office/powerpoint/2010/main" val="1407631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19</a:t>
            </a:fld>
            <a:endParaRPr lang="en-US"/>
          </a:p>
        </p:txBody>
      </p:sp>
    </p:spTree>
    <p:extLst>
      <p:ext uri="{BB962C8B-B14F-4D97-AF65-F5344CB8AC3E}">
        <p14:creationId xmlns:p14="http://schemas.microsoft.com/office/powerpoint/2010/main" val="3414509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a:t>
            </a:fld>
            <a:endParaRPr lang="en-US"/>
          </a:p>
        </p:txBody>
      </p:sp>
    </p:spTree>
    <p:extLst>
      <p:ext uri="{BB962C8B-B14F-4D97-AF65-F5344CB8AC3E}">
        <p14:creationId xmlns:p14="http://schemas.microsoft.com/office/powerpoint/2010/main" val="41092224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20</a:t>
            </a:fld>
            <a:endParaRPr lang="en-US"/>
          </a:p>
        </p:txBody>
      </p:sp>
    </p:spTree>
    <p:extLst>
      <p:ext uri="{BB962C8B-B14F-4D97-AF65-F5344CB8AC3E}">
        <p14:creationId xmlns:p14="http://schemas.microsoft.com/office/powerpoint/2010/main" val="3342892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21</a:t>
            </a:fld>
            <a:endParaRPr lang="en-US"/>
          </a:p>
        </p:txBody>
      </p:sp>
    </p:spTree>
    <p:extLst>
      <p:ext uri="{BB962C8B-B14F-4D97-AF65-F5344CB8AC3E}">
        <p14:creationId xmlns:p14="http://schemas.microsoft.com/office/powerpoint/2010/main" val="22170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22</a:t>
            </a:fld>
            <a:endParaRPr lang="en-US"/>
          </a:p>
        </p:txBody>
      </p:sp>
    </p:spTree>
    <p:extLst>
      <p:ext uri="{BB962C8B-B14F-4D97-AF65-F5344CB8AC3E}">
        <p14:creationId xmlns:p14="http://schemas.microsoft.com/office/powerpoint/2010/main" val="1087730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23</a:t>
            </a:fld>
            <a:endParaRPr lang="en-US"/>
          </a:p>
        </p:txBody>
      </p:sp>
    </p:spTree>
    <p:extLst>
      <p:ext uri="{BB962C8B-B14F-4D97-AF65-F5344CB8AC3E}">
        <p14:creationId xmlns:p14="http://schemas.microsoft.com/office/powerpoint/2010/main" val="1797986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24</a:t>
            </a:fld>
            <a:endParaRPr lang="en-US"/>
          </a:p>
        </p:txBody>
      </p:sp>
    </p:spTree>
    <p:extLst>
      <p:ext uri="{BB962C8B-B14F-4D97-AF65-F5344CB8AC3E}">
        <p14:creationId xmlns:p14="http://schemas.microsoft.com/office/powerpoint/2010/main" val="10556390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25</a:t>
            </a:fld>
            <a:endParaRPr lang="en-US"/>
          </a:p>
        </p:txBody>
      </p:sp>
    </p:spTree>
    <p:extLst>
      <p:ext uri="{BB962C8B-B14F-4D97-AF65-F5344CB8AC3E}">
        <p14:creationId xmlns:p14="http://schemas.microsoft.com/office/powerpoint/2010/main" val="1535524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26</a:t>
            </a:fld>
            <a:endParaRPr lang="en-US"/>
          </a:p>
        </p:txBody>
      </p:sp>
    </p:spTree>
    <p:extLst>
      <p:ext uri="{BB962C8B-B14F-4D97-AF65-F5344CB8AC3E}">
        <p14:creationId xmlns:p14="http://schemas.microsoft.com/office/powerpoint/2010/main" val="3048522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27</a:t>
            </a:fld>
            <a:endParaRPr lang="en-US"/>
          </a:p>
        </p:txBody>
      </p:sp>
    </p:spTree>
    <p:extLst>
      <p:ext uri="{BB962C8B-B14F-4D97-AF65-F5344CB8AC3E}">
        <p14:creationId xmlns:p14="http://schemas.microsoft.com/office/powerpoint/2010/main" val="1126529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28</a:t>
            </a:fld>
            <a:endParaRPr lang="en-US"/>
          </a:p>
        </p:txBody>
      </p:sp>
    </p:spTree>
    <p:extLst>
      <p:ext uri="{BB962C8B-B14F-4D97-AF65-F5344CB8AC3E}">
        <p14:creationId xmlns:p14="http://schemas.microsoft.com/office/powerpoint/2010/main" val="3622030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29</a:t>
            </a:fld>
            <a:endParaRPr lang="en-US"/>
          </a:p>
        </p:txBody>
      </p:sp>
    </p:spTree>
    <p:extLst>
      <p:ext uri="{BB962C8B-B14F-4D97-AF65-F5344CB8AC3E}">
        <p14:creationId xmlns:p14="http://schemas.microsoft.com/office/powerpoint/2010/main" val="2526273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3</a:t>
            </a:fld>
            <a:endParaRPr lang="en-US"/>
          </a:p>
        </p:txBody>
      </p:sp>
    </p:spTree>
    <p:extLst>
      <p:ext uri="{BB962C8B-B14F-4D97-AF65-F5344CB8AC3E}">
        <p14:creationId xmlns:p14="http://schemas.microsoft.com/office/powerpoint/2010/main" val="340033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4</a:t>
            </a:fld>
            <a:endParaRPr lang="en-US"/>
          </a:p>
        </p:txBody>
      </p:sp>
    </p:spTree>
    <p:extLst>
      <p:ext uri="{BB962C8B-B14F-4D97-AF65-F5344CB8AC3E}">
        <p14:creationId xmlns:p14="http://schemas.microsoft.com/office/powerpoint/2010/main" val="350470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bác</a:t>
            </a:r>
            <a:r>
              <a:rPr lang="en-US" dirty="0"/>
              <a:t> </a:t>
            </a:r>
            <a:r>
              <a:rPr lang="en-US" dirty="0" err="1"/>
              <a:t>thợ</a:t>
            </a:r>
            <a:r>
              <a:rPr lang="en-US" dirty="0"/>
              <a:t> </a:t>
            </a:r>
            <a:r>
              <a:rPr lang="en-US" dirty="0" err="1"/>
              <a:t>để</a:t>
            </a:r>
            <a:r>
              <a:rPr lang="en-US" dirty="0"/>
              <a:t> </a:t>
            </a:r>
            <a:r>
              <a:rPr lang="en-US" dirty="0" err="1"/>
              <a:t>xây</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5</a:t>
            </a:fld>
            <a:endParaRPr lang="en-US"/>
          </a:p>
        </p:txBody>
      </p:sp>
    </p:spTree>
    <p:extLst>
      <p:ext uri="{BB962C8B-B14F-4D97-AF65-F5344CB8AC3E}">
        <p14:creationId xmlns:p14="http://schemas.microsoft.com/office/powerpoint/2010/main" val="29036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6</a:t>
            </a:fld>
            <a:endParaRPr lang="en-US"/>
          </a:p>
        </p:txBody>
      </p:sp>
    </p:spTree>
    <p:extLst>
      <p:ext uri="{BB962C8B-B14F-4D97-AF65-F5344CB8AC3E}">
        <p14:creationId xmlns:p14="http://schemas.microsoft.com/office/powerpoint/2010/main" val="2448430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7</a:t>
            </a:fld>
            <a:endParaRPr lang="en-US"/>
          </a:p>
        </p:txBody>
      </p:sp>
    </p:spTree>
    <p:extLst>
      <p:ext uri="{BB962C8B-B14F-4D97-AF65-F5344CB8AC3E}">
        <p14:creationId xmlns:p14="http://schemas.microsoft.com/office/powerpoint/2010/main" val="1457923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9CA6F0-B7E1-483F-9DBB-5AB06D10E3BA}" type="slidenum">
              <a:rPr lang="en-US" smtClean="0"/>
              <a:t>8</a:t>
            </a:fld>
            <a:endParaRPr lang="en-US"/>
          </a:p>
        </p:txBody>
      </p:sp>
    </p:spTree>
    <p:extLst>
      <p:ext uri="{BB962C8B-B14F-4D97-AF65-F5344CB8AC3E}">
        <p14:creationId xmlns:p14="http://schemas.microsoft.com/office/powerpoint/2010/main" val="166388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BE6C1C-2489-4F3B-9BDB-7D6536F7242F}" type="slidenum">
              <a:rPr lang="en-US" smtClean="0"/>
              <a:t>9</a:t>
            </a:fld>
            <a:endParaRPr lang="en-US"/>
          </a:p>
        </p:txBody>
      </p:sp>
    </p:spTree>
    <p:extLst>
      <p:ext uri="{BB962C8B-B14F-4D97-AF65-F5344CB8AC3E}">
        <p14:creationId xmlns:p14="http://schemas.microsoft.com/office/powerpoint/2010/main" val="39796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020760-918F-4A67-AC69-AA6FD10F99A7}"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59047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0760-918F-4A67-AC69-AA6FD10F99A7}"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996614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0760-918F-4A67-AC69-AA6FD10F99A7}"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522600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61730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020760-918F-4A67-AC69-AA6FD10F99A7}"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19016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3020760-918F-4A67-AC69-AA6FD10F99A7}" type="datetimeFigureOut">
              <a:rPr lang="en-US" smtClean="0"/>
              <a:t>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93216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020760-918F-4A67-AC69-AA6FD10F99A7}"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423563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020760-918F-4A67-AC69-AA6FD10F99A7}" type="datetimeFigureOut">
              <a:rPr lang="en-US" smtClean="0"/>
              <a:t>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3092790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020760-918F-4A67-AC69-AA6FD10F99A7}" type="datetimeFigureOut">
              <a:rPr lang="en-US" smtClean="0"/>
              <a:t>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2330044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020760-918F-4A67-AC69-AA6FD10F99A7}" type="datetimeFigureOut">
              <a:rPr lang="en-US" smtClean="0"/>
              <a:t>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3289490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020760-918F-4A67-AC69-AA6FD10F99A7}"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165356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020760-918F-4A67-AC69-AA6FD10F99A7}" type="datetimeFigureOut">
              <a:rPr lang="en-US" smtClean="0"/>
              <a:t>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A2450-58EA-464E-B2D9-697557E2344D}" type="slidenum">
              <a:rPr lang="en-US" smtClean="0"/>
              <a:t>‹#›</a:t>
            </a:fld>
            <a:endParaRPr lang="en-US"/>
          </a:p>
        </p:txBody>
      </p:sp>
    </p:spTree>
    <p:extLst>
      <p:ext uri="{BB962C8B-B14F-4D97-AF65-F5344CB8AC3E}">
        <p14:creationId xmlns:p14="http://schemas.microsoft.com/office/powerpoint/2010/main" val="133698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020760-918F-4A67-AC69-AA6FD10F99A7}" type="datetimeFigureOut">
              <a:rPr lang="en-US" smtClean="0"/>
              <a:t>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A2450-58EA-464E-B2D9-697557E2344D}" type="slidenum">
              <a:rPr lang="en-US" smtClean="0"/>
              <a:t>‹#›</a:t>
            </a:fld>
            <a:endParaRPr lang="en-US"/>
          </a:p>
        </p:txBody>
      </p:sp>
    </p:spTree>
    <p:extLst>
      <p:ext uri="{BB962C8B-B14F-4D97-AF65-F5344CB8AC3E}">
        <p14:creationId xmlns:p14="http://schemas.microsoft.com/office/powerpoint/2010/main" val="2385865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png"/><Relationship Id="rId3" Type="http://schemas.openxmlformats.org/officeDocument/2006/relationships/notesSlide" Target="../notesSlides/notesSlide10.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slideLayout" Target="../slideLayouts/slideLayout12.xml"/><Relationship Id="rId16" Type="http://schemas.openxmlformats.org/officeDocument/2006/relationships/image" Target="../media/image40.png"/><Relationship Id="rId1" Type="http://schemas.openxmlformats.org/officeDocument/2006/relationships/tags" Target="../tags/tag11.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3.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1.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51.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2.xml"/><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3.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42.png"/><Relationship Id="rId5" Type="http://schemas.openxmlformats.org/officeDocument/2006/relationships/image" Target="../media/image51.sv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15.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6.xml"/><Relationship Id="rId6" Type="http://schemas.openxmlformats.org/officeDocument/2006/relationships/image" Target="../media/image42.png"/><Relationship Id="rId5" Type="http://schemas.openxmlformats.org/officeDocument/2006/relationships/image" Target="../media/image51.sv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42.png"/><Relationship Id="rId5" Type="http://schemas.openxmlformats.org/officeDocument/2006/relationships/image" Target="../media/image51.sv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17.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8.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notesSlide" Target="../notesSlides/notesSlide18.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9.xml"/><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tags" Target="../tags/tag2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20.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1.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1.xml"/><Relationship Id="rId7" Type="http://schemas.openxmlformats.org/officeDocument/2006/relationships/image" Target="../media/image48.png"/><Relationship Id="rId2" Type="http://schemas.openxmlformats.org/officeDocument/2006/relationships/slideLayout" Target="../slideLayouts/slideLayout12.xml"/><Relationship Id="rId1" Type="http://schemas.openxmlformats.org/officeDocument/2006/relationships/tags" Target="../tags/tag2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notesSlide" Target="../notesSlides/notesSlide22.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23.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4.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24.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5.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7.png"/><Relationship Id="rId3" Type="http://schemas.openxmlformats.org/officeDocument/2006/relationships/notesSlide" Target="../notesSlides/notesSlide25.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slideLayout" Target="../slideLayouts/slideLayout12.xml"/><Relationship Id="rId16" Type="http://schemas.openxmlformats.org/officeDocument/2006/relationships/image" Target="../media/image54.png"/><Relationship Id="rId1" Type="http://schemas.openxmlformats.org/officeDocument/2006/relationships/tags" Target="../tags/tag26.xml"/><Relationship Id="rId6" Type="http://schemas.openxmlformats.org/officeDocument/2006/relationships/image" Target="../media/image39.svg"/><Relationship Id="rId11" Type="http://schemas.openxmlformats.org/officeDocument/2006/relationships/image" Target="../media/image35.png"/><Relationship Id="rId5" Type="http://schemas.openxmlformats.org/officeDocument/2006/relationships/image" Target="../media/image31.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33.pn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26.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notesSlide" Target="../notesSlides/notesSlide27.xml"/><Relationship Id="rId7" Type="http://schemas.openxmlformats.org/officeDocument/2006/relationships/image" Target="../media/image53.svg"/><Relationship Id="rId2" Type="http://schemas.openxmlformats.org/officeDocument/2006/relationships/slideLayout" Target="../slideLayouts/slideLayout12.xml"/><Relationship Id="rId1" Type="http://schemas.openxmlformats.org/officeDocument/2006/relationships/tags" Target="../tags/tag28.xml"/><Relationship Id="rId6" Type="http://schemas.openxmlformats.org/officeDocument/2006/relationships/image" Target="../media/image51.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2.png"/><Relationship Id="rId3" Type="http://schemas.openxmlformats.org/officeDocument/2006/relationships/notesSlide" Target="../notesSlides/notesSlide28.xml"/><Relationship Id="rId7" Type="http://schemas.openxmlformats.org/officeDocument/2006/relationships/image" Target="../media/image36.png"/><Relationship Id="rId12" Type="http://schemas.openxmlformats.org/officeDocument/2006/relationships/image" Target="../media/image39.svg"/><Relationship Id="rId2" Type="http://schemas.openxmlformats.org/officeDocument/2006/relationships/slideLayout" Target="../slideLayouts/slideLayout12.xml"/><Relationship Id="rId1" Type="http://schemas.openxmlformats.org/officeDocument/2006/relationships/tags" Target="../tags/tag29.xml"/><Relationship Id="rId6" Type="http://schemas.openxmlformats.org/officeDocument/2006/relationships/image" Target="../media/image35.png"/><Relationship Id="rId11" Type="http://schemas.openxmlformats.org/officeDocument/2006/relationships/image" Target="../media/image31.png"/><Relationship Id="rId5" Type="http://schemas.openxmlformats.org/officeDocument/2006/relationships/image" Target="../media/image34.png"/><Relationship Id="rId15" Type="http://schemas.openxmlformats.org/officeDocument/2006/relationships/image" Target="../media/image56.png"/><Relationship Id="rId10" Type="http://schemas.openxmlformats.org/officeDocument/2006/relationships/image" Target="../media/image39.png"/><Relationship Id="rId4" Type="http://schemas.openxmlformats.org/officeDocument/2006/relationships/image" Target="../media/image6.png"/><Relationship Id="rId9" Type="http://schemas.openxmlformats.org/officeDocument/2006/relationships/image" Target="../media/image38.png"/><Relationship Id="rId14" Type="http://schemas.openxmlformats.org/officeDocument/2006/relationships/image" Target="../media/image41.svg"/></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9.xml"/><Relationship Id="rId7" Type="http://schemas.openxmlformats.org/officeDocument/2006/relationships/image" Target="../media/image37.png"/><Relationship Id="rId12"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36.png"/><Relationship Id="rId11" Type="http://schemas.openxmlformats.org/officeDocument/2006/relationships/image" Target="../media/image58.png"/><Relationship Id="rId5" Type="http://schemas.openxmlformats.org/officeDocument/2006/relationships/image" Target="../media/image35.png"/><Relationship Id="rId10" Type="http://schemas.openxmlformats.org/officeDocument/2006/relationships/image" Target="../media/image57.png"/><Relationship Id="rId4" Type="http://schemas.openxmlformats.org/officeDocument/2006/relationships/image" Target="../media/image6.pn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18" Type="http://schemas.microsoft.com/office/2007/relationships/hdphoto" Target="../media/hdphoto6.wdp"/><Relationship Id="rId3" Type="http://schemas.openxmlformats.org/officeDocument/2006/relationships/audio" Target="../media/media1.mp3"/><Relationship Id="rId21" Type="http://schemas.microsoft.com/office/2007/relationships/hdphoto" Target="../media/hdphoto7.wdp"/><Relationship Id="rId7" Type="http://schemas.microsoft.com/office/2007/relationships/hdphoto" Target="../media/hdphoto1.wdp"/><Relationship Id="rId12" Type="http://schemas.openxmlformats.org/officeDocument/2006/relationships/image" Target="../media/image12.png"/><Relationship Id="rId17" Type="http://schemas.openxmlformats.org/officeDocument/2006/relationships/image" Target="../media/image15.png"/><Relationship Id="rId2" Type="http://schemas.microsoft.com/office/2007/relationships/media" Target="../media/media1.mp3"/><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tags" Target="../tags/tag4.xml"/><Relationship Id="rId6" Type="http://schemas.openxmlformats.org/officeDocument/2006/relationships/image" Target="../media/image9.png"/><Relationship Id="rId11" Type="http://schemas.microsoft.com/office/2007/relationships/hdphoto" Target="../media/hdphoto3.wdp"/><Relationship Id="rId24" Type="http://schemas.openxmlformats.org/officeDocument/2006/relationships/image" Target="../media/image19.png"/><Relationship Id="rId5" Type="http://schemas.openxmlformats.org/officeDocument/2006/relationships/notesSlide" Target="../notesSlides/notesSlide3.xml"/><Relationship Id="rId15" Type="http://schemas.microsoft.com/office/2007/relationships/hdphoto" Target="../media/hdphoto5.wdp"/><Relationship Id="rId23" Type="http://schemas.openxmlformats.org/officeDocument/2006/relationships/image" Target="../media/image18.png"/><Relationship Id="rId10" Type="http://schemas.openxmlformats.org/officeDocument/2006/relationships/image" Target="../media/image11.png"/><Relationship Id="rId19" Type="http://schemas.openxmlformats.org/officeDocument/2006/relationships/slide" Target="slide4.xml"/><Relationship Id="rId4" Type="http://schemas.openxmlformats.org/officeDocument/2006/relationships/slideLayout" Target="../slideLayouts/slideLayout1.xml"/><Relationship Id="rId9" Type="http://schemas.microsoft.com/office/2007/relationships/hdphoto" Target="../media/hdphoto2.wdp"/><Relationship Id="rId14" Type="http://schemas.openxmlformats.org/officeDocument/2006/relationships/image" Target="../media/image13.png"/><Relationship Id="rId22"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0.wdp"/><Relationship Id="rId18" Type="http://schemas.openxmlformats.org/officeDocument/2006/relationships/image" Target="../media/image25.png"/><Relationship Id="rId26" Type="http://schemas.openxmlformats.org/officeDocument/2006/relationships/image" Target="../media/image29.png"/><Relationship Id="rId3" Type="http://schemas.openxmlformats.org/officeDocument/2006/relationships/notesSlide" Target="../notesSlides/notesSlide5.xml"/><Relationship Id="rId21"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23.png"/><Relationship Id="rId17" Type="http://schemas.openxmlformats.org/officeDocument/2006/relationships/slide" Target="slide9.xml"/><Relationship Id="rId25" Type="http://schemas.openxmlformats.org/officeDocument/2006/relationships/image" Target="../media/image17.png"/><Relationship Id="rId2" Type="http://schemas.openxmlformats.org/officeDocument/2006/relationships/slideLayout" Target="../slideLayouts/slideLayout1.xml"/><Relationship Id="rId16" Type="http://schemas.microsoft.com/office/2007/relationships/hdphoto" Target="../media/hdphoto11.wdp"/><Relationship Id="rId20" Type="http://schemas.openxmlformats.org/officeDocument/2006/relationships/image" Target="../media/image26.gif"/><Relationship Id="rId1" Type="http://schemas.openxmlformats.org/officeDocument/2006/relationships/tags" Target="../tags/tag6.xml"/><Relationship Id="rId6" Type="http://schemas.openxmlformats.org/officeDocument/2006/relationships/image" Target="../media/image10.png"/><Relationship Id="rId11" Type="http://schemas.openxmlformats.org/officeDocument/2006/relationships/slide" Target="slide7.xml"/><Relationship Id="rId24" Type="http://schemas.openxmlformats.org/officeDocument/2006/relationships/image" Target="../media/image28.png"/><Relationship Id="rId5" Type="http://schemas.microsoft.com/office/2007/relationships/hdphoto" Target="../media/hdphoto1.wdp"/><Relationship Id="rId15" Type="http://schemas.openxmlformats.org/officeDocument/2006/relationships/image" Target="../media/image24.png"/><Relationship Id="rId23" Type="http://schemas.openxmlformats.org/officeDocument/2006/relationships/image" Target="../media/image27.png"/><Relationship Id="rId10" Type="http://schemas.microsoft.com/office/2007/relationships/hdphoto" Target="../media/hdphoto9.wdp"/><Relationship Id="rId19"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 Id="rId14" Type="http://schemas.openxmlformats.org/officeDocument/2006/relationships/slide" Target="slide8.xml"/><Relationship Id="rId22" Type="http://schemas.microsoft.com/office/2007/relationships/hdphoto" Target="../media/hdphoto3.wdp"/><Relationship Id="rId27" Type="http://schemas.openxmlformats.org/officeDocument/2006/relationships/slide" Target="slide10.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6.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7.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8.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9.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9.xml"/><Relationship Id="rId7" Type="http://schemas.openxmlformats.org/officeDocument/2006/relationships/slide" Target="slide5.xml"/><Relationship Id="rId2" Type="http://schemas.openxmlformats.org/officeDocument/2006/relationships/slideLayout" Target="../slideLayouts/slideLayout1.xml"/><Relationship Id="rId1" Type="http://schemas.openxmlformats.org/officeDocument/2006/relationships/tags" Target="../tags/tag10.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97669B6-E00A-485D-983C-AF726093AC57}"/>
              </a:ext>
            </a:extLst>
          </p:cNvPr>
          <p:cNvPicPr>
            <a:picLocks noChangeAspect="1"/>
          </p:cNvPicPr>
          <p:nvPr/>
        </p:nvPicPr>
        <p:blipFill>
          <a:blip r:embed="rId4"/>
          <a:stretch>
            <a:fillRect/>
          </a:stretch>
        </p:blipFill>
        <p:spPr>
          <a:xfrm>
            <a:off x="0" y="16038"/>
            <a:ext cx="12192000" cy="6858000"/>
          </a:xfrm>
          <a:prstGeom prst="rect">
            <a:avLst/>
          </a:prstGeom>
        </p:spPr>
      </p:pic>
      <p:sp>
        <p:nvSpPr>
          <p:cNvPr id="16" name="Isosceles Triangle 15">
            <a:extLst>
              <a:ext uri="{FF2B5EF4-FFF2-40B4-BE49-F238E27FC236}">
                <a16:creationId xmlns:a16="http://schemas.microsoft.com/office/drawing/2014/main" id="{0D2382E2-A124-4D4A-AF15-D20F5B0C2CDC}"/>
              </a:ext>
            </a:extLst>
          </p:cNvPr>
          <p:cNvSpPr/>
          <p:nvPr/>
        </p:nvSpPr>
        <p:spPr>
          <a:xfrm rot="1713007">
            <a:off x="38040" y="124648"/>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12CF9BBB-03E0-4508-BCB1-9F252909B32A}"/>
              </a:ext>
            </a:extLst>
          </p:cNvPr>
          <p:cNvSpPr/>
          <p:nvPr/>
        </p:nvSpPr>
        <p:spPr>
          <a:xfrm>
            <a:off x="5189241" y="658030"/>
            <a:ext cx="1977006" cy="5325531"/>
          </a:xfrm>
          <a:custGeom>
            <a:avLst/>
            <a:gdLst>
              <a:gd name="connsiteX0" fmla="*/ 0 w 1977006"/>
              <a:gd name="connsiteY0" fmla="*/ 7160512 h 7160512"/>
              <a:gd name="connsiteX1" fmla="*/ 988503 w 1977006"/>
              <a:gd name="connsiteY1" fmla="*/ 0 h 7160512"/>
              <a:gd name="connsiteX2" fmla="*/ 1977006 w 1977006"/>
              <a:gd name="connsiteY2" fmla="*/ 7160512 h 7160512"/>
              <a:gd name="connsiteX3" fmla="*/ 0 w 1977006"/>
              <a:gd name="connsiteY3" fmla="*/ 7160512 h 7160512"/>
              <a:gd name="connsiteX0" fmla="*/ 0 w 1977006"/>
              <a:gd name="connsiteY0" fmla="*/ 5320423 h 5320423"/>
              <a:gd name="connsiteX1" fmla="*/ 819170 w 1977006"/>
              <a:gd name="connsiteY1" fmla="*/ 0 h 5320423"/>
              <a:gd name="connsiteX2" fmla="*/ 1977006 w 1977006"/>
              <a:gd name="connsiteY2" fmla="*/ 5320423 h 5320423"/>
              <a:gd name="connsiteX3" fmla="*/ 0 w 1977006"/>
              <a:gd name="connsiteY3" fmla="*/ 5320423 h 5320423"/>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 name="connsiteX0" fmla="*/ 0 w 1977006"/>
              <a:gd name="connsiteY0" fmla="*/ 5325531 h 5325531"/>
              <a:gd name="connsiteX1" fmla="*/ 819170 w 1977006"/>
              <a:gd name="connsiteY1" fmla="*/ 5108 h 5325531"/>
              <a:gd name="connsiteX2" fmla="*/ 1095022 w 1977006"/>
              <a:gd name="connsiteY2" fmla="*/ 46301 h 5325531"/>
              <a:gd name="connsiteX3" fmla="*/ 1977006 w 1977006"/>
              <a:gd name="connsiteY3" fmla="*/ 5325531 h 5325531"/>
              <a:gd name="connsiteX4" fmla="*/ 0 w 1977006"/>
              <a:gd name="connsiteY4" fmla="*/ 5325531 h 532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7006" h="5325531">
                <a:moveTo>
                  <a:pt x="0" y="5325531"/>
                </a:moveTo>
                <a:lnTo>
                  <a:pt x="819170" y="5108"/>
                </a:lnTo>
                <a:cubicBezTo>
                  <a:pt x="847150" y="146780"/>
                  <a:pt x="1067042" y="-95371"/>
                  <a:pt x="1095022" y="46301"/>
                </a:cubicBezTo>
                <a:lnTo>
                  <a:pt x="1977006" y="5325531"/>
                </a:lnTo>
                <a:lnTo>
                  <a:pt x="0" y="5325531"/>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descr="A picture containing night sky&#10;&#10;Description automatically generated">
            <a:extLst>
              <a:ext uri="{FF2B5EF4-FFF2-40B4-BE49-F238E27FC236}">
                <a16:creationId xmlns:a16="http://schemas.microsoft.com/office/drawing/2014/main" id="{341FBC51-3941-4C05-BE64-14FED5BE16A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065" r="46974" b="42467"/>
          <a:stretch/>
        </p:blipFill>
        <p:spPr>
          <a:xfrm>
            <a:off x="5863734" y="205588"/>
            <a:ext cx="590158" cy="694431"/>
          </a:xfrm>
          <a:prstGeom prst="rect">
            <a:avLst/>
          </a:prstGeom>
        </p:spPr>
      </p:pic>
      <p:sp>
        <p:nvSpPr>
          <p:cNvPr id="23" name="Isosceles Triangle 22">
            <a:extLst>
              <a:ext uri="{FF2B5EF4-FFF2-40B4-BE49-F238E27FC236}">
                <a16:creationId xmlns:a16="http://schemas.microsoft.com/office/drawing/2014/main" id="{9DC0A078-CB26-4CFF-826C-FC447666AB95}"/>
              </a:ext>
            </a:extLst>
          </p:cNvPr>
          <p:cNvSpPr/>
          <p:nvPr/>
        </p:nvSpPr>
        <p:spPr>
          <a:xfrm rot="1097091">
            <a:off x="7946380" y="704380"/>
            <a:ext cx="1826472" cy="5580780"/>
          </a:xfrm>
          <a:custGeom>
            <a:avLst/>
            <a:gdLst>
              <a:gd name="connsiteX0" fmla="*/ 0 w 1826472"/>
              <a:gd name="connsiteY0" fmla="*/ 6642758 h 6642758"/>
              <a:gd name="connsiteX1" fmla="*/ 402463 w 1826472"/>
              <a:gd name="connsiteY1" fmla="*/ 0 h 6642758"/>
              <a:gd name="connsiteX2" fmla="*/ 1826472 w 1826472"/>
              <a:gd name="connsiteY2" fmla="*/ 6642758 h 6642758"/>
              <a:gd name="connsiteX3" fmla="*/ 0 w 1826472"/>
              <a:gd name="connsiteY3" fmla="*/ 6642758 h 6642758"/>
              <a:gd name="connsiteX0" fmla="*/ 0 w 1826472"/>
              <a:gd name="connsiteY0" fmla="*/ 5536198 h 5536198"/>
              <a:gd name="connsiteX1" fmla="*/ 363864 w 1826472"/>
              <a:gd name="connsiteY1" fmla="*/ 0 h 5536198"/>
              <a:gd name="connsiteX2" fmla="*/ 1826472 w 1826472"/>
              <a:gd name="connsiteY2" fmla="*/ 5536198 h 5536198"/>
              <a:gd name="connsiteX3" fmla="*/ 0 w 1826472"/>
              <a:gd name="connsiteY3" fmla="*/ 5536198 h 5536198"/>
              <a:gd name="connsiteX0" fmla="*/ 0 w 1826472"/>
              <a:gd name="connsiteY0" fmla="*/ 5580780 h 5580780"/>
              <a:gd name="connsiteX1" fmla="*/ 363864 w 1826472"/>
              <a:gd name="connsiteY1" fmla="*/ 44582 h 5580780"/>
              <a:gd name="connsiteX2" fmla="*/ 624125 w 1826472"/>
              <a:gd name="connsiteY2" fmla="*/ 26087 h 5580780"/>
              <a:gd name="connsiteX3" fmla="*/ 1826472 w 1826472"/>
              <a:gd name="connsiteY3" fmla="*/ 5580780 h 5580780"/>
              <a:gd name="connsiteX4" fmla="*/ 0 w 1826472"/>
              <a:gd name="connsiteY4" fmla="*/ 5580780 h 558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6472" h="5580780">
                <a:moveTo>
                  <a:pt x="0" y="5580780"/>
                </a:moveTo>
                <a:lnTo>
                  <a:pt x="363864" y="44582"/>
                </a:lnTo>
                <a:cubicBezTo>
                  <a:pt x="389659" y="141784"/>
                  <a:pt x="598330" y="-71115"/>
                  <a:pt x="624125" y="26087"/>
                </a:cubicBezTo>
                <a:lnTo>
                  <a:pt x="1826472" y="5580780"/>
                </a:lnTo>
                <a:lnTo>
                  <a:pt x="0" y="5580780"/>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Isosceles Triangle 15">
            <a:extLst>
              <a:ext uri="{FF2B5EF4-FFF2-40B4-BE49-F238E27FC236}">
                <a16:creationId xmlns:a16="http://schemas.microsoft.com/office/drawing/2014/main" id="{C8558611-4986-4B11-88EF-7B7004489C9A}"/>
              </a:ext>
            </a:extLst>
          </p:cNvPr>
          <p:cNvSpPr/>
          <p:nvPr/>
        </p:nvSpPr>
        <p:spPr>
          <a:xfrm rot="20269675">
            <a:off x="2423254" y="468269"/>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picture containing night sky&#10;&#10;Description automatically generated">
            <a:extLst>
              <a:ext uri="{FF2B5EF4-FFF2-40B4-BE49-F238E27FC236}">
                <a16:creationId xmlns:a16="http://schemas.microsoft.com/office/drawing/2014/main" id="{3E220550-7AC0-450A-9369-A34169E054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61" r="85073" b="28343"/>
          <a:stretch/>
        </p:blipFill>
        <p:spPr>
          <a:xfrm rot="593221">
            <a:off x="2359377" y="87253"/>
            <a:ext cx="904299" cy="864901"/>
          </a:xfrm>
          <a:prstGeom prst="rect">
            <a:avLst/>
          </a:prstGeom>
        </p:spPr>
      </p:pic>
      <p:sp>
        <p:nvSpPr>
          <p:cNvPr id="32" name="Isosceles Triangle 15">
            <a:extLst>
              <a:ext uri="{FF2B5EF4-FFF2-40B4-BE49-F238E27FC236}">
                <a16:creationId xmlns:a16="http://schemas.microsoft.com/office/drawing/2014/main" id="{6FA9906F-1BBD-433E-953B-590F83E2105B}"/>
              </a:ext>
            </a:extLst>
          </p:cNvPr>
          <p:cNvSpPr/>
          <p:nvPr/>
        </p:nvSpPr>
        <p:spPr>
          <a:xfrm rot="19383673">
            <a:off x="9627832" y="328000"/>
            <a:ext cx="2359305" cy="5844041"/>
          </a:xfrm>
          <a:custGeom>
            <a:avLst/>
            <a:gdLst>
              <a:gd name="connsiteX0" fmla="*/ 0 w 2359305"/>
              <a:gd name="connsiteY0" fmla="*/ 7160512 h 7160512"/>
              <a:gd name="connsiteX1" fmla="*/ 1179653 w 2359305"/>
              <a:gd name="connsiteY1" fmla="*/ 0 h 7160512"/>
              <a:gd name="connsiteX2" fmla="*/ 2359305 w 2359305"/>
              <a:gd name="connsiteY2" fmla="*/ 7160512 h 7160512"/>
              <a:gd name="connsiteX3" fmla="*/ 0 w 2359305"/>
              <a:gd name="connsiteY3" fmla="*/ 7160512 h 7160512"/>
              <a:gd name="connsiteX0" fmla="*/ 0 w 2359305"/>
              <a:gd name="connsiteY0" fmla="*/ 5986224 h 5986224"/>
              <a:gd name="connsiteX1" fmla="*/ 936342 w 2359305"/>
              <a:gd name="connsiteY1" fmla="*/ 0 h 5986224"/>
              <a:gd name="connsiteX2" fmla="*/ 2359305 w 2359305"/>
              <a:gd name="connsiteY2" fmla="*/ 5986224 h 5986224"/>
              <a:gd name="connsiteX3" fmla="*/ 0 w 2359305"/>
              <a:gd name="connsiteY3" fmla="*/ 5986224 h 5986224"/>
              <a:gd name="connsiteX0" fmla="*/ 0 w 2359305"/>
              <a:gd name="connsiteY0" fmla="*/ 5986224 h 5986224"/>
              <a:gd name="connsiteX1" fmla="*/ 936342 w 2359305"/>
              <a:gd name="connsiteY1" fmla="*/ 0 h 5986224"/>
              <a:gd name="connsiteX2" fmla="*/ 1294363 w 2359305"/>
              <a:gd name="connsiteY2" fmla="*/ 119780 h 5986224"/>
              <a:gd name="connsiteX3" fmla="*/ 2359305 w 2359305"/>
              <a:gd name="connsiteY3" fmla="*/ 5986224 h 5986224"/>
              <a:gd name="connsiteX4" fmla="*/ 0 w 2359305"/>
              <a:gd name="connsiteY4" fmla="*/ 5986224 h 5986224"/>
              <a:gd name="connsiteX0" fmla="*/ 0 w 2359305"/>
              <a:gd name="connsiteY0" fmla="*/ 6004842 h 6004842"/>
              <a:gd name="connsiteX1" fmla="*/ 936342 w 2359305"/>
              <a:gd name="connsiteY1" fmla="*/ 18618 h 6004842"/>
              <a:gd name="connsiteX2" fmla="*/ 1236292 w 2359305"/>
              <a:gd name="connsiteY2" fmla="*/ 52027 h 6004842"/>
              <a:gd name="connsiteX3" fmla="*/ 2359305 w 2359305"/>
              <a:gd name="connsiteY3" fmla="*/ 6004842 h 6004842"/>
              <a:gd name="connsiteX4" fmla="*/ 0 w 2359305"/>
              <a:gd name="connsiteY4" fmla="*/ 6004842 h 6004842"/>
              <a:gd name="connsiteX0" fmla="*/ 0 w 2359305"/>
              <a:gd name="connsiteY0" fmla="*/ 5986224 h 5986224"/>
              <a:gd name="connsiteX1" fmla="*/ 936342 w 2359305"/>
              <a:gd name="connsiteY1" fmla="*/ 0 h 5986224"/>
              <a:gd name="connsiteX2" fmla="*/ 1276794 w 2359305"/>
              <a:gd name="connsiteY2" fmla="*/ 56343 h 5986224"/>
              <a:gd name="connsiteX3" fmla="*/ 2359305 w 2359305"/>
              <a:gd name="connsiteY3" fmla="*/ 5986224 h 5986224"/>
              <a:gd name="connsiteX4" fmla="*/ 0 w 2359305"/>
              <a:gd name="connsiteY4" fmla="*/ 5986224 h 5986224"/>
              <a:gd name="connsiteX0" fmla="*/ 0 w 2359305"/>
              <a:gd name="connsiteY0" fmla="*/ 5986224 h 5986224"/>
              <a:gd name="connsiteX1" fmla="*/ 936342 w 2359305"/>
              <a:gd name="connsiteY1" fmla="*/ 0 h 5986224"/>
              <a:gd name="connsiteX2" fmla="*/ 1546934 w 2359305"/>
              <a:gd name="connsiteY2" fmla="*/ 96967 h 5986224"/>
              <a:gd name="connsiteX3" fmla="*/ 2359305 w 2359305"/>
              <a:gd name="connsiteY3" fmla="*/ 5986224 h 5986224"/>
              <a:gd name="connsiteX4" fmla="*/ 0 w 2359305"/>
              <a:gd name="connsiteY4" fmla="*/ 5986224 h 5986224"/>
              <a:gd name="connsiteX0" fmla="*/ 0 w 2359305"/>
              <a:gd name="connsiteY0" fmla="*/ 5980883 h 5980883"/>
              <a:gd name="connsiteX1" fmla="*/ 1251176 w 2359305"/>
              <a:gd name="connsiteY1" fmla="*/ 0 h 5980883"/>
              <a:gd name="connsiteX2" fmla="*/ 1546934 w 2359305"/>
              <a:gd name="connsiteY2" fmla="*/ 91626 h 5980883"/>
              <a:gd name="connsiteX3" fmla="*/ 2359305 w 2359305"/>
              <a:gd name="connsiteY3" fmla="*/ 5980883 h 5980883"/>
              <a:gd name="connsiteX4" fmla="*/ 0 w 2359305"/>
              <a:gd name="connsiteY4" fmla="*/ 5980883 h 5980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305" h="5980883">
                <a:moveTo>
                  <a:pt x="0" y="5980883"/>
                </a:moveTo>
                <a:lnTo>
                  <a:pt x="1251176" y="0"/>
                </a:lnTo>
                <a:cubicBezTo>
                  <a:pt x="1288825" y="165674"/>
                  <a:pt x="1509285" y="-74048"/>
                  <a:pt x="1546934" y="91626"/>
                </a:cubicBezTo>
                <a:lnTo>
                  <a:pt x="2359305" y="5980883"/>
                </a:lnTo>
                <a:lnTo>
                  <a:pt x="0" y="5980883"/>
                </a:lnTo>
                <a:close/>
              </a:path>
            </a:pathLst>
          </a:custGeom>
          <a:gradFill>
            <a:gsLst>
              <a:gs pos="10000">
                <a:srgbClr val="9A3E7E"/>
              </a:gs>
              <a:gs pos="77000">
                <a:schemeClr val="bg1">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descr="A picture containing night sky&#10;&#10;Description automatically generated">
            <a:extLst>
              <a:ext uri="{FF2B5EF4-FFF2-40B4-BE49-F238E27FC236}">
                <a16:creationId xmlns:a16="http://schemas.microsoft.com/office/drawing/2014/main" id="{E1BB11EA-7A48-448B-BB94-4F29F45A8F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747" r="11193"/>
          <a:stretch/>
        </p:blipFill>
        <p:spPr>
          <a:xfrm>
            <a:off x="9091812" y="195150"/>
            <a:ext cx="428978" cy="1207010"/>
          </a:xfrm>
          <a:prstGeom prst="rect">
            <a:avLst/>
          </a:prstGeom>
        </p:spPr>
      </p:pic>
      <p:pic>
        <p:nvPicPr>
          <p:cNvPr id="5" name="Picture 4">
            <a:extLst>
              <a:ext uri="{FF2B5EF4-FFF2-40B4-BE49-F238E27FC236}">
                <a16:creationId xmlns:a16="http://schemas.microsoft.com/office/drawing/2014/main" id="{78DE80A2-2996-4CA9-8411-2B9EA8BEDB0A}"/>
              </a:ext>
            </a:extLst>
          </p:cNvPr>
          <p:cNvPicPr>
            <a:picLocks noChangeAspect="1"/>
          </p:cNvPicPr>
          <p:nvPr/>
        </p:nvPicPr>
        <p:blipFill>
          <a:blip r:embed="rId6"/>
          <a:stretch>
            <a:fillRect/>
          </a:stretch>
        </p:blipFill>
        <p:spPr>
          <a:xfrm>
            <a:off x="3100189" y="908499"/>
            <a:ext cx="4986960" cy="1012024"/>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8F5A2F68-C632-11CD-138D-C0632D0E8714}"/>
              </a:ext>
            </a:extLst>
          </p:cNvPr>
          <p:cNvPicPr>
            <a:picLocks noChangeAspect="1"/>
          </p:cNvPicPr>
          <p:nvPr/>
        </p:nvPicPr>
        <p:blipFill>
          <a:blip r:embed="rId7"/>
          <a:stretch>
            <a:fillRect/>
          </a:stretch>
        </p:blipFill>
        <p:spPr>
          <a:xfrm>
            <a:off x="740999" y="2201000"/>
            <a:ext cx="10114141" cy="2748655"/>
          </a:xfrm>
          <a:prstGeom prst="rect">
            <a:avLst/>
          </a:prstGeom>
        </p:spPr>
      </p:pic>
      <p:sp>
        <p:nvSpPr>
          <p:cNvPr id="2" name="Oval 1"/>
          <p:cNvSpPr/>
          <p:nvPr/>
        </p:nvSpPr>
        <p:spPr>
          <a:xfrm>
            <a:off x="2011033" y="4293066"/>
            <a:ext cx="5844622" cy="13298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Times New Roman" panose="02020603050405020304" pitchFamily="18" charset="0"/>
                <a:cs typeface="Times New Roman" panose="02020603050405020304" pitchFamily="18" charset="0"/>
              </a:rPr>
              <a:t>GV: </a:t>
            </a:r>
            <a:r>
              <a:rPr lang="en-US" sz="3200" dirty="0" err="1" smtClean="0">
                <a:latin typeface="Times New Roman" panose="02020603050405020304" pitchFamily="18" charset="0"/>
                <a:cs typeface="Times New Roman" panose="02020603050405020304" pitchFamily="18" charset="0"/>
              </a:rPr>
              <a:t>Nguyễn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Vĩnh</a:t>
            </a:r>
            <a:endParaRPr lang="en-US" sz="32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688156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31" grpId="0" animBg="1"/>
      <p:bldP spid="3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4"/>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7" cstate="screen">
                <a:extLst>
                  <a:ext uri="{96DAC541-7B7A-43D3-8B79-37D633B846F1}">
                    <asvg:svgBlip xmlns="" xmlns:asvg="http://schemas.microsoft.com/office/drawing/2016/SVG/main" r:embed="rId8"/>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7" cstate="screen">
                <a:extLst>
                  <a:ext uri="{96DAC541-7B7A-43D3-8B79-37D633B846F1}">
                    <asvg:svgBlip xmlns="" xmlns:asvg="http://schemas.microsoft.com/office/drawing/2016/SVG/main" r:embed="rId8"/>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9">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10"/>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1"/>
            <a:stretch>
              <a:fillRect/>
            </a:stretch>
          </p:blipFill>
          <p:spPr>
            <a:xfrm>
              <a:off x="9813" y="7490"/>
              <a:ext cx="3672" cy="3672"/>
            </a:xfrm>
            <a:prstGeom prst="rect">
              <a:avLst/>
            </a:prstGeom>
          </p:spPr>
        </p:pic>
        <p:pic>
          <p:nvPicPr>
            <p:cNvPr id="87" name="图片 86" descr="书本"/>
            <p:cNvPicPr>
              <a:picLocks noChangeAspect="1"/>
            </p:cNvPicPr>
            <p:nvPr/>
          </p:nvPicPr>
          <p:blipFill>
            <a:blip r:embed="rId12"/>
            <a:stretch>
              <a:fillRect/>
            </a:stretch>
          </p:blipFill>
          <p:spPr>
            <a:xfrm>
              <a:off x="-28" y="0"/>
              <a:ext cx="3055" cy="3055"/>
            </a:xfrm>
            <a:prstGeom prst="rect">
              <a:avLst/>
            </a:prstGeom>
          </p:spPr>
        </p:pic>
        <p:pic>
          <p:nvPicPr>
            <p:cNvPr id="89" name="图片 88" descr="冰激凌"/>
            <p:cNvPicPr>
              <a:picLocks noChangeAspect="1"/>
            </p:cNvPicPr>
            <p:nvPr/>
          </p:nvPicPr>
          <p:blipFill>
            <a:blip r:embed="rId13"/>
            <a:stretch>
              <a:fillRect/>
            </a:stretch>
          </p:blipFill>
          <p:spPr>
            <a:xfrm>
              <a:off x="15830" y="431"/>
              <a:ext cx="3698" cy="3698"/>
            </a:xfrm>
            <a:prstGeom prst="rect">
              <a:avLst/>
            </a:prstGeom>
          </p:spPr>
        </p:pic>
        <p:pic>
          <p:nvPicPr>
            <p:cNvPr id="90" name="图片 89" descr="笔"/>
            <p:cNvPicPr>
              <a:picLocks noChangeAspect="1"/>
            </p:cNvPicPr>
            <p:nvPr/>
          </p:nvPicPr>
          <p:blipFill>
            <a:blip r:embed="rId14"/>
            <a:stretch>
              <a:fillRect/>
            </a:stretch>
          </p:blipFill>
          <p:spPr>
            <a:xfrm>
              <a:off x="8569" y="226"/>
              <a:ext cx="2467" cy="2467"/>
            </a:xfrm>
            <a:prstGeom prst="rect">
              <a:avLst/>
            </a:prstGeom>
          </p:spPr>
        </p:pic>
        <p:pic>
          <p:nvPicPr>
            <p:cNvPr id="91" name="图片 90" descr="草莓"/>
            <p:cNvPicPr>
              <a:picLocks noChangeAspect="1"/>
            </p:cNvPicPr>
            <p:nvPr/>
          </p:nvPicPr>
          <p:blipFill>
            <a:blip r:embed="rId15"/>
            <a:stretch>
              <a:fillRect/>
            </a:stretch>
          </p:blipFill>
          <p:spPr>
            <a:xfrm>
              <a:off x="791" y="7193"/>
              <a:ext cx="2698" cy="2698"/>
            </a:xfrm>
            <a:prstGeom prst="rect">
              <a:avLst/>
            </a:prstGeom>
          </p:spPr>
        </p:pic>
      </p:grpSp>
      <p:pic>
        <p:nvPicPr>
          <p:cNvPr id="4" name="Picture 3">
            <a:extLst>
              <a:ext uri="{FF2B5EF4-FFF2-40B4-BE49-F238E27FC236}">
                <a16:creationId xmlns:a16="http://schemas.microsoft.com/office/drawing/2014/main" id="{888C9D38-A009-9BDA-BC09-6ABA3A578DDC}"/>
              </a:ext>
            </a:extLst>
          </p:cNvPr>
          <p:cNvPicPr>
            <a:picLocks noChangeAspect="1"/>
          </p:cNvPicPr>
          <p:nvPr/>
        </p:nvPicPr>
        <p:blipFill>
          <a:blip r:embed="rId16"/>
          <a:stretch>
            <a:fillRect/>
          </a:stretch>
        </p:blipFill>
        <p:spPr>
          <a:xfrm>
            <a:off x="1732020" y="1157015"/>
            <a:ext cx="6005080" cy="4828450"/>
          </a:xfrm>
          <a:prstGeom prst="rect">
            <a:avLst/>
          </a:prstGeom>
        </p:spPr>
      </p:pic>
    </p:spTree>
    <p:custDataLst>
      <p:tags r:id="rId1"/>
    </p:custDataLst>
    <p:extLst>
      <p:ext uri="{BB962C8B-B14F-4D97-AF65-F5344CB8AC3E}">
        <p14:creationId xmlns:p14="http://schemas.microsoft.com/office/powerpoint/2010/main" val="4664362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a typeface="+mn-ea"/>
                <a:cs typeface="+mn-cs"/>
              </a:rPr>
              <a:t>Tìm chủ ngữ thích hợp thay cho bông hoa trong đoạn văn</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Chiều hôm ấy, trời mưa như trút nước.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đầy mây đen và chớp giật loé từng đợt.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đã học bài xong và đang ngồi nhìn ra cửa sổ.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Cô</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nhìn thấy một đoạn đường vắng lặng, trắng xoá màn mưa. Dưới lòng đường,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xe</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di chuyển hối hả.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Cả</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dãy</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phố</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hầu như không có một mái hiên nào đưa ra mặt đường. Một chút lo âu dâng lên trong tâm trí. Na chạy xuống nhà bảo mẹ kéo mái hiện ra phía ngoài đường để người đi đường có chỗ trú mưa...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(cô bé, Na, bầu trời, cả dãy phố, người và xe)</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8"/>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8"/>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9"/>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8"/>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10"/>
          <a:stretch>
            <a:fillRect/>
          </a:stretch>
        </p:blipFill>
        <p:spPr>
          <a:xfrm>
            <a:off x="447040" y="3860800"/>
            <a:ext cx="2062480" cy="482600"/>
          </a:xfrm>
          <a:prstGeom prst="rect">
            <a:avLst/>
          </a:prstGeom>
        </p:spPr>
      </p:pic>
    </p:spTree>
    <p:custDataLst>
      <p:tags r:id="rId1"/>
    </p:custDataLst>
    <p:extLst>
      <p:ext uri="{BB962C8B-B14F-4D97-AF65-F5344CB8AC3E}">
        <p14:creationId xmlns:p14="http://schemas.microsoft.com/office/powerpoint/2010/main" val="253055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3"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4"/>
          <a:srcRect/>
          <a:stretch>
            <a:fillRect/>
          </a:stretch>
        </p:blipFill>
        <p:spPr>
          <a:xfrm>
            <a:off x="141793" y="188988"/>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5"/>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6"/>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7"/>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8"/>
          <a:stretch>
            <a:fillRect/>
          </a:stretch>
        </p:blipFill>
        <p:spPr>
          <a:xfrm>
            <a:off x="3314957" y="852265"/>
            <a:ext cx="5785605" cy="3670110"/>
          </a:xfrm>
          <a:prstGeom prst="rect">
            <a:avLst/>
          </a:prstGeom>
        </p:spPr>
      </p:pic>
    </p:spTree>
    <p:custDataLst>
      <p:tags r:id="rId1"/>
    </p:custDataLst>
    <p:extLst>
      <p:ext uri="{BB962C8B-B14F-4D97-AF65-F5344CB8AC3E}">
        <p14:creationId xmlns:p14="http://schemas.microsoft.com/office/powerpoint/2010/main" val="2614162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416560"/>
            <a:ext cx="12013580" cy="6187683"/>
            <a:chOff x="639096" y="863047"/>
            <a:chExt cx="10913807" cy="4971696"/>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63047"/>
              <a:ext cx="9055100" cy="460219"/>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3" name="Heart 92">
              <a:extLst>
                <a:ext uri="{FF2B5EF4-FFF2-40B4-BE49-F238E27FC236}">
                  <a16:creationId xmlns:a16="http://schemas.microsoft.com/office/drawing/2014/main" id="{30EDBE13-17B5-43BF-98FD-A41CD752068C}"/>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mj-lt"/>
                <a:ea typeface="+mn-ea"/>
                <a:cs typeface="Times New Roman" panose="02020603050405020304" pitchFamily="18" charset="0"/>
              </a:rPr>
              <a:t>Bài</a:t>
            </a:r>
            <a:r>
              <a:rPr kumimoji="0" lang="id-ID" sz="3200" b="1" i="0"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 1</a:t>
            </a:r>
          </a:p>
        </p:txBody>
      </p:sp>
      <p:sp>
        <p:nvSpPr>
          <p:cNvPr id="95" name="TextBox 94">
            <a:extLst>
              <a:ext uri="{FF2B5EF4-FFF2-40B4-BE49-F238E27FC236}">
                <a16:creationId xmlns:a16="http://schemas.microsoft.com/office/drawing/2014/main" id="{325EEE39-B085-436D-AA9B-A93C0B71486A}"/>
              </a:ext>
            </a:extLst>
          </p:cNvPr>
          <p:cNvSpPr txBox="1"/>
          <p:nvPr/>
        </p:nvSpPr>
        <p:spPr>
          <a:xfrm>
            <a:off x="1442720" y="428796"/>
            <a:ext cx="10007600" cy="584775"/>
          </a:xfrm>
          <a:prstGeom prst="rect">
            <a:avLst/>
          </a:prstGeom>
          <a:noFill/>
        </p:spPr>
        <p:txBody>
          <a:bodyPr wrap="square" rtlCol="0">
            <a:spAutoFit/>
          </a:bodyPr>
          <a:lstStyle/>
          <a:p>
            <a:pPr lvl="0" algn="ctr" defTabSz="457200"/>
            <a:r>
              <a:rPr lang="id-ID" sz="3200" b="1" dirty="0">
                <a:solidFill>
                  <a:srgbClr val="FF0000"/>
                </a:solidFill>
                <a:latin typeface="Cutewritten" panose="02000503000000000000" pitchFamily="2" charset="0"/>
              </a:rPr>
              <a:t>Tìm chủ ngữ thích hợp thay cho bông hoa trong đoạn văn</a:t>
            </a:r>
            <a:endParaRPr kumimoji="0" lang="id-ID" sz="3200" b="1" i="0" u="none" strike="noStrike" kern="1200" cap="none" spc="0" normalizeH="0" baseline="0" noProof="0" dirty="0">
              <a:ln>
                <a:noFill/>
              </a:ln>
              <a:solidFill>
                <a:srgbClr val="FF0000"/>
              </a:solidFill>
              <a:effectLst/>
              <a:uLnTx/>
              <a:uFillTx/>
              <a:latin typeface="Cutewritten" panose="02000503000000000000" pitchFamily="2" charset="0"/>
            </a:endParaRP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964270" y="267795"/>
            <a:ext cx="266374" cy="266374"/>
          </a:xfrm>
          <a:prstGeom prst="rect">
            <a:avLst/>
          </a:prstGeom>
        </p:spPr>
      </p:pic>
      <p:sp>
        <p:nvSpPr>
          <p:cNvPr id="2" name="TextBox 1">
            <a:extLst>
              <a:ext uri="{FF2B5EF4-FFF2-40B4-BE49-F238E27FC236}">
                <a16:creationId xmlns:a16="http://schemas.microsoft.com/office/drawing/2014/main" id="{59B2D815-726A-5F41-6DE7-3D30AE10DDE7}"/>
              </a:ext>
            </a:extLst>
          </p:cNvPr>
          <p:cNvSpPr txBox="1"/>
          <p:nvPr/>
        </p:nvSpPr>
        <p:spPr>
          <a:xfrm>
            <a:off x="11605368" y="576571"/>
            <a:ext cx="481426" cy="3803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3D3517A4-2BCA-7D92-7E0D-D691DD52B907}"/>
              </a:ext>
            </a:extLst>
          </p:cNvPr>
          <p:cNvSpPr txBox="1"/>
          <p:nvPr/>
        </p:nvSpPr>
        <p:spPr>
          <a:xfrm>
            <a:off x="406400" y="2540000"/>
            <a:ext cx="11521440" cy="3539430"/>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Chiều hôm ấy, trời mưa như trút nước. </a:t>
            </a:r>
            <a:r>
              <a:rPr lang="en-US" sz="2800" b="1" i="0" dirty="0" err="1">
                <a:solidFill>
                  <a:srgbClr val="000000"/>
                </a:solidFill>
                <a:effectLst/>
                <a:latin typeface="Cambria" panose="02040503050406030204" pitchFamily="18" charset="0"/>
                <a:ea typeface="Cambria" panose="02040503050406030204" pitchFamily="18" charset="0"/>
              </a:rPr>
              <a:t>Bầu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trời</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đầy mây đen và chớp giật loé từng đợt.</a:t>
            </a:r>
            <a:r>
              <a:rPr lang="en-US" sz="2800" b="0" i="0" dirty="0">
                <a:solidFill>
                  <a:srgbClr val="000000"/>
                </a:solidFill>
                <a:effectLst/>
                <a:latin typeface="Cambria" panose="02040503050406030204" pitchFamily="18" charset="0"/>
                <a:ea typeface="Cambria" panose="02040503050406030204" pitchFamily="18" charset="0"/>
              </a:rPr>
              <a:t> </a:t>
            </a:r>
            <a:r>
              <a:rPr lang="en-US" sz="2800" b="1" i="0" dirty="0">
                <a:solidFill>
                  <a:srgbClr val="000000"/>
                </a:solidFill>
                <a:effectLst/>
                <a:latin typeface="Cambria" panose="02040503050406030204" pitchFamily="18" charset="0"/>
                <a:ea typeface="Cambria" panose="02040503050406030204" pitchFamily="18" charset="0"/>
              </a:rPr>
              <a:t>Na</a:t>
            </a:r>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đã học bài xong và đang ngồi nhìn ra cửa sổ. </a:t>
            </a:r>
            <a:r>
              <a:rPr lang="en-US" sz="2800" b="1" i="0" dirty="0" err="1">
                <a:solidFill>
                  <a:srgbClr val="000000"/>
                </a:solidFill>
                <a:effectLst/>
                <a:latin typeface="Cambria" panose="02040503050406030204" pitchFamily="18" charset="0"/>
                <a:ea typeface="Cambria" panose="02040503050406030204" pitchFamily="18" charset="0"/>
              </a:rPr>
              <a:t>Cô</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bé</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nhìn thấy một đoạn đường vắng lặng, trắng xoá màn mưa. Dưới lòng đường, </a:t>
            </a:r>
            <a:r>
              <a:rPr lang="en-US" sz="2800" b="1" i="0" dirty="0" err="1">
                <a:solidFill>
                  <a:srgbClr val="000000"/>
                </a:solidFill>
                <a:effectLst/>
                <a:latin typeface="Cambria" panose="02040503050406030204" pitchFamily="18" charset="0"/>
                <a:ea typeface="Cambria" panose="02040503050406030204" pitchFamily="18" charset="0"/>
              </a:rPr>
              <a:t>người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xe</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di chuyển hối hả. </a:t>
            </a:r>
            <a:r>
              <a:rPr lang="en-US" sz="2800" b="1" i="0" dirty="0" err="1">
                <a:solidFill>
                  <a:srgbClr val="000000"/>
                </a:solidFill>
                <a:effectLst/>
                <a:latin typeface="Cambria" panose="02040503050406030204" pitchFamily="18" charset="0"/>
                <a:ea typeface="Cambria" panose="02040503050406030204" pitchFamily="18" charset="0"/>
              </a:rPr>
              <a:t>Cả</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dãy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phố</a:t>
            </a:r>
            <a:r>
              <a:rPr lang="vi-VN" sz="2800" b="1"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hầu như không có một mái hiên nào đưa ra mặt đường. Một chút lo âu dâng lên trong tâm trí. Na chạy xuống nhà bảo mẹ kéo mái hiện ra phía ngoài đường để người đi đường có chỗ trú mưa...</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La Nguyễn Quốc Vinh)</a:t>
            </a:r>
          </a:p>
        </p:txBody>
      </p:sp>
      <p:sp>
        <p:nvSpPr>
          <p:cNvPr id="8" name="TextBox 7">
            <a:extLst>
              <a:ext uri="{FF2B5EF4-FFF2-40B4-BE49-F238E27FC236}">
                <a16:creationId xmlns:a16="http://schemas.microsoft.com/office/drawing/2014/main" id="{784F5B06-9D9A-4352-91E6-D668195C45FC}"/>
              </a:ext>
            </a:extLst>
          </p:cNvPr>
          <p:cNvSpPr txBox="1"/>
          <p:nvPr/>
        </p:nvSpPr>
        <p:spPr>
          <a:xfrm>
            <a:off x="2153920" y="1493520"/>
            <a:ext cx="9022080" cy="584775"/>
          </a:xfrm>
          <a:prstGeom prst="rect">
            <a:avLst/>
          </a:prstGeom>
          <a:noFill/>
        </p:spPr>
        <p:txBody>
          <a:bodyPr wrap="square" rtlCol="0">
            <a:spAutoFit/>
          </a:bodyPr>
          <a:lstStyle/>
          <a:p>
            <a:r>
              <a:rPr lang="vi-VN" sz="3200" b="1" i="0" dirty="0">
                <a:solidFill>
                  <a:srgbClr val="000000"/>
                </a:solidFill>
                <a:effectLst/>
                <a:latin typeface="Cambria" panose="02040503050406030204" pitchFamily="18" charset="0"/>
                <a:ea typeface="Cambria" panose="02040503050406030204" pitchFamily="18" charset="0"/>
              </a:rPr>
              <a:t>(cô bé, Na, bầu trời, cả dãy phố, người và xe)</a:t>
            </a:r>
            <a:endParaRPr lang="en-US" sz="32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A2C93395-1C6C-C3D8-0D0A-DA8F5887B966}"/>
              </a:ext>
            </a:extLst>
          </p:cNvPr>
          <p:cNvPicPr>
            <a:picLocks noChangeAspect="1"/>
          </p:cNvPicPr>
          <p:nvPr/>
        </p:nvPicPr>
        <p:blipFill>
          <a:blip r:embed="rId8"/>
          <a:stretch>
            <a:fillRect/>
          </a:stretch>
        </p:blipFill>
        <p:spPr>
          <a:xfrm>
            <a:off x="6502717" y="2355215"/>
            <a:ext cx="1381125" cy="704850"/>
          </a:xfrm>
          <a:prstGeom prst="rect">
            <a:avLst/>
          </a:prstGeom>
        </p:spPr>
      </p:pic>
      <p:pic>
        <p:nvPicPr>
          <p:cNvPr id="14" name="Picture 13">
            <a:extLst>
              <a:ext uri="{FF2B5EF4-FFF2-40B4-BE49-F238E27FC236}">
                <a16:creationId xmlns:a16="http://schemas.microsoft.com/office/drawing/2014/main" id="{C054219C-1B21-BE93-BD8F-614D2D249A47}"/>
              </a:ext>
            </a:extLst>
          </p:cNvPr>
          <p:cNvPicPr>
            <a:picLocks noChangeAspect="1"/>
          </p:cNvPicPr>
          <p:nvPr/>
        </p:nvPicPr>
        <p:blipFill>
          <a:blip r:embed="rId8"/>
          <a:stretch>
            <a:fillRect/>
          </a:stretch>
        </p:blipFill>
        <p:spPr>
          <a:xfrm>
            <a:off x="10109518" y="2934335"/>
            <a:ext cx="944562" cy="523533"/>
          </a:xfrm>
          <a:prstGeom prst="rect">
            <a:avLst/>
          </a:prstGeom>
        </p:spPr>
      </p:pic>
      <p:grpSp>
        <p:nvGrpSpPr>
          <p:cNvPr id="16" name="Group 15">
            <a:extLst>
              <a:ext uri="{FF2B5EF4-FFF2-40B4-BE49-F238E27FC236}">
                <a16:creationId xmlns:a16="http://schemas.microsoft.com/office/drawing/2014/main" id="{4EE3F834-9070-FED0-5D97-0ED5F2F62827}"/>
              </a:ext>
            </a:extLst>
          </p:cNvPr>
          <p:cNvGrpSpPr/>
          <p:nvPr/>
        </p:nvGrpSpPr>
        <p:grpSpPr>
          <a:xfrm>
            <a:off x="2528446" y="3002956"/>
            <a:ext cx="478914" cy="441284"/>
            <a:chOff x="-528109" y="4223226"/>
            <a:chExt cx="592090" cy="561482"/>
          </a:xfrm>
        </p:grpSpPr>
        <p:sp>
          <p:nvSpPr>
            <p:cNvPr id="17" name="Rectangle: Rounded Corners 16">
              <a:extLst>
                <a:ext uri="{FF2B5EF4-FFF2-40B4-BE49-F238E27FC236}">
                  <a16:creationId xmlns:a16="http://schemas.microsoft.com/office/drawing/2014/main" id="{DFF88ED7-1005-8C82-0170-E51FD09A9048}"/>
                </a:ext>
              </a:extLst>
            </p:cNvPr>
            <p:cNvSpPr/>
            <p:nvPr/>
          </p:nvSpPr>
          <p:spPr>
            <a:xfrm>
              <a:off x="-528109" y="4291264"/>
              <a:ext cx="592090" cy="425406"/>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5F6033E-79F6-A350-D1EF-5B30CBEB2EDC}"/>
                </a:ext>
              </a:extLst>
            </p:cNvPr>
            <p:cNvPicPr>
              <a:picLocks noChangeAspect="1"/>
            </p:cNvPicPr>
            <p:nvPr/>
          </p:nvPicPr>
          <p:blipFill>
            <a:blip r:embed="rId9"/>
            <a:stretch>
              <a:fillRect/>
            </a:stretch>
          </p:blipFill>
          <p:spPr>
            <a:xfrm>
              <a:off x="-526126" y="4223226"/>
              <a:ext cx="590107" cy="561482"/>
            </a:xfrm>
            <a:prstGeom prst="rect">
              <a:avLst/>
            </a:prstGeom>
          </p:spPr>
        </p:pic>
      </p:grpSp>
      <p:pic>
        <p:nvPicPr>
          <p:cNvPr id="19" name="Picture 18">
            <a:extLst>
              <a:ext uri="{FF2B5EF4-FFF2-40B4-BE49-F238E27FC236}">
                <a16:creationId xmlns:a16="http://schemas.microsoft.com/office/drawing/2014/main" id="{E379138C-85C7-0BBF-CD37-96CE34D41B6D}"/>
              </a:ext>
            </a:extLst>
          </p:cNvPr>
          <p:cNvPicPr>
            <a:picLocks noChangeAspect="1"/>
          </p:cNvPicPr>
          <p:nvPr/>
        </p:nvPicPr>
        <p:blipFill>
          <a:blip r:embed="rId8"/>
          <a:stretch>
            <a:fillRect/>
          </a:stretch>
        </p:blipFill>
        <p:spPr>
          <a:xfrm>
            <a:off x="5070157" y="3840480"/>
            <a:ext cx="1879283" cy="509904"/>
          </a:xfrm>
          <a:prstGeom prst="rect">
            <a:avLst/>
          </a:prstGeom>
        </p:spPr>
      </p:pic>
      <p:pic>
        <p:nvPicPr>
          <p:cNvPr id="22" name="Picture 21">
            <a:extLst>
              <a:ext uri="{FF2B5EF4-FFF2-40B4-BE49-F238E27FC236}">
                <a16:creationId xmlns:a16="http://schemas.microsoft.com/office/drawing/2014/main" id="{E5C0FA49-8AE2-FAB2-A5C2-9B933048190F}"/>
              </a:ext>
            </a:extLst>
          </p:cNvPr>
          <p:cNvPicPr>
            <a:picLocks noChangeAspect="1"/>
          </p:cNvPicPr>
          <p:nvPr/>
        </p:nvPicPr>
        <p:blipFill>
          <a:blip r:embed="rId10"/>
          <a:stretch>
            <a:fillRect/>
          </a:stretch>
        </p:blipFill>
        <p:spPr>
          <a:xfrm>
            <a:off x="447040" y="3860800"/>
            <a:ext cx="2062480" cy="482600"/>
          </a:xfrm>
          <a:prstGeom prst="rect">
            <a:avLst/>
          </a:prstGeom>
        </p:spPr>
      </p:pic>
    </p:spTree>
    <p:custDataLst>
      <p:tags r:id="rId1"/>
    </p:custDataLst>
    <p:extLst>
      <p:ext uri="{BB962C8B-B14F-4D97-AF65-F5344CB8AC3E}">
        <p14:creationId xmlns:p14="http://schemas.microsoft.com/office/powerpoint/2010/main" val="18175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4"/>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5"/>
              <a:stretch>
                <a:fillRect/>
              </a:stretch>
            </p:blipFill>
            <p:spPr>
              <a:xfrm>
                <a:off x="16124" y="6936"/>
                <a:ext cx="3112" cy="3112"/>
              </a:xfrm>
              <a:prstGeom prst="rect">
                <a:avLst/>
              </a:prstGeom>
            </p:spPr>
          </p:pic>
          <p:pic>
            <p:nvPicPr>
              <p:cNvPr id="30" name="图片 29" descr="纸张"/>
              <p:cNvPicPr>
                <a:picLocks noChangeAspect="1"/>
              </p:cNvPicPr>
              <p:nvPr/>
            </p:nvPicPr>
            <p:blipFill>
              <a:blip r:embed="rId6"/>
              <a:stretch>
                <a:fillRect/>
              </a:stretch>
            </p:blipFill>
            <p:spPr>
              <a:xfrm>
                <a:off x="9437" y="8023"/>
                <a:ext cx="3672" cy="3672"/>
              </a:xfrm>
              <a:prstGeom prst="rect">
                <a:avLst/>
              </a:prstGeom>
            </p:spPr>
          </p:pic>
          <p:pic>
            <p:nvPicPr>
              <p:cNvPr id="31" name="图片 30" descr="书本"/>
              <p:cNvPicPr>
                <a:picLocks noChangeAspect="1"/>
              </p:cNvPicPr>
              <p:nvPr/>
            </p:nvPicPr>
            <p:blipFill>
              <a:blip r:embed="rId7"/>
              <a:stretch>
                <a:fillRect/>
              </a:stretch>
            </p:blipFill>
            <p:spPr>
              <a:xfrm>
                <a:off x="243" y="634"/>
                <a:ext cx="2740" cy="2740"/>
              </a:xfrm>
              <a:prstGeom prst="rect">
                <a:avLst/>
              </a:prstGeom>
            </p:spPr>
          </p:pic>
          <p:pic>
            <p:nvPicPr>
              <p:cNvPr id="32" name="图片 31" descr="冰激凌"/>
              <p:cNvPicPr>
                <a:picLocks noChangeAspect="1"/>
              </p:cNvPicPr>
              <p:nvPr/>
            </p:nvPicPr>
            <p:blipFill>
              <a:blip r:embed="rId8"/>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9"/>
              <a:stretch>
                <a:fillRect/>
              </a:stretch>
            </p:blipFill>
            <p:spPr>
              <a:xfrm>
                <a:off x="8636" y="18"/>
                <a:ext cx="2467" cy="2467"/>
              </a:xfrm>
              <a:prstGeom prst="rect">
                <a:avLst/>
              </a:prstGeom>
            </p:spPr>
          </p:pic>
          <p:pic>
            <p:nvPicPr>
              <p:cNvPr id="34" name="图片 33" descr="草莓"/>
              <p:cNvPicPr>
                <a:picLocks noChangeAspect="1"/>
              </p:cNvPicPr>
              <p:nvPr/>
            </p:nvPicPr>
            <p:blipFill>
              <a:blip r:embed="rId10"/>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Kết</a:t>
            </a:r>
            <a:r>
              <a:rPr lang="en-US" sz="6000" b="1" dirty="0">
                <a:solidFill>
                  <a:srgbClr val="AF1430"/>
                </a:solidFill>
                <a:latin typeface="Cambria" panose="02040503050406030204" pitchFamily="18" charset="0"/>
                <a:ea typeface="Cambria" panose="02040503050406030204" pitchFamily="18" charset="0"/>
                <a:cs typeface="Arial" panose="020B0604020202020204" pitchFamily="34" charset="0"/>
              </a:rPr>
              <a:t> </a:t>
            </a:r>
            <a:r>
              <a:rPr lang="en-US" sz="6000" b="1" dirty="0" err="1">
                <a:solidFill>
                  <a:srgbClr val="AF1430"/>
                </a:solidFill>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defTabSz="457200">
              <a:defRPr/>
            </a:pP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Khi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chọn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phù</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hợp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với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nội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dung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văn</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khi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kết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thúc</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chủ</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ngữ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thì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chữ</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cái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câu</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chúng</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ta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phải</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viết</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002060"/>
                </a:solidFill>
                <a:latin typeface="Cambria" panose="02040503050406030204" pitchFamily="18" charset="0"/>
                <a:ea typeface="Cambria" panose="02040503050406030204" pitchFamily="18" charset="0"/>
                <a:cs typeface="Arial" panose="020B0604020202020204" pitchFamily="34" charset="0"/>
              </a:rPr>
              <a:t>hoa</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3637808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208004"/>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762000" y="1981200"/>
            <a:ext cx="1105408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giúp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đỡ</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bè</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lớp</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8" name="Rectangle 7">
            <a:extLst>
              <a:ext uri="{FF2B5EF4-FFF2-40B4-BE49-F238E27FC236}">
                <a16:creationId xmlns:a16="http://schemas.microsoft.com/office/drawing/2014/main" id="{46411928-CB26-6BB0-5977-53713EC52B25}"/>
              </a:ext>
            </a:extLst>
          </p:cNvPr>
          <p:cNvSpPr/>
          <p:nvPr/>
        </p:nvSpPr>
        <p:spPr>
          <a:xfrm>
            <a:off x="1310640" y="223520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9" name="Rectangle 8">
            <a:extLst>
              <a:ext uri="{FF2B5EF4-FFF2-40B4-BE49-F238E27FC236}">
                <a16:creationId xmlns:a16="http://schemas.microsoft.com/office/drawing/2014/main" id="{4D8FDE3D-58FE-8234-3FD9-4733F434243D}"/>
              </a:ext>
            </a:extLst>
          </p:cNvPr>
          <p:cNvSpPr/>
          <p:nvPr/>
        </p:nvSpPr>
        <p:spPr>
          <a:xfrm>
            <a:off x="1330960" y="3088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
        <p:nvSpPr>
          <p:cNvPr id="10" name="Rectangle 9">
            <a:extLst>
              <a:ext uri="{FF2B5EF4-FFF2-40B4-BE49-F238E27FC236}">
                <a16:creationId xmlns:a16="http://schemas.microsoft.com/office/drawing/2014/main" id="{C42DFAD4-8502-4524-D273-8580AB84AC5C}"/>
              </a:ext>
            </a:extLst>
          </p:cNvPr>
          <p:cNvSpPr/>
          <p:nvPr/>
        </p:nvSpPr>
        <p:spPr>
          <a:xfrm>
            <a:off x="1341120" y="389128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custDataLst>
      <p:tags r:id="rId1"/>
    </p:custDataLst>
    <p:extLst>
      <p:ext uri="{BB962C8B-B14F-4D97-AF65-F5344CB8AC3E}">
        <p14:creationId xmlns:p14="http://schemas.microsoft.com/office/powerpoint/2010/main" val="26450321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barn(inVertical)">
                                      <p:cBhvr>
                                        <p:cTn id="10" dur="500"/>
                                        <p:tgtEl>
                                          <p:spTgt spid="9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95" grpId="0"/>
      <p:bldP spid="7" grpId="0"/>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83" name="Group 82">
            <a:extLst>
              <a:ext uri="{FF2B5EF4-FFF2-40B4-BE49-F238E27FC236}">
                <a16:creationId xmlns:a16="http://schemas.microsoft.com/office/drawing/2014/main" id="{C8B5A9B4-B9F7-4A00-910E-9026730C642D}"/>
              </a:ext>
            </a:extLst>
          </p:cNvPr>
          <p:cNvGrpSpPr/>
          <p:nvPr/>
        </p:nvGrpSpPr>
        <p:grpSpPr>
          <a:xfrm>
            <a:off x="3218587" y="187592"/>
            <a:ext cx="695056" cy="442451"/>
            <a:chOff x="3550860" y="468074"/>
            <a:chExt cx="695056" cy="442451"/>
          </a:xfrm>
        </p:grpSpPr>
        <p:sp>
          <p:nvSpPr>
            <p:cNvPr id="85" name="Parallelogram 84">
              <a:extLst>
                <a:ext uri="{FF2B5EF4-FFF2-40B4-BE49-F238E27FC236}">
                  <a16:creationId xmlns:a16="http://schemas.microsoft.com/office/drawing/2014/main" id="{263D3628-E665-400E-9692-9DC5CE0B7620}"/>
                </a:ext>
              </a:extLst>
            </p:cNvPr>
            <p:cNvSpPr/>
            <p:nvPr/>
          </p:nvSpPr>
          <p:spPr>
            <a:xfrm flipH="1">
              <a:off x="3550860" y="468074"/>
              <a:ext cx="695056" cy="442451"/>
            </a:xfrm>
            <a:prstGeom prst="parallelogram">
              <a:avLst>
                <a:gd name="adj" fmla="val 33612"/>
              </a:avLst>
            </a:prstGeom>
            <a:solidFill>
              <a:srgbClr val="DABDD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86" name="Graphic 85" descr="Add">
              <a:extLst>
                <a:ext uri="{FF2B5EF4-FFF2-40B4-BE49-F238E27FC236}">
                  <a16:creationId xmlns:a16="http://schemas.microsoft.com/office/drawing/2014/main" id="{D7BB8D4C-6A9B-48ED-AE16-FA7AA81548D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3781019" y="563108"/>
              <a:ext cx="244176" cy="244176"/>
            </a:xfrm>
            <a:prstGeom prst="rect">
              <a:avLst/>
            </a:prstGeom>
          </p:spPr>
        </p:pic>
      </p:grpSp>
      <p:sp>
        <p:nvSpPr>
          <p:cNvPr id="87" name="Freeform: Shape 86">
            <a:extLst>
              <a:ext uri="{FF2B5EF4-FFF2-40B4-BE49-F238E27FC236}">
                <a16:creationId xmlns:a16="http://schemas.microsoft.com/office/drawing/2014/main" id="{1CD04E5C-65D5-4105-B6AC-895DD1F295D1}"/>
              </a:ext>
            </a:extLst>
          </p:cNvPr>
          <p:cNvSpPr/>
          <p:nvPr/>
        </p:nvSpPr>
        <p:spPr>
          <a:xfrm>
            <a:off x="119454" y="187592"/>
            <a:ext cx="12013580" cy="635584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8" name="Group 87">
            <a:extLst>
              <a:ext uri="{FF2B5EF4-FFF2-40B4-BE49-F238E27FC236}">
                <a16:creationId xmlns:a16="http://schemas.microsoft.com/office/drawing/2014/main" id="{51682D97-7E88-4F64-8CAF-F854BC4A41BD}"/>
              </a:ext>
            </a:extLst>
          </p:cNvPr>
          <p:cNvGrpSpPr/>
          <p:nvPr/>
        </p:nvGrpSpPr>
        <p:grpSpPr>
          <a:xfrm>
            <a:off x="119454" y="396240"/>
            <a:ext cx="12013580" cy="6370320"/>
            <a:chOff x="639096" y="846720"/>
            <a:chExt cx="10913807" cy="4988023"/>
          </a:xfrm>
        </p:grpSpPr>
        <p:sp>
          <p:nvSpPr>
            <p:cNvPr id="89" name="Rectangle 88">
              <a:extLst>
                <a:ext uri="{FF2B5EF4-FFF2-40B4-BE49-F238E27FC236}">
                  <a16:creationId xmlns:a16="http://schemas.microsoft.com/office/drawing/2014/main" id="{DF501D5A-7035-476C-9D81-C8DF98413846}"/>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0" name="Rectangle: Rounded Corners 89">
              <a:extLst>
                <a:ext uri="{FF2B5EF4-FFF2-40B4-BE49-F238E27FC236}">
                  <a16:creationId xmlns:a16="http://schemas.microsoft.com/office/drawing/2014/main" id="{263C2252-C03E-41CE-961A-375F826B8CBE}"/>
                </a:ext>
              </a:extLst>
            </p:cNvPr>
            <p:cNvSpPr/>
            <p:nvPr/>
          </p:nvSpPr>
          <p:spPr>
            <a:xfrm>
              <a:off x="1809750" y="846720"/>
              <a:ext cx="9658272" cy="47654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91" name="Freeform: Shape 90">
              <a:extLst>
                <a:ext uri="{FF2B5EF4-FFF2-40B4-BE49-F238E27FC236}">
                  <a16:creationId xmlns:a16="http://schemas.microsoft.com/office/drawing/2014/main" id="{BCBE9D81-1113-4FE1-9B4C-CE737B1E6B78}"/>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92" name="Freeform: Shape 91">
              <a:extLst>
                <a:ext uri="{FF2B5EF4-FFF2-40B4-BE49-F238E27FC236}">
                  <a16:creationId xmlns:a16="http://schemas.microsoft.com/office/drawing/2014/main" id="{893EBA88-FBCD-48CD-93D0-8B1FAFFB664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grpSp>
      <p:sp>
        <p:nvSpPr>
          <p:cNvPr id="94" name="TextBox 93">
            <a:extLst>
              <a:ext uri="{FF2B5EF4-FFF2-40B4-BE49-F238E27FC236}">
                <a16:creationId xmlns:a16="http://schemas.microsoft.com/office/drawing/2014/main" id="{227C9029-2DD0-45BA-B58B-8FD3BB161547}"/>
              </a:ext>
            </a:extLst>
          </p:cNvPr>
          <p:cNvSpPr txBox="1"/>
          <p:nvPr/>
        </p:nvSpPr>
        <p:spPr>
          <a:xfrm>
            <a:off x="381808" y="152655"/>
            <a:ext cx="111908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endParaRPr kumimoji="0" lang="id-ID"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5" name="TextBox 94">
            <a:extLst>
              <a:ext uri="{FF2B5EF4-FFF2-40B4-BE49-F238E27FC236}">
                <a16:creationId xmlns:a16="http://schemas.microsoft.com/office/drawing/2014/main" id="{325EEE39-B085-436D-AA9B-A93C0B71486A}"/>
              </a:ext>
            </a:extLst>
          </p:cNvPr>
          <p:cNvSpPr txBox="1"/>
          <p:nvPr/>
        </p:nvSpPr>
        <p:spPr>
          <a:xfrm>
            <a:off x="1545208" y="479596"/>
            <a:ext cx="105248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Tìm chủ ngữ thích hợp để hoàn chỉnh câu. Viết các câu vào vở.</a:t>
            </a:r>
          </a:p>
        </p:txBody>
      </p:sp>
      <p:pic>
        <p:nvPicPr>
          <p:cNvPr id="96" name="Graphic 95" descr="Close">
            <a:extLst>
              <a:ext uri="{FF2B5EF4-FFF2-40B4-BE49-F238E27FC236}">
                <a16:creationId xmlns:a16="http://schemas.microsoft.com/office/drawing/2014/main" id="{94C49F70-A38D-41F0-8005-7E728348395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964270" y="267795"/>
            <a:ext cx="266374" cy="266374"/>
          </a:xfrm>
          <a:prstGeom prst="rect">
            <a:avLst/>
          </a:prstGeom>
        </p:spPr>
      </p:pic>
      <p:sp>
        <p:nvSpPr>
          <p:cNvPr id="7" name="TextBox 6">
            <a:extLst>
              <a:ext uri="{FF2B5EF4-FFF2-40B4-BE49-F238E27FC236}">
                <a16:creationId xmlns:a16="http://schemas.microsoft.com/office/drawing/2014/main" id="{E4049AB2-B6CF-B8F1-141E-6EB37066D365}"/>
              </a:ext>
            </a:extLst>
          </p:cNvPr>
          <p:cNvSpPr txBox="1"/>
          <p:nvPr/>
        </p:nvSpPr>
        <p:spPr>
          <a:xfrm>
            <a:off x="904240" y="1005840"/>
            <a:ext cx="11054080" cy="82060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thích</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giúp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đỡ</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bè</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lớp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8" name="Rectangle 7">
            <a:extLst>
              <a:ext uri="{FF2B5EF4-FFF2-40B4-BE49-F238E27FC236}">
                <a16:creationId xmlns:a16="http://schemas.microsoft.com/office/drawing/2014/main" id="{46411928-CB26-6BB0-5977-53713EC52B25}"/>
              </a:ext>
            </a:extLst>
          </p:cNvPr>
          <p:cNvSpPr/>
          <p:nvPr/>
        </p:nvSpPr>
        <p:spPr>
          <a:xfrm>
            <a:off x="1452880" y="12598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a:ea typeface="+mn-ea"/>
                <a:cs typeface="+mn-cs"/>
              </a:rPr>
              <a:t>?</a:t>
            </a:r>
          </a:p>
        </p:txBody>
      </p:sp>
      <p:cxnSp>
        <p:nvCxnSpPr>
          <p:cNvPr id="3" name="Straight Connector 2">
            <a:extLst>
              <a:ext uri="{FF2B5EF4-FFF2-40B4-BE49-F238E27FC236}">
                <a16:creationId xmlns:a16="http://schemas.microsoft.com/office/drawing/2014/main" id="{064E7EEC-DB9F-FF81-FD45-C9B2F4833A3A}"/>
              </a:ext>
            </a:extLst>
          </p:cNvPr>
          <p:cNvCxnSpPr>
            <a:cxnSpLocks/>
          </p:cNvCxnSpPr>
          <p:nvPr/>
        </p:nvCxnSpPr>
        <p:spPr>
          <a:xfrm>
            <a:off x="1696720" y="17780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CD6A177D-DA60-45E9-CE09-5F21BBDCC3A1}"/>
              </a:ext>
            </a:extLst>
          </p:cNvPr>
          <p:cNvSpPr/>
          <p:nvPr/>
        </p:nvSpPr>
        <p:spPr>
          <a:xfrm>
            <a:off x="457200" y="20828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Mai, </a:t>
            </a:r>
            <a:r>
              <a:rPr lang="en-US" sz="2800" b="1" dirty="0" err="1">
                <a:latin typeface="Cambria" panose="02040503050406030204" pitchFamily="18" charset="0"/>
                <a:ea typeface="Cambria" panose="02040503050406030204" pitchFamily="18" charset="0"/>
              </a:rPr>
              <a:t>Hoa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Tuấn</a:t>
            </a:r>
            <a:r>
              <a:rPr lang="en-US" sz="2800" b="1" dirty="0">
                <a:latin typeface="Cambria" panose="02040503050406030204" pitchFamily="18" charset="0"/>
                <a:ea typeface="Cambria" panose="02040503050406030204" pitchFamily="18" charset="0"/>
              </a:rPr>
              <a:t>, Long…</a:t>
            </a:r>
          </a:p>
        </p:txBody>
      </p:sp>
      <p:sp>
        <p:nvSpPr>
          <p:cNvPr id="11" name="TextBox 10">
            <a:extLst>
              <a:ext uri="{FF2B5EF4-FFF2-40B4-BE49-F238E27FC236}">
                <a16:creationId xmlns:a16="http://schemas.microsoft.com/office/drawing/2014/main" id="{D52A741D-35BC-5E74-15FC-194137F07E15}"/>
              </a:ext>
            </a:extLst>
          </p:cNvPr>
          <p:cNvSpPr txBox="1"/>
          <p:nvPr/>
        </p:nvSpPr>
        <p:spPr>
          <a:xfrm>
            <a:off x="782320" y="308864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nhảy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nhót</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chuyền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từ</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này</a:t>
            </a:r>
            <a:r>
              <a:rPr lang="en-US" sz="3600" b="0" i="0" dirty="0">
                <a:solidFill>
                  <a:srgbClr val="000000"/>
                </a:solidFill>
                <a:effectLst/>
                <a:latin typeface="Cambria" panose="02040503050406030204" pitchFamily="18" charset="0"/>
                <a:ea typeface="Cambria" panose="02040503050406030204" pitchFamily="18" charset="0"/>
              </a:rPr>
              <a:t> sang </a:t>
            </a:r>
            <a:r>
              <a:rPr lang="en-US" sz="3600" b="0" i="0" dirty="0" err="1">
                <a:solidFill>
                  <a:srgbClr val="000000"/>
                </a:solidFill>
                <a:effectLst/>
                <a:latin typeface="Cambria" panose="02040503050406030204" pitchFamily="18" charset="0"/>
                <a:ea typeface="Cambria" panose="02040503050406030204" pitchFamily="18" charset="0"/>
              </a:rPr>
              <a:t>cành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khác</a:t>
            </a:r>
            <a:r>
              <a:rPr lang="en-US" sz="3600" b="0" i="0" dirty="0">
                <a:solidFill>
                  <a:srgbClr val="000000"/>
                </a:solidFill>
                <a:effectLst/>
                <a:latin typeface="Cambria" panose="02040503050406030204" pitchFamily="18" charset="0"/>
                <a:ea typeface="Cambria" panose="02040503050406030204" pitchFamily="18" charset="0"/>
              </a:rPr>
              <a:t>.</a:t>
            </a:r>
          </a:p>
        </p:txBody>
      </p:sp>
      <p:sp>
        <p:nvSpPr>
          <p:cNvPr id="12" name="Rectangle 11">
            <a:extLst>
              <a:ext uri="{FF2B5EF4-FFF2-40B4-BE49-F238E27FC236}">
                <a16:creationId xmlns:a16="http://schemas.microsoft.com/office/drawing/2014/main" id="{8DC2F707-CF47-CCEC-068F-E1FE926F34C1}"/>
              </a:ext>
            </a:extLst>
          </p:cNvPr>
          <p:cNvSpPr/>
          <p:nvPr/>
        </p:nvSpPr>
        <p:spPr>
          <a:xfrm>
            <a:off x="1330960" y="334264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3" name="Straight Connector 12">
            <a:extLst>
              <a:ext uri="{FF2B5EF4-FFF2-40B4-BE49-F238E27FC236}">
                <a16:creationId xmlns:a16="http://schemas.microsoft.com/office/drawing/2014/main" id="{41D1D366-BAFD-9F2D-2532-E61B4A97B141}"/>
              </a:ext>
            </a:extLst>
          </p:cNvPr>
          <p:cNvCxnSpPr>
            <a:cxnSpLocks/>
          </p:cNvCxnSpPr>
          <p:nvPr/>
        </p:nvCxnSpPr>
        <p:spPr>
          <a:xfrm>
            <a:off x="1584960" y="386080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2D84CC8-0E58-A485-7992-AAFCFED26936}"/>
              </a:ext>
            </a:extLst>
          </p:cNvPr>
          <p:cNvSpPr/>
          <p:nvPr/>
        </p:nvSpPr>
        <p:spPr>
          <a:xfrm>
            <a:off x="345440" y="4165600"/>
            <a:ext cx="2611120" cy="873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Con </a:t>
            </a:r>
            <a:r>
              <a:rPr lang="en-US" sz="2800" b="1" dirty="0" err="1">
                <a:latin typeface="Cambria" panose="02040503050406030204" pitchFamily="18" charset="0"/>
                <a:ea typeface="Cambria" panose="02040503050406030204" pitchFamily="18" charset="0"/>
              </a:rPr>
              <a:t>sóc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chim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bông</a:t>
            </a:r>
            <a:r>
              <a:rPr lang="en-US" sz="2800" b="1" dirty="0">
                <a:latin typeface="Cambria" panose="02040503050406030204" pitchFamily="18" charset="0"/>
                <a:ea typeface="Cambria" panose="02040503050406030204" pitchFamily="18" charset="0"/>
              </a:rPr>
              <a:t>..</a:t>
            </a:r>
          </a:p>
        </p:txBody>
      </p:sp>
      <p:sp>
        <p:nvSpPr>
          <p:cNvPr id="15" name="TextBox 14">
            <a:extLst>
              <a:ext uri="{FF2B5EF4-FFF2-40B4-BE49-F238E27FC236}">
                <a16:creationId xmlns:a16="http://schemas.microsoft.com/office/drawing/2014/main" id="{3632B958-460F-2B1F-8D0A-95E576D23C8C}"/>
              </a:ext>
            </a:extLst>
          </p:cNvPr>
          <p:cNvSpPr txBox="1"/>
          <p:nvPr/>
        </p:nvSpPr>
        <p:spPr>
          <a:xfrm>
            <a:off x="741680" y="5059680"/>
            <a:ext cx="11054080" cy="820609"/>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thổi</a:t>
            </a:r>
            <a:r>
              <a:rPr lang="en-US" sz="3600" b="0" i="0" dirty="0">
                <a:solidFill>
                  <a:srgbClr val="000000"/>
                </a:solidFill>
                <a:effectLst/>
                <a:latin typeface="Cambria" panose="02040503050406030204" pitchFamily="18" charset="0"/>
                <a:ea typeface="Cambria" panose="02040503050406030204" pitchFamily="18" charset="0"/>
              </a:rPr>
              <a:t> vi vu.</a:t>
            </a:r>
          </a:p>
        </p:txBody>
      </p:sp>
      <p:sp>
        <p:nvSpPr>
          <p:cNvPr id="16" name="Rectangle 15">
            <a:extLst>
              <a:ext uri="{FF2B5EF4-FFF2-40B4-BE49-F238E27FC236}">
                <a16:creationId xmlns:a16="http://schemas.microsoft.com/office/drawing/2014/main" id="{280A5DBD-0E2E-EFD1-1426-897B9E55705E}"/>
              </a:ext>
            </a:extLst>
          </p:cNvPr>
          <p:cNvSpPr/>
          <p:nvPr/>
        </p:nvSpPr>
        <p:spPr>
          <a:xfrm>
            <a:off x="1249680" y="5242560"/>
            <a:ext cx="497840" cy="528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cxnSp>
        <p:nvCxnSpPr>
          <p:cNvPr id="17" name="Straight Connector 16">
            <a:extLst>
              <a:ext uri="{FF2B5EF4-FFF2-40B4-BE49-F238E27FC236}">
                <a16:creationId xmlns:a16="http://schemas.microsoft.com/office/drawing/2014/main" id="{2EE54565-32E4-F29A-1171-B13221997901}"/>
              </a:ext>
            </a:extLst>
          </p:cNvPr>
          <p:cNvCxnSpPr>
            <a:cxnSpLocks/>
          </p:cNvCxnSpPr>
          <p:nvPr/>
        </p:nvCxnSpPr>
        <p:spPr>
          <a:xfrm>
            <a:off x="1524000" y="57708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5BC02C9-EBA5-4371-F59D-C5E981D20B89}"/>
              </a:ext>
            </a:extLst>
          </p:cNvPr>
          <p:cNvSpPr/>
          <p:nvPr/>
        </p:nvSpPr>
        <p:spPr>
          <a:xfrm>
            <a:off x="833120" y="6014720"/>
            <a:ext cx="1473200" cy="518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Gió</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369085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5" grpId="0" animBg="1"/>
      <p:bldP spid="11" grpId="0"/>
      <p:bldP spid="12" grpId="0" animBg="1"/>
      <p:bldP spid="14" grpId="0" animBg="1"/>
      <p:bldP spid="15" grpId="0"/>
      <p:bldP spid="16"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558800" y="1543858"/>
            <a:ext cx="1123696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33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045" y="3921128"/>
            <a:ext cx="3714035" cy="2784656"/>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2631440" y="3850640"/>
            <a:ext cx="6065520" cy="914400"/>
          </a:xfrm>
          <a:prstGeom prst="wedgeRoundRectCallout">
            <a:avLst>
              <a:gd name="adj1" fmla="val -63276"/>
              <a:gd name="adj2" fmla="val 10278"/>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Các bộ phận được in đậm là thành phần nào trong các câu đó?</a:t>
            </a:r>
            <a:endParaRPr lang="en-US" sz="2800" b="1" dirty="0">
              <a:latin typeface="Cambria" panose="02040503050406030204" pitchFamily="18" charset="0"/>
              <a:ea typeface="Cambria" panose="02040503050406030204" pitchFamily="18" charset="0"/>
            </a:endParaRPr>
          </a:p>
        </p:txBody>
      </p:sp>
      <p:sp>
        <p:nvSpPr>
          <p:cNvPr id="11" name="Speech Bubble: Rectangle with Corners Rounded 10">
            <a:extLst>
              <a:ext uri="{FF2B5EF4-FFF2-40B4-BE49-F238E27FC236}">
                <a16:creationId xmlns:a16="http://schemas.microsoft.com/office/drawing/2014/main" id="{88AB7BC9-AE5A-E8C0-6506-F6C796107C98}"/>
              </a:ext>
            </a:extLst>
          </p:cNvPr>
          <p:cNvSpPr/>
          <p:nvPr/>
        </p:nvSpPr>
        <p:spPr>
          <a:xfrm>
            <a:off x="3007360" y="5039360"/>
            <a:ext cx="5892800" cy="914400"/>
          </a:xfrm>
          <a:prstGeom prst="wedgeRoundRectCallout">
            <a:avLst>
              <a:gd name="adj1" fmla="val -65286"/>
              <a:gd name="adj2" fmla="val -39722"/>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Muốn tìm chủ ngữ trong các câu đó chúng ta cần làm gì?</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9061246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24560"/>
            <a:ext cx="11575192" cy="5567681"/>
            <a:chOff x="639096" y="954378"/>
            <a:chExt cx="10913807" cy="4880366"/>
          </a:xfrm>
        </p:grpSpPr>
        <p:sp>
          <p:nvSpPr>
            <p:cNvPr id="202" name="Rectangle 201">
              <a:extLst>
                <a:ext uri="{FF2B5EF4-FFF2-40B4-BE49-F238E27FC236}">
                  <a16:creationId xmlns:a16="http://schemas.microsoft.com/office/drawing/2014/main" id="{B260C82C-3B0E-4F32-B5EC-78378105BFC4}"/>
                </a:ext>
              </a:extLst>
            </p:cNvPr>
            <p:cNvSpPr/>
            <p:nvPr/>
          </p:nvSpPr>
          <p:spPr>
            <a:xfrm>
              <a:off x="639096" y="954378"/>
              <a:ext cx="10913807" cy="48803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2" name="TextBox 1">
            <a:extLst>
              <a:ext uri="{FF2B5EF4-FFF2-40B4-BE49-F238E27FC236}">
                <a16:creationId xmlns:a16="http://schemas.microsoft.com/office/drawing/2014/main" id="{97AE12FA-FD60-47FE-8305-BDCE24FBA8A6}"/>
              </a:ext>
            </a:extLst>
          </p:cNvPr>
          <p:cNvSpPr txBox="1"/>
          <p:nvPr/>
        </p:nvSpPr>
        <p:spPr>
          <a:xfrm>
            <a:off x="487680" y="1056178"/>
            <a:ext cx="11236960"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Đặt câu hỏi cho bộ phận in đậm trong mỗi câu dưới đây: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Mây đen </a:t>
            </a: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che kín bầu trời.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5" name="Straight Connector 4">
            <a:extLst>
              <a:ext uri="{FF2B5EF4-FFF2-40B4-BE49-F238E27FC236}">
                <a16:creationId xmlns:a16="http://schemas.microsoft.com/office/drawing/2014/main" id="{F9C275CE-9696-FFE8-C647-06E37A3AE88E}"/>
              </a:ext>
            </a:extLst>
          </p:cNvPr>
          <p:cNvCxnSpPr>
            <a:cxnSpLocks/>
          </p:cNvCxnSpPr>
          <p:nvPr/>
        </p:nvCxnSpPr>
        <p:spPr>
          <a:xfrm>
            <a:off x="1818640" y="20624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E8812750-9F2F-A9AE-CD3C-01A07A43E110}"/>
              </a:ext>
            </a:extLst>
          </p:cNvPr>
          <p:cNvSpPr/>
          <p:nvPr/>
        </p:nvSpPr>
        <p:spPr>
          <a:xfrm>
            <a:off x="619760" y="2357120"/>
            <a:ext cx="4409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latin typeface="Cambria" panose="02040503050406030204" pitchFamily="18" charset="0"/>
                <a:ea typeface="Cambria" panose="02040503050406030204" pitchFamily="18" charset="0"/>
              </a:rPr>
              <a:t>Cái gì che kín bầu trời?</a:t>
            </a:r>
            <a:endParaRPr lang="en-US" sz="28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19B439E-2278-7C81-BC7D-7E93C2EFB720}"/>
              </a:ext>
            </a:extLst>
          </p:cNvPr>
          <p:cNvSpPr txBox="1"/>
          <p:nvPr/>
        </p:nvSpPr>
        <p:spPr>
          <a:xfrm>
            <a:off x="436880" y="3156635"/>
            <a:ext cx="9448800" cy="954107"/>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Cánh cổng đồn biên phòng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hiện ra trước mắt tôi.</a:t>
            </a:r>
          </a:p>
          <a:p>
            <a:pPr marL="0" marR="0" lvl="0" indent="0" algn="l" defTabSz="457200" rtl="0" eaLnBrk="1" fontAlgn="auto" latinLnBrk="0" hangingPunct="1">
              <a:spcBef>
                <a:spcPts val="0"/>
              </a:spcBef>
              <a:spcAft>
                <a:spcPts val="0"/>
              </a:spcAft>
              <a:buClrTx/>
              <a:buSzTx/>
              <a:buFontTx/>
              <a:buNone/>
              <a:tabLst/>
              <a:defRPr/>
            </a:pP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0" name="TextBox 9">
            <a:extLst>
              <a:ext uri="{FF2B5EF4-FFF2-40B4-BE49-F238E27FC236}">
                <a16:creationId xmlns:a16="http://schemas.microsoft.com/office/drawing/2014/main" id="{81E741FC-4986-6E88-C01A-399BB070C58C}"/>
              </a:ext>
            </a:extLst>
          </p:cNvPr>
          <p:cNvSpPr txBox="1"/>
          <p:nvPr/>
        </p:nvSpPr>
        <p:spPr>
          <a:xfrm>
            <a:off x="416560" y="4629835"/>
            <a:ext cx="8869680" cy="523220"/>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Một chú bộ đội </a:t>
            </a:r>
            <a:r>
              <a:rPr kumimoji="0" lang="vi-VN"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đang đứng gác trước cổng.</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84B68B06-1C23-758C-2AD7-0F5ABEF059F0}"/>
              </a:ext>
            </a:extLst>
          </p:cNvPr>
          <p:cNvCxnSpPr>
            <a:cxnSpLocks/>
          </p:cNvCxnSpPr>
          <p:nvPr/>
        </p:nvCxnSpPr>
        <p:spPr>
          <a:xfrm>
            <a:off x="2905760" y="352552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A313E39E-3375-BD5F-4AFF-BFDE33069193}"/>
              </a:ext>
            </a:extLst>
          </p:cNvPr>
          <p:cNvSpPr/>
          <p:nvPr/>
        </p:nvSpPr>
        <p:spPr>
          <a:xfrm>
            <a:off x="701040" y="3850640"/>
            <a:ext cx="5090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Cái gì hiện ra trước mắt tôi?</a:t>
            </a:r>
            <a:endParaRPr lang="en-US" sz="2800" b="1" dirty="0">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15B75593-A938-2283-2689-F545F5A46ED3}"/>
              </a:ext>
            </a:extLst>
          </p:cNvPr>
          <p:cNvCxnSpPr>
            <a:cxnSpLocks/>
          </p:cNvCxnSpPr>
          <p:nvPr/>
        </p:nvCxnSpPr>
        <p:spPr>
          <a:xfrm>
            <a:off x="2001520" y="5059680"/>
            <a:ext cx="0" cy="3149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852FD83-C965-4961-E306-7170FEF83A72}"/>
              </a:ext>
            </a:extLst>
          </p:cNvPr>
          <p:cNvSpPr/>
          <p:nvPr/>
        </p:nvSpPr>
        <p:spPr>
          <a:xfrm>
            <a:off x="802640" y="5354320"/>
            <a:ext cx="53441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latin typeface="Cambria" panose="02040503050406030204" pitchFamily="18" charset="0"/>
                <a:ea typeface="Cambria" panose="02040503050406030204" pitchFamily="18" charset="0"/>
              </a:rPr>
              <a:t>Ai đang đứng gác trước cổng?</a:t>
            </a:r>
            <a:endParaRPr lang="en-US" sz="28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3416425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sp>
        <p:nvSpPr>
          <p:cNvPr id="39" name="椭圆 38"/>
          <p:cNvSpPr/>
          <p:nvPr/>
        </p:nvSpPr>
        <p:spPr>
          <a:xfrm>
            <a:off x="-191155" y="2094841"/>
            <a:ext cx="7390029" cy="7390095"/>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宋体" panose="02010600030101010101" pitchFamily="2" charset="-122"/>
              <a:cs typeface="Arial" panose="020B0604020202020204" pitchFamily="34" charset="0"/>
            </a:endParaRPr>
          </a:p>
        </p:txBody>
      </p:sp>
      <p:grpSp>
        <p:nvGrpSpPr>
          <p:cNvPr id="35" name="组合 34"/>
          <p:cNvGrpSpPr/>
          <p:nvPr/>
        </p:nvGrpSpPr>
        <p:grpSpPr>
          <a:xfrm>
            <a:off x="-304800" y="-92969"/>
            <a:ext cx="12801600" cy="7646670"/>
            <a:chOff x="-333" y="-305"/>
            <a:chExt cx="20160" cy="12042"/>
          </a:xfrm>
        </p:grpSpPr>
        <p:pic>
          <p:nvPicPr>
            <p:cNvPr id="27" name="图片 26" descr="D:\资料\图层 2.png图层 2"/>
            <p:cNvPicPr>
              <a:picLocks noChangeAspect="1"/>
            </p:cNvPicPr>
            <p:nvPr/>
          </p:nvPicPr>
          <p:blipFill>
            <a:blip r:embed="rId4"/>
            <a:srcRect/>
            <a:stretch>
              <a:fillRect/>
            </a:stretch>
          </p:blipFill>
          <p:spPr>
            <a:xfrm>
              <a:off x="756" y="713"/>
              <a:ext cx="17687" cy="9498"/>
            </a:xfrm>
            <a:prstGeom prst="rect">
              <a:avLst/>
            </a:prstGeom>
          </p:spPr>
        </p:pic>
        <p:grpSp>
          <p:nvGrpSpPr>
            <p:cNvPr id="28" name="组合 27"/>
            <p:cNvGrpSpPr/>
            <p:nvPr/>
          </p:nvGrpSpPr>
          <p:grpSpPr>
            <a:xfrm>
              <a:off x="-333" y="-305"/>
              <a:ext cx="20160" cy="12042"/>
              <a:chOff x="243" y="18"/>
              <a:chExt cx="19538" cy="11677"/>
            </a:xfrm>
          </p:grpSpPr>
          <p:pic>
            <p:nvPicPr>
              <p:cNvPr id="29" name="图片 28" descr="橡皮"/>
              <p:cNvPicPr>
                <a:picLocks noChangeAspect="1"/>
              </p:cNvPicPr>
              <p:nvPr/>
            </p:nvPicPr>
            <p:blipFill>
              <a:blip r:embed="rId5"/>
              <a:stretch>
                <a:fillRect/>
              </a:stretch>
            </p:blipFill>
            <p:spPr>
              <a:xfrm>
                <a:off x="16124" y="6936"/>
                <a:ext cx="3112" cy="3112"/>
              </a:xfrm>
              <a:prstGeom prst="rect">
                <a:avLst/>
              </a:prstGeom>
            </p:spPr>
          </p:pic>
          <p:pic>
            <p:nvPicPr>
              <p:cNvPr id="30" name="图片 29" descr="纸张"/>
              <p:cNvPicPr>
                <a:picLocks noChangeAspect="1"/>
              </p:cNvPicPr>
              <p:nvPr/>
            </p:nvPicPr>
            <p:blipFill>
              <a:blip r:embed="rId6"/>
              <a:stretch>
                <a:fillRect/>
              </a:stretch>
            </p:blipFill>
            <p:spPr>
              <a:xfrm>
                <a:off x="9437" y="8023"/>
                <a:ext cx="3672" cy="3672"/>
              </a:xfrm>
              <a:prstGeom prst="rect">
                <a:avLst/>
              </a:prstGeom>
            </p:spPr>
          </p:pic>
          <p:pic>
            <p:nvPicPr>
              <p:cNvPr id="31" name="图片 30" descr="书本"/>
              <p:cNvPicPr>
                <a:picLocks noChangeAspect="1"/>
              </p:cNvPicPr>
              <p:nvPr/>
            </p:nvPicPr>
            <p:blipFill>
              <a:blip r:embed="rId7"/>
              <a:stretch>
                <a:fillRect/>
              </a:stretch>
            </p:blipFill>
            <p:spPr>
              <a:xfrm>
                <a:off x="243" y="634"/>
                <a:ext cx="2740" cy="2740"/>
              </a:xfrm>
              <a:prstGeom prst="rect">
                <a:avLst/>
              </a:prstGeom>
            </p:spPr>
          </p:pic>
          <p:pic>
            <p:nvPicPr>
              <p:cNvPr id="32" name="图片 31" descr="冰激凌"/>
              <p:cNvPicPr>
                <a:picLocks noChangeAspect="1"/>
              </p:cNvPicPr>
              <p:nvPr/>
            </p:nvPicPr>
            <p:blipFill>
              <a:blip r:embed="rId8"/>
              <a:stretch>
                <a:fillRect/>
              </a:stretch>
            </p:blipFill>
            <p:spPr>
              <a:xfrm rot="17886766">
                <a:off x="16799" y="418"/>
                <a:ext cx="2984" cy="2981"/>
              </a:xfrm>
              <a:prstGeom prst="rect">
                <a:avLst/>
              </a:prstGeom>
            </p:spPr>
          </p:pic>
          <p:pic>
            <p:nvPicPr>
              <p:cNvPr id="33" name="图片 32" descr="笔"/>
              <p:cNvPicPr>
                <a:picLocks noChangeAspect="1"/>
              </p:cNvPicPr>
              <p:nvPr/>
            </p:nvPicPr>
            <p:blipFill>
              <a:blip r:embed="rId9"/>
              <a:stretch>
                <a:fillRect/>
              </a:stretch>
            </p:blipFill>
            <p:spPr>
              <a:xfrm>
                <a:off x="8636" y="18"/>
                <a:ext cx="2467" cy="2467"/>
              </a:xfrm>
              <a:prstGeom prst="rect">
                <a:avLst/>
              </a:prstGeom>
            </p:spPr>
          </p:pic>
          <p:pic>
            <p:nvPicPr>
              <p:cNvPr id="34" name="图片 33" descr="草莓"/>
              <p:cNvPicPr>
                <a:picLocks noChangeAspect="1"/>
              </p:cNvPicPr>
              <p:nvPr/>
            </p:nvPicPr>
            <p:blipFill>
              <a:blip r:embed="rId10"/>
              <a:stretch>
                <a:fillRect/>
              </a:stretch>
            </p:blipFill>
            <p:spPr>
              <a:xfrm>
                <a:off x="791" y="8235"/>
                <a:ext cx="2698" cy="2698"/>
              </a:xfrm>
              <a:prstGeom prst="rect">
                <a:avLst/>
              </a:prstGeom>
            </p:spPr>
          </p:pic>
        </p:grpSp>
      </p:grpSp>
      <p:sp>
        <p:nvSpPr>
          <p:cNvPr id="2" name="TextBox 1">
            <a:extLst>
              <a:ext uri="{FF2B5EF4-FFF2-40B4-BE49-F238E27FC236}">
                <a16:creationId xmlns:a16="http://schemas.microsoft.com/office/drawing/2014/main" id="{EEC2E878-43A0-46CF-9CB0-BB2D2B2D95FD}"/>
              </a:ext>
            </a:extLst>
          </p:cNvPr>
          <p:cNvSpPr txBox="1"/>
          <p:nvPr/>
        </p:nvSpPr>
        <p:spPr>
          <a:xfrm>
            <a:off x="1887944" y="899259"/>
            <a:ext cx="344121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600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6000" b="1" i="0" u="none" strike="noStrike" kern="1200" cap="none" spc="0" normalizeH="0" baseline="0" noProof="0" dirty="0" err="1">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rPr>
              <a:t>luận</a:t>
            </a:r>
            <a:endParaRPr kumimoji="0" lang="en-US" sz="1050" b="1" i="0" u="none" strike="noStrike" kern="1200" cap="none" spc="0" normalizeH="0" baseline="0" noProof="0" dirty="0">
              <a:ln>
                <a:noFill/>
              </a:ln>
              <a:solidFill>
                <a:srgbClr val="AF143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102760D8-5EFC-45D2-AF29-FF422E1B89D3}"/>
              </a:ext>
            </a:extLst>
          </p:cNvPr>
          <p:cNvSpPr txBox="1"/>
          <p:nvPr/>
        </p:nvSpPr>
        <p:spPr>
          <a:xfrm>
            <a:off x="1184904" y="2273472"/>
            <a:ext cx="10029086" cy="2800767"/>
          </a:xfrm>
          <a:prstGeom prst="rect">
            <a:avLst/>
          </a:prstGeom>
          <a:noFill/>
        </p:spPr>
        <p:txBody>
          <a:bodyPr wrap="square" rtlCol="0">
            <a:spAutoFit/>
          </a:bodyPr>
          <a:lstStyle/>
          <a:p>
            <a:pPr lvl="0" algn="just" defTabSz="457200">
              <a:defRPr/>
            </a:pP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Khi tìm chủ ngữ là người, vật, hiện tượng...chúng ta đặt câu hỏi </a:t>
            </a:r>
            <a:r>
              <a:rPr lang="vi-VN" sz="4400" b="1" dirty="0">
                <a:solidFill>
                  <a:srgbClr val="002060"/>
                </a:solidFill>
                <a:latin typeface="Cambria" panose="02040503050406030204" pitchFamily="18" charset="0"/>
                <a:ea typeface="Cambria" panose="02040503050406030204" pitchFamily="18" charset="0"/>
                <a:cs typeface="Arial" panose="020B0604020202020204" pitchFamily="34" charset="0"/>
              </a:rPr>
              <a:t>(ai, cái gì, con gì)</a:t>
            </a:r>
            <a:r>
              <a:rPr lang="en-US" sz="44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2060"/>
                </a:solidFill>
                <a:latin typeface="Cambria" panose="02040503050406030204" pitchFamily="18" charset="0"/>
                <a:ea typeface="Cambria" panose="02040503050406030204" pitchFamily="18" charset="0"/>
                <a:cs typeface="Arial" panose="020B0604020202020204" pitchFamily="34" charset="0"/>
              </a:rPr>
              <a:t>và khi viết câu hỏi cuối câu phải có dấu chấm hỏi.</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8088868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4"/>
          <a:srcRect/>
          <a:stretch>
            <a:fillRect/>
          </a:stretch>
        </p:blipFill>
        <p:spPr>
          <a:xfrm>
            <a:off x="480060" y="452438"/>
            <a:ext cx="11231245" cy="6031230"/>
          </a:xfrm>
          <a:prstGeom prst="rect">
            <a:avLst/>
          </a:prstGeom>
        </p:spPr>
      </p:pic>
      <p:pic>
        <p:nvPicPr>
          <p:cNvPr id="81" name="图片 174" descr="D:\资料\图片2.png图片2">
            <a:extLst>
              <a:ext uri="{FF2B5EF4-FFF2-40B4-BE49-F238E27FC236}">
                <a16:creationId xmlns:a16="http://schemas.microsoft.com/office/drawing/2014/main" id="{4FBC9990-AA76-4724-ABA3-FF92194790F0}"/>
              </a:ext>
            </a:extLst>
          </p:cNvPr>
          <p:cNvPicPr>
            <a:picLocks noChangeAspect="1"/>
          </p:cNvPicPr>
          <p:nvPr/>
        </p:nvPicPr>
        <p:blipFill>
          <a:blip r:embed="rId5"/>
          <a:srcRect/>
          <a:stretch>
            <a:fillRect/>
          </a:stretch>
        </p:blipFill>
        <p:spPr>
          <a:xfrm>
            <a:off x="7632833" y="599720"/>
            <a:ext cx="3250883" cy="5195705"/>
          </a:xfrm>
          <a:prstGeom prst="rect">
            <a:avLst/>
          </a:prstGeom>
        </p:spPr>
      </p:pic>
      <p:pic>
        <p:nvPicPr>
          <p:cNvPr id="2" name="Picture 1">
            <a:extLst>
              <a:ext uri="{FF2B5EF4-FFF2-40B4-BE49-F238E27FC236}">
                <a16:creationId xmlns:a16="http://schemas.microsoft.com/office/drawing/2014/main" id="{C8BEDB66-9660-4A61-9C56-BF88E7EC35C6}"/>
              </a:ext>
            </a:extLst>
          </p:cNvPr>
          <p:cNvPicPr>
            <a:picLocks noChangeAspect="1"/>
          </p:cNvPicPr>
          <p:nvPr/>
        </p:nvPicPr>
        <p:blipFill>
          <a:blip r:embed="rId6"/>
          <a:stretch>
            <a:fillRect/>
          </a:stretch>
        </p:blipFill>
        <p:spPr>
          <a:xfrm>
            <a:off x="1709670" y="0"/>
            <a:ext cx="7548604" cy="6858000"/>
          </a:xfrm>
          <a:prstGeom prst="rect">
            <a:avLst/>
          </a:prstGeom>
        </p:spPr>
      </p:pic>
    </p:spTree>
    <p:custDataLst>
      <p:tags r:id="rId1"/>
    </p:custDataLst>
    <p:extLst>
      <p:ext uri="{BB962C8B-B14F-4D97-AF65-F5344CB8AC3E}">
        <p14:creationId xmlns:p14="http://schemas.microsoft.com/office/powerpoint/2010/main" val="3381967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barn(inVertical)">
                                      <p:cBhvr>
                                        <p:cTn id="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9"/>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2123658"/>
          </a:xfrm>
          <a:prstGeom prst="rect">
            <a:avLst/>
          </a:prstGeom>
          <a:noFill/>
        </p:spPr>
        <p:txBody>
          <a:bodyPr wrap="square" rtlCol="0">
            <a:spAutoFit/>
          </a:bodyPr>
          <a:lstStyle/>
          <a:p>
            <a:pPr lvl="0" defTabSz="457200">
              <a:defRPr/>
            </a:pPr>
            <a:r>
              <a:rPr lang="vi-VN" sz="3300" b="1" dirty="0">
                <a:solidFill>
                  <a:srgbClr val="002060"/>
                </a:solidFill>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a. Chủ ngữ là danh từ chỉ người.</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b. Chủ ngữ là danh từ chỉ vật.</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custDataLst>
      <p:tags r:id="rId1"/>
    </p:custDataLst>
    <p:extLst>
      <p:ext uri="{BB962C8B-B14F-4D97-AF65-F5344CB8AC3E}">
        <p14:creationId xmlns:p14="http://schemas.microsoft.com/office/powerpoint/2010/main" val="187468183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2292" y="-5935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41793" y="224396"/>
            <a:ext cx="6488343" cy="640920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pic>
        <p:nvPicPr>
          <p:cNvPr id="105" name="图片 81" descr="D:\资料\图层 2.png图层 2">
            <a:extLst>
              <a:ext uri="{FF2B5EF4-FFF2-40B4-BE49-F238E27FC236}">
                <a16:creationId xmlns:a16="http://schemas.microsoft.com/office/drawing/2014/main" id="{4FD5B5C7-0708-449B-9605-B13951EA6E64}"/>
              </a:ext>
            </a:extLst>
          </p:cNvPr>
          <p:cNvPicPr>
            <a:picLocks noChangeAspect="1"/>
          </p:cNvPicPr>
          <p:nvPr/>
        </p:nvPicPr>
        <p:blipFill>
          <a:blip r:embed="rId4"/>
          <a:srcRect/>
          <a:stretch>
            <a:fillRect/>
          </a:stretch>
        </p:blipFill>
        <p:spPr>
          <a:xfrm>
            <a:off x="818962" y="413385"/>
            <a:ext cx="11231245" cy="6444615"/>
          </a:xfrm>
          <a:prstGeom prst="rect">
            <a:avLst/>
          </a:prstGeom>
        </p:spPr>
      </p:pic>
      <p:pic>
        <p:nvPicPr>
          <p:cNvPr id="5" name="Picture 4">
            <a:extLst>
              <a:ext uri="{FF2B5EF4-FFF2-40B4-BE49-F238E27FC236}">
                <a16:creationId xmlns:a16="http://schemas.microsoft.com/office/drawing/2014/main" id="{A82B46E1-A7D9-40B7-82BA-DE11776CAAA1}"/>
              </a:ext>
            </a:extLst>
          </p:cNvPr>
          <p:cNvPicPr>
            <a:picLocks noChangeAspect="1"/>
          </p:cNvPicPr>
          <p:nvPr/>
        </p:nvPicPr>
        <p:blipFill>
          <a:blip r:embed="rId5"/>
          <a:stretch>
            <a:fillRect/>
          </a:stretch>
        </p:blipFill>
        <p:spPr>
          <a:xfrm rot="213147">
            <a:off x="2667000" y="-1058940"/>
            <a:ext cx="6858000" cy="6858000"/>
          </a:xfrm>
          <a:prstGeom prst="rect">
            <a:avLst/>
          </a:prstGeom>
        </p:spPr>
      </p:pic>
      <p:pic>
        <p:nvPicPr>
          <p:cNvPr id="3" name="Picture 2">
            <a:extLst>
              <a:ext uri="{FF2B5EF4-FFF2-40B4-BE49-F238E27FC236}">
                <a16:creationId xmlns:a16="http://schemas.microsoft.com/office/drawing/2014/main" id="{AD3F6BC6-4F4F-4720-8128-E4338B8ECE5F}"/>
              </a:ext>
            </a:extLst>
          </p:cNvPr>
          <p:cNvPicPr>
            <a:picLocks noChangeAspect="1"/>
          </p:cNvPicPr>
          <p:nvPr/>
        </p:nvPicPr>
        <p:blipFill>
          <a:blip r:embed="rId6"/>
          <a:stretch>
            <a:fillRect/>
          </a:stretch>
        </p:blipFill>
        <p:spPr>
          <a:xfrm>
            <a:off x="8787306" y="2464554"/>
            <a:ext cx="3526096" cy="4326673"/>
          </a:xfrm>
          <a:prstGeom prst="rect">
            <a:avLst/>
          </a:prstGeom>
        </p:spPr>
      </p:pic>
      <p:pic>
        <p:nvPicPr>
          <p:cNvPr id="2" name="Picture 1">
            <a:extLst>
              <a:ext uri="{FF2B5EF4-FFF2-40B4-BE49-F238E27FC236}">
                <a16:creationId xmlns:a16="http://schemas.microsoft.com/office/drawing/2014/main" id="{9BFCD9CD-3E1D-4790-847A-1196C249E97A}"/>
              </a:ext>
            </a:extLst>
          </p:cNvPr>
          <p:cNvPicPr>
            <a:picLocks noChangeAspect="1"/>
          </p:cNvPicPr>
          <p:nvPr/>
        </p:nvPicPr>
        <p:blipFill>
          <a:blip r:embed="rId7"/>
          <a:stretch>
            <a:fillRect/>
          </a:stretch>
        </p:blipFill>
        <p:spPr>
          <a:xfrm>
            <a:off x="257167" y="2298277"/>
            <a:ext cx="3296499" cy="4524315"/>
          </a:xfrm>
          <a:prstGeom prst="rect">
            <a:avLst/>
          </a:prstGeom>
        </p:spPr>
      </p:pic>
      <p:pic>
        <p:nvPicPr>
          <p:cNvPr id="4" name="Picture 3">
            <a:extLst>
              <a:ext uri="{FF2B5EF4-FFF2-40B4-BE49-F238E27FC236}">
                <a16:creationId xmlns:a16="http://schemas.microsoft.com/office/drawing/2014/main" id="{D7ACDAA8-68D6-E89C-42C7-3D925AE0423F}"/>
              </a:ext>
            </a:extLst>
          </p:cNvPr>
          <p:cNvPicPr>
            <a:picLocks noChangeAspect="1"/>
          </p:cNvPicPr>
          <p:nvPr/>
        </p:nvPicPr>
        <p:blipFill>
          <a:blip r:embed="rId8"/>
          <a:stretch>
            <a:fillRect/>
          </a:stretch>
        </p:blipFill>
        <p:spPr>
          <a:xfrm>
            <a:off x="3314957" y="852265"/>
            <a:ext cx="5785605" cy="3670110"/>
          </a:xfrm>
          <a:prstGeom prst="rect">
            <a:avLst/>
          </a:prstGeom>
        </p:spPr>
      </p:pic>
    </p:spTree>
    <p:custDataLst>
      <p:tags r:id="rId1"/>
    </p:custDataLst>
    <p:extLst>
      <p:ext uri="{BB962C8B-B14F-4D97-AF65-F5344CB8AC3E}">
        <p14:creationId xmlns:p14="http://schemas.microsoft.com/office/powerpoint/2010/main" val="4238622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9"/>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a. Chủ ngữ là danh từ chỉ người.</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10032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Cô bé đang cho đàn gà ăn.</a:t>
            </a:r>
            <a:endParaRPr lang="en-US" sz="3200" b="1" dirty="0">
              <a:solidFill>
                <a:srgbClr val="FF000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542544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Cambria" panose="02040503050406030204" pitchFamily="18" charset="0"/>
                <a:ea typeface="Cambria" panose="02040503050406030204" pitchFamily="18" charset="0"/>
              </a:rPr>
              <a:t>Em bé đang cho gà ăn thóc.</a:t>
            </a:r>
            <a:endParaRPr lang="en-US" sz="32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10535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9"/>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b. Chủ ngữ là danh từ chỉ vật.</a:t>
            </a: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Những con gà đang ăn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89280" y="4043680"/>
            <a:ext cx="6055360" cy="538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Đàn gà đang chăm chỉ mổ thóc.</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355202248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4</a:t>
              </a: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5" name="Picture 4">
            <a:extLst>
              <a:ext uri="{FF2B5EF4-FFF2-40B4-BE49-F238E27FC236}">
                <a16:creationId xmlns:a16="http://schemas.microsoft.com/office/drawing/2014/main" id="{CE3D4439-AF02-24A6-3D55-8948F4BA9D1A}"/>
              </a:ext>
            </a:extLst>
          </p:cNvPr>
          <p:cNvPicPr>
            <a:picLocks noChangeAspect="1"/>
          </p:cNvPicPr>
          <p:nvPr/>
        </p:nvPicPr>
        <p:blipFill>
          <a:blip r:embed="rId9"/>
          <a:stretch>
            <a:fillRect/>
          </a:stretch>
        </p:blipFill>
        <p:spPr>
          <a:xfrm>
            <a:off x="5931489" y="3017520"/>
            <a:ext cx="5718221" cy="2907029"/>
          </a:xfrm>
          <a:prstGeom prst="rect">
            <a:avLst/>
          </a:prstGeom>
        </p:spPr>
      </p:pic>
      <p:sp>
        <p:nvSpPr>
          <p:cNvPr id="6" name="TextBox 5">
            <a:extLst>
              <a:ext uri="{FF2B5EF4-FFF2-40B4-BE49-F238E27FC236}">
                <a16:creationId xmlns:a16="http://schemas.microsoft.com/office/drawing/2014/main" id="{D73ECB94-9149-FDEB-FB65-F555DD80B0CE}"/>
              </a:ext>
            </a:extLst>
          </p:cNvPr>
          <p:cNvSpPr txBox="1"/>
          <p:nvPr/>
        </p:nvSpPr>
        <p:spPr>
          <a:xfrm>
            <a:off x="558800" y="1543858"/>
            <a:ext cx="112369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Dựa vào tranh, đặt câu theo yêu cầu sau:</a:t>
            </a:r>
          </a:p>
          <a:p>
            <a:pPr lvl="0" defTabSz="457200">
              <a:defRPr/>
            </a:pPr>
            <a:r>
              <a:rPr lang="vi-VN" sz="3300" dirty="0">
                <a:solidFill>
                  <a:srgbClr val="002060"/>
                </a:solidFill>
                <a:latin typeface="Cambria" panose="02040503050406030204" pitchFamily="18" charset="0"/>
                <a:ea typeface="Cambria" panose="02040503050406030204" pitchFamily="18" charset="0"/>
                <a:cs typeface="Arial" panose="020B0604020202020204" pitchFamily="34" charset="0"/>
              </a:rPr>
              <a:t>c. Chủ ngữ là danh từ chỉ hiện tượng tự nhiên.</a:t>
            </a:r>
            <a:endParaRPr kumimoji="0" lang="en-US"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 name="Rectangle: Rounded Corners 1">
            <a:extLst>
              <a:ext uri="{FF2B5EF4-FFF2-40B4-BE49-F238E27FC236}">
                <a16:creationId xmlns:a16="http://schemas.microsoft.com/office/drawing/2014/main" id="{15505FF8-FF7B-75A0-922F-48722FDC233C}"/>
              </a:ext>
            </a:extLst>
          </p:cNvPr>
          <p:cNvSpPr/>
          <p:nvPr/>
        </p:nvSpPr>
        <p:spPr>
          <a:xfrm>
            <a:off x="589280" y="2946400"/>
            <a:ext cx="5445760" cy="99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Ông mặt trời đang tỏa ánh nắng chói chang.</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258E0E25-219F-AFC8-4021-09C50EFA89F0}"/>
              </a:ext>
            </a:extLst>
          </p:cNvPr>
          <p:cNvSpPr/>
          <p:nvPr/>
        </p:nvSpPr>
        <p:spPr>
          <a:xfrm>
            <a:off x="599440" y="4389120"/>
            <a:ext cx="5455920" cy="10871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srgbClr val="FF0000"/>
                </a:solidFill>
                <a:latin typeface="Cambria" panose="02040503050406030204" pitchFamily="18" charset="0"/>
                <a:ea typeface="Cambria" panose="02040503050406030204" pitchFamily="18" charset="0"/>
              </a:rPr>
              <a:t>Mặt trời đang tỏa những tia nắng ấm áp.</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242496129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图片 81" descr="D:\资料\图层 2.png图层 2"/>
          <p:cNvPicPr>
            <a:picLocks noChangeAspect="1"/>
          </p:cNvPicPr>
          <p:nvPr/>
        </p:nvPicPr>
        <p:blipFill>
          <a:blip r:embed="rId4"/>
          <a:srcRect/>
          <a:stretch>
            <a:fillRect/>
          </a:stretch>
        </p:blipFill>
        <p:spPr>
          <a:xfrm>
            <a:off x="433705" y="452988"/>
            <a:ext cx="11231245" cy="6031230"/>
          </a:xfrm>
          <a:prstGeom prst="rect">
            <a:avLst/>
          </a:prstGeom>
        </p:spPr>
      </p:pic>
      <p:grpSp>
        <p:nvGrpSpPr>
          <p:cNvPr id="38" name="组合 37"/>
          <p:cNvGrpSpPr/>
          <p:nvPr/>
        </p:nvGrpSpPr>
        <p:grpSpPr>
          <a:xfrm>
            <a:off x="3901342" y="5714365"/>
            <a:ext cx="1082040" cy="189230"/>
            <a:chOff x="11167" y="8133"/>
            <a:chExt cx="1704" cy="298"/>
          </a:xfrm>
        </p:grpSpPr>
        <p:sp>
          <p:nvSpPr>
            <p:cNvPr id="18" name="椭圆 17"/>
            <p:cNvSpPr/>
            <p:nvPr/>
          </p:nvSpPr>
          <p:spPr>
            <a:xfrm>
              <a:off x="11167"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19" name="椭圆 18"/>
            <p:cNvSpPr/>
            <p:nvPr/>
          </p:nvSpPr>
          <p:spPr>
            <a:xfrm>
              <a:off x="11834"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sp>
          <p:nvSpPr>
            <p:cNvPr id="20" name="椭圆 19"/>
            <p:cNvSpPr/>
            <p:nvPr/>
          </p:nvSpPr>
          <p:spPr>
            <a:xfrm>
              <a:off x="12573" y="8133"/>
              <a:ext cx="299" cy="299"/>
            </a:xfrm>
            <a:prstGeom prst="ellipse">
              <a:avLst/>
            </a:prstGeom>
            <a:solidFill>
              <a:srgbClr val="F4E418"/>
            </a:solidFill>
            <a:ln w="25400">
              <a:solidFill>
                <a:schemeClr val="tx1"/>
              </a:solidFill>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a:ea typeface="宋体" panose="02010600030101010101" pitchFamily="2" charset="-122"/>
                <a:cs typeface="+mn-ea"/>
                <a:sym typeface="+mn-lt"/>
              </a:endParaRPr>
            </a:p>
          </p:txBody>
        </p:sp>
      </p:grpSp>
      <p:grpSp>
        <p:nvGrpSpPr>
          <p:cNvPr id="65" name="组合 64"/>
          <p:cNvGrpSpPr/>
          <p:nvPr/>
        </p:nvGrpSpPr>
        <p:grpSpPr>
          <a:xfrm>
            <a:off x="988060" y="248920"/>
            <a:ext cx="10124614" cy="6156642"/>
            <a:chOff x="1556" y="392"/>
            <a:chExt cx="15362" cy="9499"/>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7" cstate="screen">
                <a:extLst>
                  <a:ext uri="{96DAC541-7B7A-43D3-8B79-37D633B846F1}">
                    <asvg:svgBlip xmlns="" xmlns:asvg="http://schemas.microsoft.com/office/drawing/2016/SVG/main" r:embed="rId8"/>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7" cstate="screen">
                <a:extLst>
                  <a:ext uri="{96DAC541-7B7A-43D3-8B79-37D633B846F1}">
                    <asvg:svgBlip xmlns="" xmlns:asvg="http://schemas.microsoft.com/office/drawing/2016/SVG/main" r:embed="rId8"/>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5" cstate="screen">
              <a:extLst>
                <a:ext uri="{96DAC541-7B7A-43D3-8B79-37D633B846F1}">
                  <asvg:svgBlip xmlns="" xmlns:asvg="http://schemas.microsoft.com/office/drawing/2016/SVG/main" r:embed="rId6"/>
                </a:ext>
              </a:extLst>
            </a:blip>
            <a:stretch>
              <a:fillRect/>
            </a:stretch>
          </p:blipFill>
          <p:spPr>
            <a:xfrm>
              <a:off x="14580" y="8350"/>
              <a:ext cx="1245" cy="1541"/>
            </a:xfrm>
            <a:prstGeom prst="rect">
              <a:avLst/>
            </a:prstGeom>
          </p:spPr>
        </p:pic>
      </p:grpSp>
      <p:pic>
        <p:nvPicPr>
          <p:cNvPr id="175" name="图片 174"/>
          <p:cNvPicPr>
            <a:picLocks noChangeAspect="1"/>
          </p:cNvPicPr>
          <p:nvPr/>
        </p:nvPicPr>
        <p:blipFill>
          <a:blip r:embed="rId9">
            <a:extLst>
              <a:ext uri="{28A0092B-C50C-407E-A947-70E740481C1C}">
                <a14:useLocalDpi xmlns:a14="http://schemas.microsoft.com/office/drawing/2010/main" val="0"/>
              </a:ext>
            </a:extLst>
          </a:blip>
          <a:srcRect/>
          <a:stretch/>
        </p:blipFill>
        <p:spPr>
          <a:xfrm>
            <a:off x="7407947" y="1286791"/>
            <a:ext cx="4550567" cy="4616804"/>
          </a:xfrm>
          <a:prstGeom prst="rect">
            <a:avLst/>
          </a:prstGeom>
        </p:spPr>
      </p:pic>
      <p:grpSp>
        <p:nvGrpSpPr>
          <p:cNvPr id="83" name="组合 82"/>
          <p:cNvGrpSpPr/>
          <p:nvPr/>
        </p:nvGrpSpPr>
        <p:grpSpPr>
          <a:xfrm>
            <a:off x="6985" y="15875"/>
            <a:ext cx="12418060" cy="7087870"/>
            <a:chOff x="-28" y="0"/>
            <a:chExt cx="19556" cy="11162"/>
          </a:xfrm>
        </p:grpSpPr>
        <p:pic>
          <p:nvPicPr>
            <p:cNvPr id="84" name="图片 83" descr="橡皮"/>
            <p:cNvPicPr>
              <a:picLocks noChangeAspect="1"/>
            </p:cNvPicPr>
            <p:nvPr/>
          </p:nvPicPr>
          <p:blipFill>
            <a:blip r:embed="rId10"/>
            <a:stretch>
              <a:fillRect/>
            </a:stretch>
          </p:blipFill>
          <p:spPr>
            <a:xfrm>
              <a:off x="16861" y="6232"/>
              <a:ext cx="2573" cy="2573"/>
            </a:xfrm>
            <a:prstGeom prst="rect">
              <a:avLst/>
            </a:prstGeom>
          </p:spPr>
        </p:pic>
        <p:pic>
          <p:nvPicPr>
            <p:cNvPr id="85" name="图片 84" descr="纸张"/>
            <p:cNvPicPr>
              <a:picLocks noChangeAspect="1"/>
            </p:cNvPicPr>
            <p:nvPr/>
          </p:nvPicPr>
          <p:blipFill>
            <a:blip r:embed="rId11"/>
            <a:stretch>
              <a:fillRect/>
            </a:stretch>
          </p:blipFill>
          <p:spPr>
            <a:xfrm>
              <a:off x="9813" y="7490"/>
              <a:ext cx="3672" cy="3672"/>
            </a:xfrm>
            <a:prstGeom prst="rect">
              <a:avLst/>
            </a:prstGeom>
          </p:spPr>
        </p:pic>
        <p:pic>
          <p:nvPicPr>
            <p:cNvPr id="87" name="图片 86" descr="书本"/>
            <p:cNvPicPr>
              <a:picLocks noChangeAspect="1"/>
            </p:cNvPicPr>
            <p:nvPr/>
          </p:nvPicPr>
          <p:blipFill>
            <a:blip r:embed="rId12"/>
            <a:stretch>
              <a:fillRect/>
            </a:stretch>
          </p:blipFill>
          <p:spPr>
            <a:xfrm>
              <a:off x="-28" y="0"/>
              <a:ext cx="3055" cy="3055"/>
            </a:xfrm>
            <a:prstGeom prst="rect">
              <a:avLst/>
            </a:prstGeom>
          </p:spPr>
        </p:pic>
        <p:pic>
          <p:nvPicPr>
            <p:cNvPr id="89" name="图片 88" descr="冰激凌"/>
            <p:cNvPicPr>
              <a:picLocks noChangeAspect="1"/>
            </p:cNvPicPr>
            <p:nvPr/>
          </p:nvPicPr>
          <p:blipFill>
            <a:blip r:embed="rId13"/>
            <a:stretch>
              <a:fillRect/>
            </a:stretch>
          </p:blipFill>
          <p:spPr>
            <a:xfrm>
              <a:off x="15830" y="431"/>
              <a:ext cx="3698" cy="3698"/>
            </a:xfrm>
            <a:prstGeom prst="rect">
              <a:avLst/>
            </a:prstGeom>
          </p:spPr>
        </p:pic>
        <p:pic>
          <p:nvPicPr>
            <p:cNvPr id="90" name="图片 89" descr="笔"/>
            <p:cNvPicPr>
              <a:picLocks noChangeAspect="1"/>
            </p:cNvPicPr>
            <p:nvPr/>
          </p:nvPicPr>
          <p:blipFill>
            <a:blip r:embed="rId14"/>
            <a:stretch>
              <a:fillRect/>
            </a:stretch>
          </p:blipFill>
          <p:spPr>
            <a:xfrm>
              <a:off x="8569" y="226"/>
              <a:ext cx="2467" cy="2467"/>
            </a:xfrm>
            <a:prstGeom prst="rect">
              <a:avLst/>
            </a:prstGeom>
          </p:spPr>
        </p:pic>
        <p:pic>
          <p:nvPicPr>
            <p:cNvPr id="91" name="图片 90" descr="草莓"/>
            <p:cNvPicPr>
              <a:picLocks noChangeAspect="1"/>
            </p:cNvPicPr>
            <p:nvPr/>
          </p:nvPicPr>
          <p:blipFill>
            <a:blip r:embed="rId15"/>
            <a:stretch>
              <a:fillRect/>
            </a:stretch>
          </p:blipFill>
          <p:spPr>
            <a:xfrm>
              <a:off x="791" y="7193"/>
              <a:ext cx="2698" cy="2698"/>
            </a:xfrm>
            <a:prstGeom prst="rect">
              <a:avLst/>
            </a:prstGeom>
          </p:spPr>
        </p:pic>
      </p:grpSp>
      <p:pic>
        <p:nvPicPr>
          <p:cNvPr id="3" name="Picture 2">
            <a:extLst>
              <a:ext uri="{FF2B5EF4-FFF2-40B4-BE49-F238E27FC236}">
                <a16:creationId xmlns:a16="http://schemas.microsoft.com/office/drawing/2014/main" id="{4ADADBFD-BDA4-C17B-57BA-BEF43082BC70}"/>
              </a:ext>
            </a:extLst>
          </p:cNvPr>
          <p:cNvPicPr>
            <a:picLocks noChangeAspect="1"/>
          </p:cNvPicPr>
          <p:nvPr/>
        </p:nvPicPr>
        <p:blipFill>
          <a:blip r:embed="rId16"/>
          <a:stretch>
            <a:fillRect/>
          </a:stretch>
        </p:blipFill>
        <p:spPr>
          <a:xfrm>
            <a:off x="2350815" y="1075735"/>
            <a:ext cx="4828450" cy="4828450"/>
          </a:xfrm>
          <a:prstGeom prst="rect">
            <a:avLst/>
          </a:prstGeom>
        </p:spPr>
      </p:pic>
    </p:spTree>
    <p:custDataLst>
      <p:tags r:id="rId1"/>
    </p:custDataLst>
    <p:extLst>
      <p:ext uri="{BB962C8B-B14F-4D97-AF65-F5344CB8AC3E}">
        <p14:creationId xmlns:p14="http://schemas.microsoft.com/office/powerpoint/2010/main" val="37805833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par>
                                <p:cTn id="8" presetID="4" presetClass="entr" presetSubtype="16" fill="hold" nodeType="withEffect">
                                  <p:stCondLst>
                                    <p:cond delay="0"/>
                                  </p:stCondLst>
                                  <p:childTnLst>
                                    <p:set>
                                      <p:cBhvr>
                                        <p:cTn id="9" dur="1" fill="hold">
                                          <p:stCondLst>
                                            <p:cond delay="0"/>
                                          </p:stCondLst>
                                        </p:cTn>
                                        <p:tgtEl>
                                          <p:spTgt spid="83"/>
                                        </p:tgtEl>
                                        <p:attrNameLst>
                                          <p:attrName>style.visibility</p:attrName>
                                        </p:attrNameLst>
                                      </p:cBhvr>
                                      <p:to>
                                        <p:strVal val="visible"/>
                                      </p:to>
                                    </p:set>
                                    <p:animEffect transition="in" filter="box(in)">
                                      <p:cBhvr>
                                        <p:cTn id="10" dur="2000"/>
                                        <p:tgtEl>
                                          <p:spTgt spid="83"/>
                                        </p:tgtEl>
                                      </p:cBhvr>
                                    </p:animEffect>
                                  </p:childTnLst>
                                </p:cTn>
                              </p:par>
                              <p:par>
                                <p:cTn id="11" presetID="52" presetClass="entr" presetSubtype="0" fill="hold" nodeType="withEffect">
                                  <p:stCondLst>
                                    <p:cond delay="0"/>
                                  </p:stCondLst>
                                  <p:childTnLst>
                                    <p:set>
                                      <p:cBhvr>
                                        <p:cTn id="12" dur="1" fill="hold">
                                          <p:stCondLst>
                                            <p:cond delay="0"/>
                                          </p:stCondLst>
                                        </p:cTn>
                                        <p:tgtEl>
                                          <p:spTgt spid="175"/>
                                        </p:tgtEl>
                                        <p:attrNameLst>
                                          <p:attrName>style.visibility</p:attrName>
                                        </p:attrNameLst>
                                      </p:cBhvr>
                                      <p:to>
                                        <p:strVal val="visible"/>
                                      </p:to>
                                    </p:set>
                                    <p:animScale>
                                      <p:cBhvr>
                                        <p:cTn id="13" dur="1000" decel="50000" fill="hold">
                                          <p:stCondLst>
                                            <p:cond delay="0"/>
                                          </p:stCondLst>
                                        </p:cTn>
                                        <p:tgtEl>
                                          <p:spTgt spid="1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75"/>
                                        </p:tgtEl>
                                        <p:attrNameLst>
                                          <p:attrName>ppt_x</p:attrName>
                                          <p:attrName>ppt_y</p:attrName>
                                        </p:attrNameLst>
                                      </p:cBhvr>
                                    </p:animMotion>
                                    <p:animEffect transition="in" filter="fade">
                                      <p:cBhvr>
                                        <p:cTn id="15" dur="1000"/>
                                        <p:tgtEl>
                                          <p:spTgt spid="175"/>
                                        </p:tgtEl>
                                      </p:cBhvr>
                                    </p:animEffect>
                                  </p:childTnLst>
                                </p:cTn>
                              </p:par>
                              <p:par>
                                <p:cTn id="16" presetID="50" presetClass="entr" presetSubtype="0" decel="10000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1000" fill="hold"/>
                                        <p:tgtEl>
                                          <p:spTgt spid="38"/>
                                        </p:tgtEl>
                                        <p:attrNameLst>
                                          <p:attrName>ppt_w</p:attrName>
                                        </p:attrNameLst>
                                      </p:cBhvr>
                                      <p:tavLst>
                                        <p:tav tm="0">
                                          <p:val>
                                            <p:strVal val="#ppt_w+.3"/>
                                          </p:val>
                                        </p:tav>
                                        <p:tav tm="100000">
                                          <p:val>
                                            <p:strVal val="#ppt_w"/>
                                          </p:val>
                                        </p:tav>
                                      </p:tavLst>
                                    </p:anim>
                                    <p:anim calcmode="lin" valueType="num">
                                      <p:cBhvr>
                                        <p:cTn id="19" dur="1000" fill="hold"/>
                                        <p:tgtEl>
                                          <p:spTgt spid="38"/>
                                        </p:tgtEl>
                                        <p:attrNameLst>
                                          <p:attrName>ppt_h</p:attrName>
                                        </p:attrNameLst>
                                      </p:cBhvr>
                                      <p:tavLst>
                                        <p:tav tm="0">
                                          <p:val>
                                            <p:strVal val="#ppt_h"/>
                                          </p:val>
                                        </p:tav>
                                        <p:tav tm="100000">
                                          <p:val>
                                            <p:strVal val="#ppt_h"/>
                                          </p:val>
                                        </p:tav>
                                      </p:tavLst>
                                    </p:anim>
                                    <p:animEffect transition="in" filter="fade">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08404" y="991972"/>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754888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prstClr val="black"/>
                </a:solidFill>
                <a:latin typeface="Cambria" panose="02040503050406030204" pitchFamily="18" charset="0"/>
                <a:ea typeface="Cambria" panose="02040503050406030204" pitchFamily="18" charset="0"/>
              </a:rPr>
              <a:t>Nêu tác dụng chủ ngữ. Chủ ngữ trả lời cho câu hỏi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4CC4A984-6891-91F0-2B43-15B8D50951E6}"/>
              </a:ext>
            </a:extLst>
          </p:cNvPr>
          <p:cNvSpPr/>
          <p:nvPr/>
        </p:nvSpPr>
        <p:spPr>
          <a:xfrm>
            <a:off x="4836160" y="3373120"/>
            <a:ext cx="7000240" cy="26314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000000"/>
                </a:solidFill>
                <a:latin typeface="Cambria" panose="02040503050406030204" pitchFamily="18" charset="0"/>
                <a:ea typeface="Cambria" panose="02040503050406030204" pitchFamily="18" charset="0"/>
              </a:rPr>
              <a:t>Chủ ngữ là một trong hai thành phần chính của câu </a:t>
            </a:r>
            <a:r>
              <a:rPr lang="vi-VN" sz="3200" dirty="0">
                <a:latin typeface="Cambria" panose="02040503050406030204" pitchFamily="18" charset="0"/>
                <a:ea typeface="Cambria" panose="02040503050406030204" pitchFamily="18" charset="0"/>
              </a:rPr>
              <a:t>thể hiện con người, động vật, đồ vật, sự kiện</a:t>
            </a:r>
            <a:r>
              <a:rPr lang="vi-VN" sz="3200" dirty="0">
                <a:solidFill>
                  <a:srgbClr val="000000"/>
                </a:solidFill>
                <a:latin typeface="Cambria" panose="02040503050406030204" pitchFamily="18" charset="0"/>
                <a:ea typeface="Cambria" panose="02040503050406030204" pitchFamily="18" charset="0"/>
              </a:rPr>
              <a:t>… Chủ ngữ thường trả lời cho các câu hỏi </a:t>
            </a:r>
            <a:r>
              <a:rPr lang="vi-VN" sz="3200" i="1" dirty="0">
                <a:solidFill>
                  <a:srgbClr val="000000"/>
                </a:solidFill>
                <a:latin typeface="Cambria" panose="02040503050406030204" pitchFamily="18" charset="0"/>
                <a:ea typeface="Cambria" panose="02040503050406030204" pitchFamily="18" charset="0"/>
              </a:rPr>
              <a:t>Ai? Cái gì? Con gì? Việc gì?</a:t>
            </a:r>
            <a:r>
              <a:rPr lang="vi-VN" sz="3200" b="1" i="1" dirty="0">
                <a:solidFill>
                  <a:srgbClr val="333333"/>
                </a:solidFill>
                <a:latin typeface="Cambria" panose="02040503050406030204" pitchFamily="18" charset="0"/>
                <a:ea typeface="Cambria" panose="02040503050406030204" pitchFamily="18" charset="0"/>
              </a:rPr>
              <a:t> </a:t>
            </a:r>
            <a:r>
              <a:rPr lang="vi-VN" sz="3200" i="1" dirty="0">
                <a:solidFill>
                  <a:srgbClr val="444444"/>
                </a:solidFill>
                <a:latin typeface="Cambria" panose="02040503050406030204" pitchFamily="18" charset="0"/>
                <a:ea typeface="Cambria" panose="02040503050406030204" pitchFamily="18" charset="0"/>
              </a:rPr>
              <a:t>Sự vật gì?</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3672734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椭圆 36"/>
          <p:cNvSpPr/>
          <p:nvPr/>
        </p:nvSpPr>
        <p:spPr>
          <a:xfrm>
            <a:off x="5099650" y="-2330616"/>
            <a:ext cx="7390029" cy="7390095"/>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sp>
        <p:nvSpPr>
          <p:cNvPr id="39" name="椭圆 38"/>
          <p:cNvSpPr/>
          <p:nvPr/>
        </p:nvSpPr>
        <p:spPr>
          <a:xfrm>
            <a:off x="-191155" y="2094841"/>
            <a:ext cx="7390029" cy="7390095"/>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宋体" panose="02010600030101010101" pitchFamily="2" charset="-122"/>
              <a:cs typeface="+mn-cs"/>
            </a:endParaRPr>
          </a:p>
        </p:txBody>
      </p:sp>
      <p:grpSp>
        <p:nvGrpSpPr>
          <p:cNvPr id="111" name="Group 110">
            <a:extLst>
              <a:ext uri="{FF2B5EF4-FFF2-40B4-BE49-F238E27FC236}">
                <a16:creationId xmlns:a16="http://schemas.microsoft.com/office/drawing/2014/main" id="{2DECEC0D-5699-4169-AC39-F6185B22328D}"/>
              </a:ext>
            </a:extLst>
          </p:cNvPr>
          <p:cNvGrpSpPr/>
          <p:nvPr/>
        </p:nvGrpSpPr>
        <p:grpSpPr>
          <a:xfrm>
            <a:off x="8336813" y="493521"/>
            <a:ext cx="737177" cy="469320"/>
            <a:chOff x="8356016" y="493521"/>
            <a:chExt cx="695056" cy="442451"/>
          </a:xfrm>
        </p:grpSpPr>
        <p:sp>
          <p:nvSpPr>
            <p:cNvPr id="112" name="Parallelogram 111">
              <a:extLst>
                <a:ext uri="{FF2B5EF4-FFF2-40B4-BE49-F238E27FC236}">
                  <a16:creationId xmlns:a16="http://schemas.microsoft.com/office/drawing/2014/main" id="{3CA02E21-BF7C-4193-9656-AFD74A1BA543}"/>
                </a:ext>
              </a:extLst>
            </p:cNvPr>
            <p:cNvSpPr/>
            <p:nvPr/>
          </p:nvSpPr>
          <p:spPr>
            <a:xfrm flipH="1">
              <a:off x="8356016" y="493521"/>
              <a:ext cx="695056" cy="442451"/>
            </a:xfrm>
            <a:prstGeom prst="parallelogram">
              <a:avLst>
                <a:gd name="adj" fmla="val 33612"/>
              </a:avLst>
            </a:pr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14" name="Graphic 113" descr="Add">
              <a:extLst>
                <a:ext uri="{FF2B5EF4-FFF2-40B4-BE49-F238E27FC236}">
                  <a16:creationId xmlns:a16="http://schemas.microsoft.com/office/drawing/2014/main" id="{1885F42C-341F-4FD2-B380-AF6BD1D2B48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8586175" y="588555"/>
              <a:ext cx="244176" cy="244176"/>
            </a:xfrm>
            <a:prstGeom prst="rect">
              <a:avLst/>
            </a:prstGeom>
          </p:spPr>
        </p:pic>
      </p:grpSp>
      <p:sp>
        <p:nvSpPr>
          <p:cNvPr id="115" name="Parallelogram 114">
            <a:extLst>
              <a:ext uri="{FF2B5EF4-FFF2-40B4-BE49-F238E27FC236}">
                <a16:creationId xmlns:a16="http://schemas.microsoft.com/office/drawing/2014/main" id="{E3CCE704-2A26-4D07-8F21-36448DACAD30}"/>
              </a:ext>
            </a:extLst>
          </p:cNvPr>
          <p:cNvSpPr/>
          <p:nvPr/>
        </p:nvSpPr>
        <p:spPr>
          <a:xfrm>
            <a:off x="5947650" y="473661"/>
            <a:ext cx="737177" cy="469320"/>
          </a:xfrm>
          <a:prstGeom prst="parallelogram">
            <a:avLst>
              <a:gd name="adj" fmla="val 33612"/>
            </a:avLst>
          </a:pr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22" name="Graphic 121" descr="Add">
            <a:extLst>
              <a:ext uri="{FF2B5EF4-FFF2-40B4-BE49-F238E27FC236}">
                <a16:creationId xmlns:a16="http://schemas.microsoft.com/office/drawing/2014/main" id="{9E172D17-52FA-427F-84D3-E07748650D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6213184" y="568695"/>
            <a:ext cx="258973" cy="259004"/>
          </a:xfrm>
          <a:prstGeom prst="rect">
            <a:avLst/>
          </a:prstGeom>
        </p:spPr>
      </p:pic>
      <p:grpSp>
        <p:nvGrpSpPr>
          <p:cNvPr id="123" name="Group 122">
            <a:extLst>
              <a:ext uri="{FF2B5EF4-FFF2-40B4-BE49-F238E27FC236}">
                <a16:creationId xmlns:a16="http://schemas.microsoft.com/office/drawing/2014/main" id="{6F4FF50C-235D-43F3-AA72-CF529760D3C7}"/>
              </a:ext>
            </a:extLst>
          </p:cNvPr>
          <p:cNvGrpSpPr/>
          <p:nvPr/>
        </p:nvGrpSpPr>
        <p:grpSpPr>
          <a:xfrm>
            <a:off x="334597" y="439250"/>
            <a:ext cx="11689158" cy="6087834"/>
            <a:chOff x="639095" y="440278"/>
            <a:chExt cx="11021261" cy="5739295"/>
          </a:xfrm>
        </p:grpSpPr>
        <p:sp>
          <p:nvSpPr>
            <p:cNvPr id="175" name="Freeform: Shape 174">
              <a:extLst>
                <a:ext uri="{FF2B5EF4-FFF2-40B4-BE49-F238E27FC236}">
                  <a16:creationId xmlns:a16="http://schemas.microsoft.com/office/drawing/2014/main" id="{34772A8D-16B1-4AEC-94BF-01AD128E74C6}"/>
                </a:ext>
              </a:extLst>
            </p:cNvPr>
            <p:cNvSpPr/>
            <p:nvPr/>
          </p:nvSpPr>
          <p:spPr>
            <a:xfrm>
              <a:off x="639096" y="457199"/>
              <a:ext cx="10913807" cy="5722374"/>
            </a:xfrm>
            <a:custGeom>
              <a:avLst/>
              <a:gdLst>
                <a:gd name="connsiteX0" fmla="*/ 289689 w 10913807"/>
                <a:gd name="connsiteY0" fmla="*/ 0 h 5722374"/>
                <a:gd name="connsiteX1" fmla="*/ 2640801 w 10913807"/>
                <a:gd name="connsiteY1" fmla="*/ 7706 h 5722374"/>
                <a:gd name="connsiteX2" fmla="*/ 2911764 w 10913807"/>
                <a:gd name="connsiteY2" fmla="*/ 442451 h 5722374"/>
                <a:gd name="connsiteX3" fmla="*/ 10913807 w 10913807"/>
                <a:gd name="connsiteY3" fmla="*/ 442451 h 5722374"/>
                <a:gd name="connsiteX4" fmla="*/ 10913807 w 10913807"/>
                <a:gd name="connsiteY4" fmla="*/ 5722374 h 5722374"/>
                <a:gd name="connsiteX5" fmla="*/ 0 w 10913807"/>
                <a:gd name="connsiteY5" fmla="*/ 5722374 h 5722374"/>
                <a:gd name="connsiteX6" fmla="*/ 0 w 10913807"/>
                <a:gd name="connsiteY6" fmla="*/ 442451 h 5722374"/>
                <a:gd name="connsiteX7" fmla="*/ 289689 w 10913807"/>
                <a:gd name="connsiteY7" fmla="*/ 0 h 57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5722374">
                  <a:moveTo>
                    <a:pt x="289689" y="0"/>
                  </a:moveTo>
                  <a:lnTo>
                    <a:pt x="2640801" y="7706"/>
                  </a:lnTo>
                  <a:cubicBezTo>
                    <a:pt x="2871067" y="15991"/>
                    <a:pt x="2807773" y="294967"/>
                    <a:pt x="2911764" y="442451"/>
                  </a:cubicBezTo>
                  <a:lnTo>
                    <a:pt x="10913807" y="442451"/>
                  </a:lnTo>
                  <a:lnTo>
                    <a:pt x="10913807" y="5722374"/>
                  </a:lnTo>
                  <a:lnTo>
                    <a:pt x="0" y="5722374"/>
                  </a:lnTo>
                  <a:lnTo>
                    <a:pt x="0" y="442451"/>
                  </a:lnTo>
                  <a:cubicBezTo>
                    <a:pt x="123799" y="294967"/>
                    <a:pt x="47043" y="3314"/>
                    <a:pt x="289689" y="0"/>
                  </a:cubicBezTo>
                  <a:close/>
                </a:path>
              </a:pathLst>
            </a:custGeom>
            <a:solidFill>
              <a:srgbClr val="DABDDB"/>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76" name="Group 175">
              <a:extLst>
                <a:ext uri="{FF2B5EF4-FFF2-40B4-BE49-F238E27FC236}">
                  <a16:creationId xmlns:a16="http://schemas.microsoft.com/office/drawing/2014/main" id="{399BA34A-E3EC-4D82-B24D-FC9AB5E4FB7D}"/>
                </a:ext>
              </a:extLst>
            </p:cNvPr>
            <p:cNvGrpSpPr/>
            <p:nvPr/>
          </p:nvGrpSpPr>
          <p:grpSpPr>
            <a:xfrm>
              <a:off x="639096" y="1013468"/>
              <a:ext cx="10913807" cy="4821275"/>
              <a:chOff x="639096" y="1013468"/>
              <a:chExt cx="10913807" cy="4821275"/>
            </a:xfrm>
          </p:grpSpPr>
          <p:sp>
            <p:nvSpPr>
              <p:cNvPr id="191" name="Rectangle 190">
                <a:extLst>
                  <a:ext uri="{FF2B5EF4-FFF2-40B4-BE49-F238E27FC236}">
                    <a16:creationId xmlns:a16="http://schemas.microsoft.com/office/drawing/2014/main" id="{022A3245-749B-474B-BF4A-06FE7784C400}"/>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2" name="Rectangle: Rounded Corners 191">
                <a:extLst>
                  <a:ext uri="{FF2B5EF4-FFF2-40B4-BE49-F238E27FC236}">
                    <a16:creationId xmlns:a16="http://schemas.microsoft.com/office/drawing/2014/main" id="{617C1248-0363-46F2-BE56-48C522E5E515}"/>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3" name="Freeform: Shape 192">
                <a:extLst>
                  <a:ext uri="{FF2B5EF4-FFF2-40B4-BE49-F238E27FC236}">
                    <a16:creationId xmlns:a16="http://schemas.microsoft.com/office/drawing/2014/main" id="{7ABCBD0F-66AD-4961-A8B2-3983B5F6C78F}"/>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4" name="Freeform: Shape 193">
                <a:extLst>
                  <a:ext uri="{FF2B5EF4-FFF2-40B4-BE49-F238E27FC236}">
                    <a16:creationId xmlns:a16="http://schemas.microsoft.com/office/drawing/2014/main" id="{C4CD2724-991C-498E-AE85-92C4E5C926AC}"/>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5" name="Heart 194">
                <a:extLst>
                  <a:ext uri="{FF2B5EF4-FFF2-40B4-BE49-F238E27FC236}">
                    <a16:creationId xmlns:a16="http://schemas.microsoft.com/office/drawing/2014/main" id="{34ABF727-FF5F-4327-B74D-983030236680}"/>
                  </a:ext>
                </a:extLst>
              </p:cNvPr>
              <p:cNvSpPr/>
              <p:nvPr/>
            </p:nvSpPr>
            <p:spPr>
              <a:xfrm>
                <a:off x="11015867" y="1013468"/>
                <a:ext cx="377828" cy="307266"/>
              </a:xfrm>
              <a:prstGeom prst="heart">
                <a:avLst/>
              </a:pr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77" name="TextBox 176">
              <a:extLst>
                <a:ext uri="{FF2B5EF4-FFF2-40B4-BE49-F238E27FC236}">
                  <a16:creationId xmlns:a16="http://schemas.microsoft.com/office/drawing/2014/main" id="{361A29D9-1FB7-4663-943D-8927FE483D88}"/>
                </a:ext>
              </a:extLst>
            </p:cNvPr>
            <p:cNvSpPr txBox="1"/>
            <p:nvPr/>
          </p:nvSpPr>
          <p:spPr>
            <a:xfrm>
              <a:off x="882182" y="440278"/>
              <a:ext cx="2305050" cy="4932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8" name="TextBox 177">
              <a:extLst>
                <a:ext uri="{FF2B5EF4-FFF2-40B4-BE49-F238E27FC236}">
                  <a16:creationId xmlns:a16="http://schemas.microsoft.com/office/drawing/2014/main" id="{F4051454-EE8A-443D-A430-843AA1179C88}"/>
                </a:ext>
              </a:extLst>
            </p:cNvPr>
            <p:cNvSpPr txBox="1"/>
            <p:nvPr/>
          </p:nvSpPr>
          <p:spPr>
            <a:xfrm>
              <a:off x="1427828" y="945439"/>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sp>
          <p:nvSpPr>
            <p:cNvPr id="179" name="Freeform: Shape 178">
              <a:extLst>
                <a:ext uri="{FF2B5EF4-FFF2-40B4-BE49-F238E27FC236}">
                  <a16:creationId xmlns:a16="http://schemas.microsoft.com/office/drawing/2014/main" id="{70A30641-184E-4D2C-AC56-275B3895700B}"/>
                </a:ext>
              </a:extLst>
            </p:cNvPr>
            <p:cNvSpPr/>
            <p:nvPr/>
          </p:nvSpPr>
          <p:spPr>
            <a:xfrm>
              <a:off x="639096" y="457199"/>
              <a:ext cx="10913807" cy="5720141"/>
            </a:xfrm>
            <a:custGeom>
              <a:avLst/>
              <a:gdLst>
                <a:gd name="connsiteX0" fmla="*/ 2729252 w 10913807"/>
                <a:gd name="connsiteY0" fmla="*/ 0 h 5720141"/>
                <a:gd name="connsiteX1" fmla="*/ 5080364 w 10913807"/>
                <a:gd name="connsiteY1" fmla="*/ 7706 h 5720141"/>
                <a:gd name="connsiteX2" fmla="*/ 5319272 w 10913807"/>
                <a:gd name="connsiteY2" fmla="*/ 381767 h 5720141"/>
                <a:gd name="connsiteX3" fmla="*/ 5350148 w 10913807"/>
                <a:gd name="connsiteY3" fmla="*/ 440218 h 5720141"/>
                <a:gd name="connsiteX4" fmla="*/ 10913807 w 10913807"/>
                <a:gd name="connsiteY4" fmla="*/ 440218 h 5720141"/>
                <a:gd name="connsiteX5" fmla="*/ 10913807 w 10913807"/>
                <a:gd name="connsiteY5" fmla="*/ 5720141 h 5720141"/>
                <a:gd name="connsiteX6" fmla="*/ 0 w 10913807"/>
                <a:gd name="connsiteY6" fmla="*/ 5720141 h 5720141"/>
                <a:gd name="connsiteX7" fmla="*/ 0 w 10913807"/>
                <a:gd name="connsiteY7" fmla="*/ 440218 h 5720141"/>
                <a:gd name="connsiteX8" fmla="*/ 2440951 w 10913807"/>
                <a:gd name="connsiteY8" fmla="*/ 440218 h 5720141"/>
                <a:gd name="connsiteX9" fmla="*/ 2477602 w 10913807"/>
                <a:gd name="connsiteY9" fmla="*/ 381232 h 5720141"/>
                <a:gd name="connsiteX10" fmla="*/ 2729252 w 10913807"/>
                <a:gd name="connsiteY10" fmla="*/ 0 h 572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0141">
                  <a:moveTo>
                    <a:pt x="2729252" y="0"/>
                  </a:moveTo>
                  <a:lnTo>
                    <a:pt x="5080364" y="7706"/>
                  </a:lnTo>
                  <a:cubicBezTo>
                    <a:pt x="5281847" y="14955"/>
                    <a:pt x="5258573" y="229453"/>
                    <a:pt x="5319272" y="381767"/>
                  </a:cubicBezTo>
                  <a:lnTo>
                    <a:pt x="5350148" y="440218"/>
                  </a:lnTo>
                  <a:lnTo>
                    <a:pt x="10913807" y="440218"/>
                  </a:lnTo>
                  <a:lnTo>
                    <a:pt x="10913807" y="5720141"/>
                  </a:lnTo>
                  <a:lnTo>
                    <a:pt x="0" y="5720141"/>
                  </a:lnTo>
                  <a:lnTo>
                    <a:pt x="0" y="440218"/>
                  </a:lnTo>
                  <a:lnTo>
                    <a:pt x="2440951" y="440218"/>
                  </a:lnTo>
                  <a:lnTo>
                    <a:pt x="2477602" y="381232"/>
                  </a:lnTo>
                  <a:cubicBezTo>
                    <a:pt x="2549164" y="226560"/>
                    <a:pt x="2516937" y="2900"/>
                    <a:pt x="2729252" y="0"/>
                  </a:cubicBezTo>
                  <a:close/>
                </a:path>
              </a:pathLst>
            </a:custGeom>
            <a:solidFill>
              <a:srgbClr val="99CAE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180" name="Group 179">
              <a:extLst>
                <a:ext uri="{FF2B5EF4-FFF2-40B4-BE49-F238E27FC236}">
                  <a16:creationId xmlns:a16="http://schemas.microsoft.com/office/drawing/2014/main" id="{2D015D8F-06C0-41BB-884C-02A50ADC2581}"/>
                </a:ext>
              </a:extLst>
            </p:cNvPr>
            <p:cNvGrpSpPr/>
            <p:nvPr/>
          </p:nvGrpSpPr>
          <p:grpSpPr>
            <a:xfrm>
              <a:off x="639095" y="1020971"/>
              <a:ext cx="10913807" cy="4821275"/>
              <a:chOff x="639096" y="1013468"/>
              <a:chExt cx="10913807" cy="4821275"/>
            </a:xfrm>
          </p:grpSpPr>
          <p:sp>
            <p:nvSpPr>
              <p:cNvPr id="186" name="Rectangle 185">
                <a:extLst>
                  <a:ext uri="{FF2B5EF4-FFF2-40B4-BE49-F238E27FC236}">
                    <a16:creationId xmlns:a16="http://schemas.microsoft.com/office/drawing/2014/main" id="{EB3B3C22-9CD3-4152-B1E2-F0172FEBE653}"/>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513060E5-803A-40FA-8D35-4B9F49A46993}"/>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88" name="Freeform: Shape 187">
                <a:extLst>
                  <a:ext uri="{FF2B5EF4-FFF2-40B4-BE49-F238E27FC236}">
                    <a16:creationId xmlns:a16="http://schemas.microsoft.com/office/drawing/2014/main" id="{29360E42-5AE8-4421-9235-27AA52BA5C69}"/>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9" name="Freeform: Shape 188">
                <a:extLst>
                  <a:ext uri="{FF2B5EF4-FFF2-40B4-BE49-F238E27FC236}">
                    <a16:creationId xmlns:a16="http://schemas.microsoft.com/office/drawing/2014/main" id="{E25BD25E-9646-468B-929C-F338D37A1825}"/>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0" name="Heart 189">
                <a:extLst>
                  <a:ext uri="{FF2B5EF4-FFF2-40B4-BE49-F238E27FC236}">
                    <a16:creationId xmlns:a16="http://schemas.microsoft.com/office/drawing/2014/main" id="{19892B64-300F-4ECB-A074-17AC98CA90A5}"/>
                  </a:ext>
                </a:extLst>
              </p:cNvPr>
              <p:cNvSpPr/>
              <p:nvPr/>
            </p:nvSpPr>
            <p:spPr>
              <a:xfrm>
                <a:off x="11015867" y="1013468"/>
                <a:ext cx="377828" cy="307266"/>
              </a:xfrm>
              <a:prstGeom prst="heart">
                <a:avLst/>
              </a:prstGeom>
              <a:solidFill>
                <a:srgbClr val="00B0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82" name="TextBox 181">
              <a:extLst>
                <a:ext uri="{FF2B5EF4-FFF2-40B4-BE49-F238E27FC236}">
                  <a16:creationId xmlns:a16="http://schemas.microsoft.com/office/drawing/2014/main" id="{2750232E-19BA-4187-861F-9F9A270A560C}"/>
                </a:ext>
              </a:extLst>
            </p:cNvPr>
            <p:cNvSpPr txBox="1"/>
            <p:nvPr/>
          </p:nvSpPr>
          <p:spPr>
            <a:xfrm>
              <a:off x="1427827" y="952942"/>
              <a:ext cx="2774952" cy="377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www.zanasyra.com</a:t>
              </a:r>
            </a:p>
          </p:txBody>
        </p:sp>
        <p:pic>
          <p:nvPicPr>
            <p:cNvPr id="183" name="Graphic 182" descr="Close">
              <a:extLst>
                <a:ext uri="{FF2B5EF4-FFF2-40B4-BE49-F238E27FC236}">
                  <a16:creationId xmlns:a16="http://schemas.microsoft.com/office/drawing/2014/main" id="{FEE910B4-227B-42C1-A9F3-92E0F3BFD7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516894" y="610736"/>
              <a:ext cx="266374" cy="266374"/>
            </a:xfrm>
            <a:prstGeom prst="rect">
              <a:avLst/>
            </a:prstGeom>
          </p:spPr>
        </p:pic>
        <p:graphicFrame>
          <p:nvGraphicFramePr>
            <p:cNvPr id="184" name="Chart 183">
              <a:extLst>
                <a:ext uri="{FF2B5EF4-FFF2-40B4-BE49-F238E27FC236}">
                  <a16:creationId xmlns:a16="http://schemas.microsoft.com/office/drawing/2014/main" id="{0ECE1107-2643-4D2F-BBE4-C3665FC732C8}"/>
                </a:ext>
              </a:extLst>
            </p:cNvPr>
            <p:cNvGraphicFramePr/>
            <p:nvPr/>
          </p:nvGraphicFramePr>
          <p:xfrm>
            <a:off x="1222375" y="1837411"/>
            <a:ext cx="4921250" cy="3753822"/>
          </p:xfrm>
          <a:graphic>
            <a:graphicData uri="http://schemas.openxmlformats.org/drawingml/2006/chart">
              <c:chart xmlns:c="http://schemas.openxmlformats.org/drawingml/2006/chart" xmlns:r="http://schemas.openxmlformats.org/officeDocument/2006/relationships" r:id="rId8"/>
            </a:graphicData>
          </a:graphic>
        </p:graphicFrame>
        <p:sp>
          <p:nvSpPr>
            <p:cNvPr id="185" name="Rectangle: Rounded Corners 184">
              <a:extLst>
                <a:ext uri="{FF2B5EF4-FFF2-40B4-BE49-F238E27FC236}">
                  <a16:creationId xmlns:a16="http://schemas.microsoft.com/office/drawing/2014/main" id="{7237DA25-C335-4269-AD03-C3AB3CF54595}"/>
                </a:ext>
              </a:extLst>
            </p:cNvPr>
            <p:cNvSpPr/>
            <p:nvPr/>
          </p:nvSpPr>
          <p:spPr>
            <a:xfrm>
              <a:off x="5650081" y="2804499"/>
              <a:ext cx="6010275" cy="1025540"/>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S</a:t>
              </a:r>
              <a:r>
                <a:rPr kumimoji="0" lang="id-ID" sz="5400" b="0" i="0" u="none" strike="noStrike" kern="1200" cap="none" spc="0" normalizeH="0" baseline="0" noProof="0" dirty="0">
                  <a:ln>
                    <a:solidFill>
                      <a:prstClr val="black"/>
                    </a:solidFill>
                  </a:ln>
                  <a:solidFill>
                    <a:srgbClr val="F6D19A"/>
                  </a:solidFill>
                  <a:effectLst/>
                  <a:uLnTx/>
                  <a:uFillTx/>
                  <a:latin typeface="Times New Roman" panose="02020603050405020304" pitchFamily="18" charset="0"/>
                  <a:ea typeface="+mn-ea"/>
                  <a:cs typeface="Times New Roman" panose="02020603050405020304" pitchFamily="18" charset="0"/>
                </a:rPr>
                <a:t>U</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B</a:t>
              </a:r>
              <a:r>
                <a:rPr kumimoji="0" lang="id-ID" sz="5400" b="0" i="0" u="none" strike="noStrike" kern="1200" cap="none" spc="0" normalizeH="0" baseline="0" noProof="0" dirty="0">
                  <a:ln>
                    <a:solidFill>
                      <a:prstClr val="black"/>
                    </a:solidFill>
                  </a:ln>
                  <a:solidFill>
                    <a:srgbClr val="B6B4DA"/>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99CAEC"/>
                  </a:solidFill>
                  <a:effectLst/>
                  <a:uLnTx/>
                  <a:uFillTx/>
                  <a:latin typeface="Times New Roman" panose="02020603050405020304" pitchFamily="18" charset="0"/>
                  <a:ea typeface="+mn-ea"/>
                  <a:cs typeface="Times New Roman" panose="02020603050405020304" pitchFamily="18" charset="0"/>
                </a:rPr>
                <a:t>I</a:t>
              </a:r>
              <a:r>
                <a:rPr kumimoji="0" lang="id-ID" sz="5400" b="0" i="0" u="none" strike="noStrike" kern="1200" cap="none" spc="0" normalizeH="0" baseline="0" noProof="0" dirty="0">
                  <a:ln>
                    <a:solidFill>
                      <a:prstClr val="black"/>
                    </a:solidFill>
                  </a:ln>
                  <a:solidFill>
                    <a:srgbClr val="D4E48F"/>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3F1A1"/>
                  </a:solidFill>
                  <a:effectLst/>
                  <a:uLnTx/>
                  <a:uFillTx/>
                  <a:latin typeface="Times New Roman" panose="02020603050405020304" pitchFamily="18" charset="0"/>
                  <a:ea typeface="+mn-ea"/>
                  <a:cs typeface="Times New Roman" panose="02020603050405020304" pitchFamily="18" charset="0"/>
                </a:rPr>
                <a:t>T</a:t>
              </a:r>
              <a:r>
                <a:rPr kumimoji="0" lang="id-ID" sz="5400" b="0" i="0" u="none" strike="noStrike" kern="1200" cap="none" spc="0" normalizeH="0" baseline="0" noProof="0" dirty="0">
                  <a:ln>
                    <a:solidFill>
                      <a:prstClr val="black"/>
                    </a:solidFill>
                  </a:ln>
                  <a:solidFill>
                    <a:srgbClr val="FDCC8B"/>
                  </a:solidFill>
                  <a:effectLst/>
                  <a:uLnTx/>
                  <a:uFillTx/>
                  <a:latin typeface="Times New Roman" panose="02020603050405020304" pitchFamily="18" charset="0"/>
                  <a:ea typeface="+mn-ea"/>
                  <a:cs typeface="Times New Roman" panose="02020603050405020304" pitchFamily="18" charset="0"/>
                </a:rPr>
                <a:t>L</a:t>
              </a:r>
              <a:r>
                <a:rPr kumimoji="0" lang="id-ID" sz="54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rPr>
                <a:t>E</a:t>
              </a:r>
              <a:endParaRPr kumimoji="0" lang="id-ID" sz="1600" b="0" i="0" u="none" strike="noStrike" kern="1200" cap="none" spc="0" normalizeH="0" baseline="0" noProof="0" dirty="0">
                <a:ln>
                  <a:solidFill>
                    <a:prstClr val="black"/>
                  </a:solidFill>
                </a:ln>
                <a:solidFill>
                  <a:srgbClr val="F8B1AA"/>
                </a:solidFill>
                <a:effectLst/>
                <a:uLnTx/>
                <a:uFillTx/>
                <a:latin typeface="Times New Roman" panose="02020603050405020304" pitchFamily="18" charset="0"/>
                <a:ea typeface="+mn-ea"/>
                <a:cs typeface="Times New Roman" panose="02020603050405020304" pitchFamily="18" charset="0"/>
              </a:endParaRPr>
            </a:p>
          </p:txBody>
        </p:sp>
      </p:grpSp>
      <p:sp>
        <p:nvSpPr>
          <p:cNvPr id="196" name="Freeform: Shape 195">
            <a:extLst>
              <a:ext uri="{FF2B5EF4-FFF2-40B4-BE49-F238E27FC236}">
                <a16:creationId xmlns:a16="http://schemas.microsoft.com/office/drawing/2014/main" id="{CED0B899-9A8C-42B1-B1D7-DDB533CA8BAF}"/>
              </a:ext>
            </a:extLst>
          </p:cNvPr>
          <p:cNvSpPr/>
          <p:nvPr/>
        </p:nvSpPr>
        <p:spPr>
          <a:xfrm>
            <a:off x="337565" y="454257"/>
            <a:ext cx="11575192" cy="6074617"/>
          </a:xfrm>
          <a:custGeom>
            <a:avLst/>
            <a:gdLst>
              <a:gd name="connsiteX0" fmla="*/ 5094846 w 10913807"/>
              <a:gd name="connsiteY0" fmla="*/ 0 h 5726835"/>
              <a:gd name="connsiteX1" fmla="*/ 7445958 w 10913807"/>
              <a:gd name="connsiteY1" fmla="*/ 7706 h 5726835"/>
              <a:gd name="connsiteX2" fmla="*/ 7684866 w 10913807"/>
              <a:gd name="connsiteY2" fmla="*/ 381767 h 5726835"/>
              <a:gd name="connsiteX3" fmla="*/ 7708551 w 10913807"/>
              <a:gd name="connsiteY3" fmla="*/ 426605 h 5726835"/>
              <a:gd name="connsiteX4" fmla="*/ 10913807 w 10913807"/>
              <a:gd name="connsiteY4" fmla="*/ 426605 h 5726835"/>
              <a:gd name="connsiteX5" fmla="*/ 10913807 w 10913807"/>
              <a:gd name="connsiteY5" fmla="*/ 5726835 h 5726835"/>
              <a:gd name="connsiteX6" fmla="*/ 0 w 10913807"/>
              <a:gd name="connsiteY6" fmla="*/ 5726835 h 5726835"/>
              <a:gd name="connsiteX7" fmla="*/ 0 w 10913807"/>
              <a:gd name="connsiteY7" fmla="*/ 426605 h 5726835"/>
              <a:gd name="connsiteX8" fmla="*/ 4815003 w 10913807"/>
              <a:gd name="connsiteY8" fmla="*/ 426605 h 5726835"/>
              <a:gd name="connsiteX9" fmla="*/ 4843197 w 10913807"/>
              <a:gd name="connsiteY9" fmla="*/ 381232 h 5726835"/>
              <a:gd name="connsiteX10" fmla="*/ 5094846 w 10913807"/>
              <a:gd name="connsiteY10" fmla="*/ 0 h 57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13807" h="5726835">
                <a:moveTo>
                  <a:pt x="5094846" y="0"/>
                </a:moveTo>
                <a:lnTo>
                  <a:pt x="7445958" y="7706"/>
                </a:lnTo>
                <a:cubicBezTo>
                  <a:pt x="7647441" y="14955"/>
                  <a:pt x="7624167" y="229453"/>
                  <a:pt x="7684866" y="381767"/>
                </a:cubicBezTo>
                <a:lnTo>
                  <a:pt x="7708551" y="426605"/>
                </a:lnTo>
                <a:lnTo>
                  <a:pt x="10913807" y="426605"/>
                </a:lnTo>
                <a:lnTo>
                  <a:pt x="10913807" y="5726835"/>
                </a:lnTo>
                <a:lnTo>
                  <a:pt x="0" y="5726835"/>
                </a:lnTo>
                <a:lnTo>
                  <a:pt x="0" y="426605"/>
                </a:lnTo>
                <a:lnTo>
                  <a:pt x="4815003" y="426605"/>
                </a:lnTo>
                <a:lnTo>
                  <a:pt x="4843197" y="381232"/>
                </a:lnTo>
                <a:cubicBezTo>
                  <a:pt x="4914758" y="226559"/>
                  <a:pt x="4882531" y="2900"/>
                  <a:pt x="5094846" y="0"/>
                </a:cubicBezTo>
                <a:close/>
              </a:path>
            </a:pathLst>
          </a:custGeom>
          <a:solidFill>
            <a:srgbClr val="F3F1A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pic>
        <p:nvPicPr>
          <p:cNvPr id="198" name="Graphic 197" descr="Close">
            <a:extLst>
              <a:ext uri="{FF2B5EF4-FFF2-40B4-BE49-F238E27FC236}">
                <a16:creationId xmlns:a16="http://schemas.microsoft.com/office/drawing/2014/main" id="{7B2462E4-8F5D-42CE-A374-B67635C574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7814586" y="610736"/>
            <a:ext cx="282516" cy="282550"/>
          </a:xfrm>
          <a:prstGeom prst="rect">
            <a:avLst/>
          </a:prstGeom>
        </p:spPr>
      </p:pic>
      <p:grpSp>
        <p:nvGrpSpPr>
          <p:cNvPr id="200" name="Group 199">
            <a:extLst>
              <a:ext uri="{FF2B5EF4-FFF2-40B4-BE49-F238E27FC236}">
                <a16:creationId xmlns:a16="http://schemas.microsoft.com/office/drawing/2014/main" id="{08D69E72-D141-4A41-98A3-68CCC9AF3B59}"/>
              </a:ext>
            </a:extLst>
          </p:cNvPr>
          <p:cNvGrpSpPr/>
          <p:nvPr/>
        </p:nvGrpSpPr>
        <p:grpSpPr>
          <a:xfrm>
            <a:off x="355388" y="983047"/>
            <a:ext cx="11575192" cy="5114064"/>
            <a:chOff x="639096" y="1013468"/>
            <a:chExt cx="10913807" cy="4821275"/>
          </a:xfrm>
        </p:grpSpPr>
        <p:sp>
          <p:nvSpPr>
            <p:cNvPr id="202" name="Rectangle 201">
              <a:extLst>
                <a:ext uri="{FF2B5EF4-FFF2-40B4-BE49-F238E27FC236}">
                  <a16:creationId xmlns:a16="http://schemas.microsoft.com/office/drawing/2014/main" id="{B260C82C-3B0E-4F32-B5EC-78378105BFC4}"/>
                </a:ext>
              </a:extLst>
            </p:cNvPr>
            <p:cNvSpPr/>
            <p:nvPr/>
          </p:nvSpPr>
          <p:spPr>
            <a:xfrm>
              <a:off x="639096" y="1436914"/>
              <a:ext cx="10913807" cy="439782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3" name="Rectangle: Rounded Corners 202">
              <a:extLst>
                <a:ext uri="{FF2B5EF4-FFF2-40B4-BE49-F238E27FC236}">
                  <a16:creationId xmlns:a16="http://schemas.microsoft.com/office/drawing/2014/main" id="{81199D02-084D-4698-9146-502F6DC96196}"/>
                </a:ext>
              </a:extLst>
            </p:cNvPr>
            <p:cNvSpPr/>
            <p:nvPr/>
          </p:nvSpPr>
          <p:spPr>
            <a:xfrm>
              <a:off x="1809750" y="1016000"/>
              <a:ext cx="9055100" cy="307266"/>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204" name="Freeform: Shape 203">
              <a:extLst>
                <a:ext uri="{FF2B5EF4-FFF2-40B4-BE49-F238E27FC236}">
                  <a16:creationId xmlns:a16="http://schemas.microsoft.com/office/drawing/2014/main" id="{9647A23D-DCAD-47D4-89ED-7350CA2B9AFB}"/>
                </a:ext>
              </a:extLst>
            </p:cNvPr>
            <p:cNvSpPr/>
            <p:nvPr/>
          </p:nvSpPr>
          <p:spPr>
            <a:xfrm rot="8099516">
              <a:off x="1382240"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5" name="Freeform: Shape 204">
              <a:extLst>
                <a:ext uri="{FF2B5EF4-FFF2-40B4-BE49-F238E27FC236}">
                  <a16:creationId xmlns:a16="http://schemas.microsoft.com/office/drawing/2014/main" id="{29B9CD62-4B3C-4B38-BDEF-46A5CAC9C41E}"/>
                </a:ext>
              </a:extLst>
            </p:cNvPr>
            <p:cNvSpPr/>
            <p:nvPr/>
          </p:nvSpPr>
          <p:spPr>
            <a:xfrm rot="13500484" flipH="1">
              <a:off x="899639" y="1036292"/>
              <a:ext cx="267646" cy="266683"/>
            </a:xfrm>
            <a:custGeom>
              <a:avLst/>
              <a:gdLst>
                <a:gd name="connsiteX0" fmla="*/ 196871 w 1483741"/>
                <a:gd name="connsiteY0" fmla="*/ 196871 h 1493861"/>
                <a:gd name="connsiteX1" fmla="*/ 196871 w 1483741"/>
                <a:gd name="connsiteY1" fmla="*/ 201482 h 1493861"/>
                <a:gd name="connsiteX2" fmla="*/ 201453 w 1483741"/>
                <a:gd name="connsiteY2" fmla="*/ 196871 h 1493861"/>
                <a:gd name="connsiteX3" fmla="*/ 0 w 1483741"/>
                <a:gd name="connsiteY3" fmla="*/ 0 h 1493861"/>
                <a:gd name="connsiteX4" fmla="*/ 1352973 w 1483741"/>
                <a:gd name="connsiteY4" fmla="*/ 0 h 1493861"/>
                <a:gd name="connsiteX5" fmla="*/ 1161010 w 1483741"/>
                <a:gd name="connsiteY5" fmla="*/ 196871 h 1493861"/>
                <a:gd name="connsiteX6" fmla="*/ 341678 w 1483741"/>
                <a:gd name="connsiteY6" fmla="*/ 196871 h 1493861"/>
                <a:gd name="connsiteX7" fmla="*/ 1483741 w 1483741"/>
                <a:gd name="connsiteY7" fmla="*/ 1331704 h 1493861"/>
                <a:gd name="connsiteX8" fmla="*/ 1322611 w 1483741"/>
                <a:gd name="connsiteY8" fmla="*/ 1493861 h 1493861"/>
                <a:gd name="connsiteX9" fmla="*/ 196871 w 1483741"/>
                <a:gd name="connsiteY9" fmla="*/ 375248 h 1493861"/>
                <a:gd name="connsiteX10" fmla="*/ 196871 w 1483741"/>
                <a:gd name="connsiteY10" fmla="*/ 1185661 h 1493861"/>
                <a:gd name="connsiteX11" fmla="*/ 0 w 1483741"/>
                <a:gd name="connsiteY11" fmla="*/ 1387566 h 14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3741" h="1493861">
                  <a:moveTo>
                    <a:pt x="196871" y="196871"/>
                  </a:moveTo>
                  <a:lnTo>
                    <a:pt x="196871" y="201482"/>
                  </a:lnTo>
                  <a:lnTo>
                    <a:pt x="201453" y="196871"/>
                  </a:lnTo>
                  <a:close/>
                  <a:moveTo>
                    <a:pt x="0" y="0"/>
                  </a:moveTo>
                  <a:lnTo>
                    <a:pt x="1352973" y="0"/>
                  </a:lnTo>
                  <a:lnTo>
                    <a:pt x="1161010" y="196871"/>
                  </a:lnTo>
                  <a:lnTo>
                    <a:pt x="341678" y="196871"/>
                  </a:lnTo>
                  <a:lnTo>
                    <a:pt x="1483741" y="1331704"/>
                  </a:lnTo>
                  <a:lnTo>
                    <a:pt x="1322611" y="1493861"/>
                  </a:lnTo>
                  <a:lnTo>
                    <a:pt x="196871" y="375248"/>
                  </a:lnTo>
                  <a:lnTo>
                    <a:pt x="196871" y="1185661"/>
                  </a:lnTo>
                  <a:lnTo>
                    <a:pt x="0" y="1387566"/>
                  </a:lnTo>
                  <a:close/>
                </a:path>
              </a:pathLst>
            </a:custGeom>
            <a:ln>
              <a:noFill/>
            </a:ln>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black"/>
                </a:solidFill>
                <a:effectLst/>
                <a:uLnTx/>
                <a:uFillTx/>
                <a:latin typeface="微软雅黑"/>
                <a:ea typeface="+mn-ea"/>
                <a:cs typeface="+mn-cs"/>
              </a:endParaRPr>
            </a:p>
          </p:txBody>
        </p:sp>
        <p:sp>
          <p:nvSpPr>
            <p:cNvPr id="206" name="Heart 205">
              <a:extLst>
                <a:ext uri="{FF2B5EF4-FFF2-40B4-BE49-F238E27FC236}">
                  <a16:creationId xmlns:a16="http://schemas.microsoft.com/office/drawing/2014/main" id="{A52F9976-9FEB-40D1-AB58-342A4D1616FE}"/>
                </a:ext>
              </a:extLst>
            </p:cNvPr>
            <p:cNvSpPr/>
            <p:nvPr/>
          </p:nvSpPr>
          <p:spPr>
            <a:xfrm>
              <a:off x="11015867" y="1013468"/>
              <a:ext cx="377828" cy="307266"/>
            </a:xfrm>
            <a:prstGeom prst="heart">
              <a:avLst/>
            </a:prstGeom>
            <a:solidFill>
              <a:srgbClr val="F6D1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微软雅黑"/>
                <a:ea typeface="+mn-ea"/>
                <a:cs typeface="+mn-cs"/>
              </a:endParaRPr>
            </a:p>
          </p:txBody>
        </p:sp>
      </p:grpSp>
      <p:pic>
        <p:nvPicPr>
          <p:cNvPr id="3" name="Picture 2" descr="A cartoon of a person holding a sword&#10;&#10;Description automatically generated with low confidence">
            <a:extLst>
              <a:ext uri="{FF2B5EF4-FFF2-40B4-BE49-F238E27FC236}">
                <a16:creationId xmlns:a16="http://schemas.microsoft.com/office/drawing/2014/main" id="{2D9412C3-9293-6E1E-6E92-8762708640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45" y="2865120"/>
            <a:ext cx="5122486" cy="3840664"/>
          </a:xfrm>
          <a:prstGeom prst="rect">
            <a:avLst/>
          </a:prstGeom>
        </p:spPr>
      </p:pic>
      <p:sp>
        <p:nvSpPr>
          <p:cNvPr id="7" name="Speech Bubble: Rectangle with Corners Rounded 6">
            <a:extLst>
              <a:ext uri="{FF2B5EF4-FFF2-40B4-BE49-F238E27FC236}">
                <a16:creationId xmlns:a16="http://schemas.microsoft.com/office/drawing/2014/main" id="{BE0F5BCD-275D-E49B-576A-60D12E327E79}"/>
              </a:ext>
            </a:extLst>
          </p:cNvPr>
          <p:cNvSpPr/>
          <p:nvPr/>
        </p:nvSpPr>
        <p:spPr>
          <a:xfrm>
            <a:off x="1960880" y="1645920"/>
            <a:ext cx="8402320" cy="1381760"/>
          </a:xfrm>
          <a:prstGeom prst="wedgeRoundRectCallout">
            <a:avLst>
              <a:gd name="adj1" fmla="val -34298"/>
              <a:gd name="adj2" fmla="val 88055"/>
              <a:gd name="adj3" fmla="val 16667"/>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smtClean="0">
                <a:solidFill>
                  <a:prstClr val="black"/>
                </a:solidFill>
                <a:latin typeface="Cambria" panose="02040503050406030204" pitchFamily="18" charset="0"/>
                <a:ea typeface="Cambria" panose="02040503050406030204" pitchFamily="18" charset="0"/>
              </a:rPr>
              <a:t>hãy</a:t>
            </a:r>
            <a:r>
              <a:rPr lang="en-US" sz="4000" b="1" dirty="0" smtClean="0">
                <a:solidFill>
                  <a:prstClr val="black"/>
                </a:solidFill>
                <a:latin typeface="Cambria" panose="02040503050406030204" pitchFamily="18" charset="0"/>
                <a:ea typeface="Cambria" panose="02040503050406030204" pitchFamily="18" charset="0"/>
              </a:rPr>
              <a:t>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ặt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vi-VN" sz="4000" b="1" dirty="0">
                <a:solidFill>
                  <a:prstClr val="black"/>
                </a:solidFill>
                <a:latin typeface="Cambria" panose="02040503050406030204" pitchFamily="18" charset="0"/>
                <a:ea typeface="Cambria" panose="02040503050406030204" pitchFamily="18" charset="0"/>
              </a:rPr>
              <a:t> có chủ ngữ chỉ người, vật, hiện tượng tự nhiên.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21523550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418186" y="-385991"/>
            <a:ext cx="12814300" cy="7835265"/>
            <a:chOff x="-613" y="-602"/>
            <a:chExt cx="20180" cy="12339"/>
          </a:xfrm>
        </p:grpSpPr>
        <p:pic>
          <p:nvPicPr>
            <p:cNvPr id="27" name="图片 26" descr="D:\资料\图层 2.png图层 2"/>
            <p:cNvPicPr>
              <a:picLocks noChangeAspect="1"/>
            </p:cNvPicPr>
            <p:nvPr/>
          </p:nvPicPr>
          <p:blipFill>
            <a:blip r:embed="rId4"/>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29" name="图片 28" descr="橡皮"/>
              <p:cNvPicPr>
                <a:picLocks noChangeAspect="1"/>
              </p:cNvPicPr>
              <p:nvPr/>
            </p:nvPicPr>
            <p:blipFill>
              <a:blip r:embed="rId5"/>
              <a:stretch>
                <a:fillRect/>
              </a:stretch>
            </p:blipFill>
            <p:spPr>
              <a:xfrm>
                <a:off x="16238" y="6200"/>
                <a:ext cx="3112" cy="3112"/>
              </a:xfrm>
              <a:prstGeom prst="rect">
                <a:avLst/>
              </a:prstGeom>
            </p:spPr>
          </p:pic>
          <p:pic>
            <p:nvPicPr>
              <p:cNvPr id="30" name="图片 29" descr="纸张"/>
              <p:cNvPicPr>
                <a:picLocks noChangeAspect="1"/>
              </p:cNvPicPr>
              <p:nvPr/>
            </p:nvPicPr>
            <p:blipFill>
              <a:blip r:embed="rId6"/>
              <a:stretch>
                <a:fillRect/>
              </a:stretch>
            </p:blipFill>
            <p:spPr>
              <a:xfrm>
                <a:off x="9437" y="8023"/>
                <a:ext cx="3672" cy="3672"/>
              </a:xfrm>
              <a:prstGeom prst="rect">
                <a:avLst/>
              </a:prstGeom>
            </p:spPr>
          </p:pic>
          <p:pic>
            <p:nvPicPr>
              <p:cNvPr id="31" name="图片 30" descr="书本"/>
              <p:cNvPicPr>
                <a:picLocks noChangeAspect="1"/>
              </p:cNvPicPr>
              <p:nvPr/>
            </p:nvPicPr>
            <p:blipFill>
              <a:blip r:embed="rId7"/>
              <a:stretch>
                <a:fillRect/>
              </a:stretch>
            </p:blipFill>
            <p:spPr>
              <a:xfrm>
                <a:off x="-28" y="0"/>
                <a:ext cx="3055" cy="3055"/>
              </a:xfrm>
              <a:prstGeom prst="rect">
                <a:avLst/>
              </a:prstGeom>
            </p:spPr>
          </p:pic>
          <p:pic>
            <p:nvPicPr>
              <p:cNvPr id="32" name="图片 31" descr="冰激凌"/>
              <p:cNvPicPr>
                <a:picLocks noChangeAspect="1"/>
              </p:cNvPicPr>
              <p:nvPr/>
            </p:nvPicPr>
            <p:blipFill>
              <a:blip r:embed="rId8"/>
              <a:stretch>
                <a:fillRect/>
              </a:stretch>
            </p:blipFill>
            <p:spPr>
              <a:xfrm>
                <a:off x="15830" y="431"/>
                <a:ext cx="3698" cy="3698"/>
              </a:xfrm>
              <a:prstGeom prst="rect">
                <a:avLst/>
              </a:prstGeom>
            </p:spPr>
          </p:pic>
          <p:pic>
            <p:nvPicPr>
              <p:cNvPr id="33" name="图片 32" descr="笔"/>
              <p:cNvPicPr>
                <a:picLocks noChangeAspect="1"/>
              </p:cNvPicPr>
              <p:nvPr/>
            </p:nvPicPr>
            <p:blipFill>
              <a:blip r:embed="rId9"/>
              <a:stretch>
                <a:fillRect/>
              </a:stretch>
            </p:blipFill>
            <p:spPr>
              <a:xfrm>
                <a:off x="10305" y="-270"/>
                <a:ext cx="2467" cy="2467"/>
              </a:xfrm>
              <a:prstGeom prst="rect">
                <a:avLst/>
              </a:prstGeom>
            </p:spPr>
          </p:pic>
          <p:pic>
            <p:nvPicPr>
              <p:cNvPr id="34" name="图片 33" descr="草莓"/>
              <p:cNvPicPr>
                <a:picLocks noChangeAspect="1"/>
              </p:cNvPicPr>
              <p:nvPr/>
            </p:nvPicPr>
            <p:blipFill>
              <a:blip r:embed="rId10"/>
              <a:stretch>
                <a:fillRect/>
              </a:stretch>
            </p:blipFill>
            <p:spPr>
              <a:xfrm>
                <a:off x="5773" y="7407"/>
                <a:ext cx="2698" cy="2698"/>
              </a:xfrm>
              <a:prstGeom prst="rect">
                <a:avLst/>
              </a:prstGeom>
            </p:spPr>
          </p:pic>
        </p:grpSp>
      </p:grpSp>
      <p:grpSp>
        <p:nvGrpSpPr>
          <p:cNvPr id="65" name="组合 64"/>
          <p:cNvGrpSpPr/>
          <p:nvPr/>
        </p:nvGrpSpPr>
        <p:grpSpPr>
          <a:xfrm>
            <a:off x="1111529" y="272187"/>
            <a:ext cx="9754870" cy="6375400"/>
            <a:chOff x="1556" y="392"/>
            <a:chExt cx="15362" cy="10040"/>
          </a:xfrm>
        </p:grpSpPr>
        <p:grpSp>
          <p:nvGrpSpPr>
            <p:cNvPr id="66" name="组合 65"/>
            <p:cNvGrpSpPr/>
            <p:nvPr/>
          </p:nvGrpSpPr>
          <p:grpSpPr>
            <a:xfrm>
              <a:off x="1556" y="431"/>
              <a:ext cx="15362" cy="8286"/>
              <a:chOff x="2107" y="864"/>
              <a:chExt cx="15362" cy="8286"/>
            </a:xfrm>
          </p:grpSpPr>
          <p:pic>
            <p:nvPicPr>
              <p:cNvPr id="67" name="图形 8"/>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2400" y="2456"/>
                <a:ext cx="1010" cy="1250"/>
              </a:xfrm>
              <a:prstGeom prst="rect">
                <a:avLst/>
              </a:prstGeom>
            </p:spPr>
          </p:pic>
          <p:pic>
            <p:nvPicPr>
              <p:cNvPr id="68" name="图形 9"/>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16578" y="4855"/>
                <a:ext cx="891" cy="1103"/>
              </a:xfrm>
              <a:prstGeom prst="rect">
                <a:avLst/>
              </a:prstGeom>
            </p:spPr>
          </p:pic>
          <p:pic>
            <p:nvPicPr>
              <p:cNvPr id="69" name="图形 10"/>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2596" y="7609"/>
                <a:ext cx="1245" cy="1541"/>
              </a:xfrm>
              <a:prstGeom prst="rect">
                <a:avLst/>
              </a:prstGeom>
            </p:spPr>
          </p:pic>
          <p:pic>
            <p:nvPicPr>
              <p:cNvPr id="70" name="图形 15"/>
              <p:cNvPicPr>
                <a:picLocks noChangeAspect="1"/>
              </p:cNvPicPr>
              <p:nvPr/>
            </p:nvPicPr>
            <p:blipFill>
              <a:blip r:embed="rId13" cstate="screen">
                <a:extLst>
                  <a:ext uri="{96DAC541-7B7A-43D3-8B79-37D633B846F1}">
                    <asvg:svgBlip xmlns="" xmlns:asvg="http://schemas.microsoft.com/office/drawing/2016/SVG/main" r:embed="rId14"/>
                  </a:ext>
                </a:extLst>
              </a:blip>
              <a:stretch>
                <a:fillRect/>
              </a:stretch>
            </p:blipFill>
            <p:spPr>
              <a:xfrm>
                <a:off x="5090" y="864"/>
                <a:ext cx="753" cy="1130"/>
              </a:xfrm>
              <a:prstGeom prst="rect">
                <a:avLst/>
              </a:prstGeom>
            </p:spPr>
          </p:pic>
          <p:pic>
            <p:nvPicPr>
              <p:cNvPr id="71" name="图形 16"/>
              <p:cNvPicPr>
                <a:picLocks noChangeAspect="1"/>
              </p:cNvPicPr>
              <p:nvPr/>
            </p:nvPicPr>
            <p:blipFill>
              <a:blip r:embed="rId13" cstate="screen">
                <a:extLst>
                  <a:ext uri="{96DAC541-7B7A-43D3-8B79-37D633B846F1}">
                    <asvg:svgBlip xmlns="" xmlns:asvg="http://schemas.microsoft.com/office/drawing/2016/SVG/main" r:embed="rId14"/>
                  </a:ext>
                </a:extLst>
              </a:blip>
              <a:stretch>
                <a:fillRect/>
              </a:stretch>
            </p:blipFill>
            <p:spPr>
              <a:xfrm>
                <a:off x="2107" y="4841"/>
                <a:ext cx="722" cy="1084"/>
              </a:xfrm>
              <a:prstGeom prst="rect">
                <a:avLst/>
              </a:prstGeom>
            </p:spPr>
          </p:pic>
        </p:grpSp>
        <p:pic>
          <p:nvPicPr>
            <p:cNvPr id="73" name="图形 10"/>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13842" y="392"/>
              <a:ext cx="1245" cy="1541"/>
            </a:xfrm>
            <a:prstGeom prst="rect">
              <a:avLst/>
            </a:prstGeom>
          </p:spPr>
        </p:pic>
        <p:pic>
          <p:nvPicPr>
            <p:cNvPr id="74" name="图形 10"/>
            <p:cNvPicPr>
              <a:picLocks noChangeAspect="1"/>
            </p:cNvPicPr>
            <p:nvPr/>
          </p:nvPicPr>
          <p:blipFill>
            <a:blip r:embed="rId11" cstate="screen">
              <a:extLst>
                <a:ext uri="{96DAC541-7B7A-43D3-8B79-37D633B846F1}">
                  <asvg:svgBlip xmlns="" xmlns:asvg="http://schemas.microsoft.com/office/drawing/2016/SVG/main" r:embed="rId12"/>
                </a:ext>
              </a:extLst>
            </a:blip>
            <a:stretch>
              <a:fillRect/>
            </a:stretch>
          </p:blipFill>
          <p:spPr>
            <a:xfrm>
              <a:off x="15347" y="8891"/>
              <a:ext cx="1245" cy="1541"/>
            </a:xfrm>
            <a:prstGeom prst="rect">
              <a:avLst/>
            </a:prstGeom>
          </p:spPr>
        </p:pic>
      </p:grpSp>
      <p:cxnSp>
        <p:nvCxnSpPr>
          <p:cNvPr id="54" name="直接连接符 53"/>
          <p:cNvCxnSpPr>
            <a:cxnSpLocks/>
          </p:cNvCxnSpPr>
          <p:nvPr/>
        </p:nvCxnSpPr>
        <p:spPr>
          <a:xfrm>
            <a:off x="6187719" y="2899892"/>
            <a:ext cx="0" cy="19240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5995314" y="2708122"/>
            <a:ext cx="384175" cy="384175"/>
          </a:xfrm>
          <a:prstGeom prst="ellipse">
            <a:avLst/>
          </a:prstGeom>
          <a:solidFill>
            <a:srgbClr val="FFB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文本框 20"/>
          <p:cNvSpPr txBox="1"/>
          <p:nvPr/>
        </p:nvSpPr>
        <p:spPr>
          <a:xfrm flipH="1">
            <a:off x="2568124" y="2556134"/>
            <a:ext cx="2672526"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Hoàn thành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mn-lt"/>
              </a:rPr>
              <a:t>vào vở</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23" name="直接箭头连接符 22"/>
          <p:cNvCxnSpPr/>
          <p:nvPr/>
        </p:nvCxnSpPr>
        <p:spPr>
          <a:xfrm flipH="1">
            <a:off x="5412384" y="2884017"/>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椭圆 24"/>
          <p:cNvSpPr/>
          <p:nvPr/>
        </p:nvSpPr>
        <p:spPr>
          <a:xfrm>
            <a:off x="6015634" y="4648047"/>
            <a:ext cx="384175" cy="384175"/>
          </a:xfrm>
          <a:prstGeom prst="ellipse">
            <a:avLst/>
          </a:prstGeom>
          <a:solidFill>
            <a:srgbClr val="A4E5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25"/>
          <p:cNvSpPr txBox="1"/>
          <p:nvPr/>
        </p:nvSpPr>
        <p:spPr>
          <a:xfrm>
            <a:off x="7035048" y="4563253"/>
            <a:ext cx="2273378" cy="95410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Chuẩn bị bài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lt"/>
              </a:rPr>
              <a:t>tiếp theo.</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字魂50号-白鸽天行体" panose="00000500000000000000" charset="-122"/>
              <a:cs typeface="Times New Roman" panose="02020603050405020304" pitchFamily="18" charset="0"/>
              <a:sym typeface="+mn-ea"/>
            </a:endParaRPr>
          </a:p>
        </p:txBody>
      </p:sp>
      <p:cxnSp>
        <p:nvCxnSpPr>
          <p:cNvPr id="52" name="直接箭头连接符 51"/>
          <p:cNvCxnSpPr/>
          <p:nvPr/>
        </p:nvCxnSpPr>
        <p:spPr>
          <a:xfrm>
            <a:off x="6399809" y="4823942"/>
            <a:ext cx="5765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7" name="文本框 3">
            <a:extLst>
              <a:ext uri="{FF2B5EF4-FFF2-40B4-BE49-F238E27FC236}">
                <a16:creationId xmlns:a16="http://schemas.microsoft.com/office/drawing/2014/main" id="{0AA3831C-C040-4F4D-9112-10D8DAB841AC}"/>
              </a:ext>
            </a:extLst>
          </p:cNvPr>
          <p:cNvSpPr txBox="1"/>
          <p:nvPr/>
        </p:nvSpPr>
        <p:spPr>
          <a:xfrm>
            <a:off x="3353531" y="1081252"/>
            <a:ext cx="5520690"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rPr>
              <a:t>DẶN DÒ</a:t>
            </a:r>
            <a:endParaRPr kumimoji="0" lang="en-US" altLang="zh-CN" sz="80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0070C0"/>
                </a:outerShdw>
              </a:effectLst>
              <a:uLnTx/>
              <a:uFillTx/>
              <a:latin typeface="UTM Gradoo" panose="02040603050506020204" pitchFamily="18" charset="0"/>
              <a:ea typeface="宋体" panose="02010600030101010101" pitchFamily="2" charset="-122"/>
              <a:cs typeface="Arial Rounded MT Bold" panose="020F0704030504030204" charset="0"/>
              <a:sym typeface="+mn-lt"/>
            </a:endParaRPr>
          </a:p>
        </p:txBody>
      </p:sp>
      <p:pic>
        <p:nvPicPr>
          <p:cNvPr id="4" name="Picture 3" descr="A picture containing toy, doll, vector graphics&#10;&#10;Description automatically generated">
            <a:extLst>
              <a:ext uri="{FF2B5EF4-FFF2-40B4-BE49-F238E27FC236}">
                <a16:creationId xmlns:a16="http://schemas.microsoft.com/office/drawing/2014/main" id="{FB4A8C29-5779-4690-85CB-FE0EA9FAB98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28983" y="2708122"/>
            <a:ext cx="2737300" cy="4050571"/>
          </a:xfrm>
          <a:prstGeom prst="rect">
            <a:avLst/>
          </a:prstGeom>
        </p:spPr>
      </p:pic>
    </p:spTree>
    <p:custDataLst>
      <p:tags r:id="rId1"/>
    </p:custDataLst>
    <p:extLst>
      <p:ext uri="{BB962C8B-B14F-4D97-AF65-F5344CB8AC3E}">
        <p14:creationId xmlns:p14="http://schemas.microsoft.com/office/powerpoint/2010/main" val="16953761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1000"/>
                                        <p:tgtEl>
                                          <p:spTgt spid="4"/>
                                        </p:tgtEl>
                                      </p:cBhvr>
                                    </p:animEffect>
                                  </p:childTnLst>
                                </p:cTn>
                              </p:par>
                            </p:childTnLst>
                          </p:cTn>
                        </p:par>
                        <p:par>
                          <p:cTn id="14" fill="hold">
                            <p:stCondLst>
                              <p:cond delay="1500"/>
                            </p:stCondLst>
                            <p:childTnLst>
                              <p:par>
                                <p:cTn id="15" presetID="25" presetClass="entr" presetSubtype="0" fill="hold" grpId="0" nodeType="afterEffect">
                                  <p:stCondLst>
                                    <p:cond delay="0"/>
                                  </p:stCondLst>
                                  <p:childTnLst>
                                    <p:set>
                                      <p:cBhvr>
                                        <p:cTn id="16" dur="1" fill="hold">
                                          <p:stCondLst>
                                            <p:cond delay="0"/>
                                          </p:stCondLst>
                                        </p:cTn>
                                        <p:tgtEl>
                                          <p:spTgt spid="97"/>
                                        </p:tgtEl>
                                        <p:attrNameLst>
                                          <p:attrName>style.visibility</p:attrName>
                                        </p:attrNameLst>
                                      </p:cBhvr>
                                      <p:to>
                                        <p:strVal val="visible"/>
                                      </p:to>
                                    </p:set>
                                    <p:anim calcmode="lin" valueType="num">
                                      <p:cBhvr>
                                        <p:cTn id="17"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20" dur="1000" fill="hold"/>
                                        <p:tgtEl>
                                          <p:spTgt spid="9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7"/>
                                        </p:tgtEl>
                                      </p:cBhvr>
                                    </p:animEffect>
                                  </p:childTnLst>
                                </p:cTn>
                              </p:par>
                            </p:childTnLst>
                          </p:cTn>
                        </p:par>
                        <p:par>
                          <p:cTn id="25" fill="hold">
                            <p:stCondLst>
                              <p:cond delay="2500"/>
                            </p:stCondLst>
                            <p:childTnLst>
                              <p:par>
                                <p:cTn id="26" presetID="3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right)">
                                      <p:cBhvr>
                                        <p:cTn id="35" dur="500"/>
                                        <p:tgtEl>
                                          <p:spTgt spid="23"/>
                                        </p:tgtEl>
                                      </p:cBhvr>
                                    </p:animEffect>
                                  </p:childTnLst>
                                </p:cTn>
                              </p:par>
                            </p:childTnLst>
                          </p:cTn>
                        </p:par>
                        <p:par>
                          <p:cTn id="36" fill="hold">
                            <p:stCondLst>
                              <p:cond delay="4000"/>
                            </p:stCondLst>
                            <p:childTnLst>
                              <p:par>
                                <p:cTn id="37" presetID="42"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0"/>
                                        <p:tgtEl>
                                          <p:spTgt spid="21"/>
                                        </p:tgtEl>
                                      </p:cBhvr>
                                    </p:animEffect>
                                    <p:anim calcmode="lin" valueType="num">
                                      <p:cBhvr>
                                        <p:cTn id="40" dur="1000" fill="hold"/>
                                        <p:tgtEl>
                                          <p:spTgt spid="21"/>
                                        </p:tgtEl>
                                        <p:attrNameLst>
                                          <p:attrName>ppt_x</p:attrName>
                                        </p:attrNameLst>
                                      </p:cBhvr>
                                      <p:tavLst>
                                        <p:tav tm="0">
                                          <p:val>
                                            <p:strVal val="#ppt_x"/>
                                          </p:val>
                                        </p:tav>
                                        <p:tav tm="100000">
                                          <p:val>
                                            <p:strVal val="#ppt_x"/>
                                          </p:val>
                                        </p:tav>
                                      </p:tavLst>
                                    </p:anim>
                                    <p:anim calcmode="lin" valueType="num">
                                      <p:cBhvr>
                                        <p:cTn id="41" dur="1000" fill="hold"/>
                                        <p:tgtEl>
                                          <p:spTgt spid="21"/>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22" presetClass="entr" presetSubtype="1"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up)">
                                      <p:cBhvr>
                                        <p:cTn id="45" dur="500"/>
                                        <p:tgtEl>
                                          <p:spTgt spid="54"/>
                                        </p:tgtEl>
                                      </p:cBhvr>
                                    </p:animEffect>
                                  </p:childTnLst>
                                </p:cTn>
                              </p:par>
                            </p:childTnLst>
                          </p:cTn>
                        </p:par>
                        <p:par>
                          <p:cTn id="46" fill="hold">
                            <p:stCondLst>
                              <p:cond delay="5500"/>
                            </p:stCondLst>
                            <p:childTnLst>
                              <p:par>
                                <p:cTn id="47" presetID="31"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1000" fill="hold"/>
                                        <p:tgtEl>
                                          <p:spTgt spid="25"/>
                                        </p:tgtEl>
                                        <p:attrNameLst>
                                          <p:attrName>ppt_w</p:attrName>
                                        </p:attrNameLst>
                                      </p:cBhvr>
                                      <p:tavLst>
                                        <p:tav tm="0">
                                          <p:val>
                                            <p:fltVal val="0"/>
                                          </p:val>
                                        </p:tav>
                                        <p:tav tm="100000">
                                          <p:val>
                                            <p:strVal val="#ppt_w"/>
                                          </p:val>
                                        </p:tav>
                                      </p:tavLst>
                                    </p:anim>
                                    <p:anim calcmode="lin" valueType="num">
                                      <p:cBhvr>
                                        <p:cTn id="50" dur="1000" fill="hold"/>
                                        <p:tgtEl>
                                          <p:spTgt spid="25"/>
                                        </p:tgtEl>
                                        <p:attrNameLst>
                                          <p:attrName>ppt_h</p:attrName>
                                        </p:attrNameLst>
                                      </p:cBhvr>
                                      <p:tavLst>
                                        <p:tav tm="0">
                                          <p:val>
                                            <p:fltVal val="0"/>
                                          </p:val>
                                        </p:tav>
                                        <p:tav tm="100000">
                                          <p:val>
                                            <p:strVal val="#ppt_h"/>
                                          </p:val>
                                        </p:tav>
                                      </p:tavLst>
                                    </p:anim>
                                    <p:anim calcmode="lin" valueType="num">
                                      <p:cBhvr>
                                        <p:cTn id="51" dur="1000" fill="hold"/>
                                        <p:tgtEl>
                                          <p:spTgt spid="25"/>
                                        </p:tgtEl>
                                        <p:attrNameLst>
                                          <p:attrName>style.rotation</p:attrName>
                                        </p:attrNameLst>
                                      </p:cBhvr>
                                      <p:tavLst>
                                        <p:tav tm="0">
                                          <p:val>
                                            <p:fltVal val="90"/>
                                          </p:val>
                                        </p:tav>
                                        <p:tav tm="100000">
                                          <p:val>
                                            <p:fltVal val="0"/>
                                          </p:val>
                                        </p:tav>
                                      </p:tavLst>
                                    </p:anim>
                                    <p:animEffect transition="in" filter="fade">
                                      <p:cBhvr>
                                        <p:cTn id="52" dur="1000"/>
                                        <p:tgtEl>
                                          <p:spTgt spid="25"/>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500"/>
                                        <p:tgtEl>
                                          <p:spTgt spid="52"/>
                                        </p:tgtEl>
                                      </p:cBhvr>
                                    </p:animEffect>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1000"/>
                                        <p:tgtEl>
                                          <p:spTgt spid="26"/>
                                        </p:tgtEl>
                                      </p:cBhvr>
                                    </p:animEffect>
                                    <p:anim calcmode="lin" valueType="num">
                                      <p:cBhvr>
                                        <p:cTn id="61" dur="1000" fill="hold"/>
                                        <p:tgtEl>
                                          <p:spTgt spid="26"/>
                                        </p:tgtEl>
                                        <p:attrNameLst>
                                          <p:attrName>ppt_x</p:attrName>
                                        </p:attrNameLst>
                                      </p:cBhvr>
                                      <p:tavLst>
                                        <p:tav tm="0">
                                          <p:val>
                                            <p:strVal val="#ppt_x"/>
                                          </p:val>
                                        </p:tav>
                                        <p:tav tm="100000">
                                          <p:val>
                                            <p:strVal val="#ppt_x"/>
                                          </p:val>
                                        </p:tav>
                                      </p:tavLst>
                                    </p:anim>
                                    <p:anim calcmode="lin" valueType="num">
                                      <p:cBhvr>
                                        <p:cTn id="62" dur="1000" fill="hold"/>
                                        <p:tgtEl>
                                          <p:spTgt spid="26"/>
                                        </p:tgtEl>
                                        <p:attrNameLst>
                                          <p:attrName>ppt_y</p:attrName>
                                        </p:attrNameLst>
                                      </p:cBhvr>
                                      <p:tavLst>
                                        <p:tav tm="0">
                                          <p:val>
                                            <p:strVal val="#ppt_y+.1"/>
                                          </p:val>
                                        </p:tav>
                                        <p:tav tm="100000">
                                          <p:val>
                                            <p:strVal val="#ppt_y"/>
                                          </p:val>
                                        </p:tav>
                                      </p:tavLst>
                                    </p:anim>
                                  </p:childTnLst>
                                </p:cTn>
                              </p:par>
                            </p:childTnLst>
                          </p:cTn>
                        </p:par>
                        <p:par>
                          <p:cTn id="63" fill="hold">
                            <p:stCondLst>
                              <p:cond delay="8000"/>
                            </p:stCondLst>
                            <p:childTnLst>
                              <p:par>
                                <p:cTn id="64" presetID="21" presetClass="entr" presetSubtype="1"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wheel(1)">
                                      <p:cBhvr>
                                        <p:cTn id="66"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5" grpId="0" animBg="1"/>
      <p:bldP spid="26" grpId="0"/>
      <p:bldP spid="9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4"/>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5"/>
              <a:stretch>
                <a:fillRect/>
              </a:stretch>
            </p:blipFill>
            <p:spPr>
              <a:xfrm>
                <a:off x="9437" y="8023"/>
                <a:ext cx="3672" cy="3672"/>
              </a:xfrm>
              <a:prstGeom prst="rect">
                <a:avLst/>
              </a:prstGeom>
            </p:spPr>
          </p:pic>
          <p:pic>
            <p:nvPicPr>
              <p:cNvPr id="31" name="图片 30" descr="书本"/>
              <p:cNvPicPr>
                <a:picLocks noChangeAspect="1"/>
              </p:cNvPicPr>
              <p:nvPr/>
            </p:nvPicPr>
            <p:blipFill>
              <a:blip r:embed="rId6"/>
              <a:stretch>
                <a:fillRect/>
              </a:stretch>
            </p:blipFill>
            <p:spPr>
              <a:xfrm>
                <a:off x="-28" y="0"/>
                <a:ext cx="3055" cy="3055"/>
              </a:xfrm>
              <a:prstGeom prst="rect">
                <a:avLst/>
              </a:prstGeom>
            </p:spPr>
          </p:pic>
          <p:pic>
            <p:nvPicPr>
              <p:cNvPr id="32" name="图片 31" descr="冰激凌"/>
              <p:cNvPicPr>
                <a:picLocks noChangeAspect="1"/>
              </p:cNvPicPr>
              <p:nvPr/>
            </p:nvPicPr>
            <p:blipFill>
              <a:blip r:embed="rId7"/>
              <a:stretch>
                <a:fillRect/>
              </a:stretch>
            </p:blipFill>
            <p:spPr>
              <a:xfrm>
                <a:off x="15830" y="431"/>
                <a:ext cx="3698" cy="3698"/>
              </a:xfrm>
              <a:prstGeom prst="rect">
                <a:avLst/>
              </a:prstGeom>
            </p:spPr>
          </p:pic>
          <p:pic>
            <p:nvPicPr>
              <p:cNvPr id="33" name="图片 32" descr="笔"/>
              <p:cNvPicPr>
                <a:picLocks noChangeAspect="1"/>
              </p:cNvPicPr>
              <p:nvPr/>
            </p:nvPicPr>
            <p:blipFill>
              <a:blip r:embed="rId8"/>
              <a:stretch>
                <a:fillRect/>
              </a:stretch>
            </p:blipFill>
            <p:spPr>
              <a:xfrm>
                <a:off x="10305" y="-270"/>
                <a:ext cx="2467" cy="2467"/>
              </a:xfrm>
              <a:prstGeom prst="rect">
                <a:avLst/>
              </a:prstGeom>
            </p:spPr>
          </p:pic>
          <p:pic>
            <p:nvPicPr>
              <p:cNvPr id="34" name="图片 33" descr="草莓"/>
              <p:cNvPicPr>
                <a:picLocks noChangeAspect="1"/>
              </p:cNvPicPr>
              <p:nvPr/>
            </p:nvPicPr>
            <p:blipFill>
              <a:blip r:embed="rId9"/>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2"/>
          <a:stretch>
            <a:fillRect/>
          </a:stretch>
        </p:blipFill>
        <p:spPr>
          <a:xfrm>
            <a:off x="3334272" y="2151777"/>
            <a:ext cx="5523455" cy="2554445"/>
          </a:xfrm>
          <a:prstGeom prst="rect">
            <a:avLst/>
          </a:prstGeom>
        </p:spPr>
      </p:pic>
    </p:spTree>
    <p:custDataLst>
      <p:tags r:id="rId1"/>
    </p:custDataLst>
    <p:extLst>
      <p:ext uri="{BB962C8B-B14F-4D97-AF65-F5344CB8AC3E}">
        <p14:creationId xmlns:p14="http://schemas.microsoft.com/office/powerpoint/2010/main" val="39529378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1975835" y="4773278"/>
            <a:ext cx="6885214" cy="4105935"/>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741384" y="4423823"/>
            <a:ext cx="5630687" cy="4105935"/>
          </a:xfrm>
          <a:prstGeom prst="rect">
            <a:avLst/>
          </a:prstGeom>
        </p:spPr>
      </p:pic>
      <p:grpSp>
        <p:nvGrpSpPr>
          <p:cNvPr id="42" name="Group 41"/>
          <p:cNvGrpSpPr/>
          <p:nvPr/>
        </p:nvGrpSpPr>
        <p:grpSpPr>
          <a:xfrm>
            <a:off x="7892596" y="5927440"/>
            <a:ext cx="1299385" cy="1034291"/>
            <a:chOff x="7874128" y="5679058"/>
            <a:chExt cx="1557892" cy="1276763"/>
          </a:xfrm>
        </p:grpSpPr>
        <p:pic>
          <p:nvPicPr>
            <p:cNvPr id="43" name="Picture 4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12" cstate="print">
              <a:extLst>
                <a:ext uri="{BEBA8EAE-BF5A-486C-A8C5-ECC9F3942E4B}">
                  <a14:imgProps xmlns:a14="http://schemas.microsoft.com/office/drawing/2010/main">
                    <a14:imgLayer r:embed="rId13">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737930" y="5959646"/>
            <a:ext cx="1282103" cy="1034291"/>
            <a:chOff x="6482861" y="5717172"/>
            <a:chExt cx="1537172" cy="1276763"/>
          </a:xfrm>
        </p:grpSpPr>
        <p:pic>
          <p:nvPicPr>
            <p:cNvPr id="54" name="Picture 5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5590665" y="5927714"/>
            <a:ext cx="1286894" cy="1034291"/>
            <a:chOff x="5109357" y="5685240"/>
            <a:chExt cx="1542917" cy="1276763"/>
          </a:xfrm>
        </p:grpSpPr>
        <p:pic>
          <p:nvPicPr>
            <p:cNvPr id="66" name="Picture 65"/>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4428684" y="5949335"/>
            <a:ext cx="1282898" cy="1034291"/>
            <a:chOff x="3709629" y="5706861"/>
            <a:chExt cx="1538126" cy="1276763"/>
          </a:xfrm>
        </p:grpSpPr>
        <p:pic>
          <p:nvPicPr>
            <p:cNvPr id="69" name="Picture 68"/>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71" name="Group 70"/>
          <p:cNvGrpSpPr/>
          <p:nvPr/>
        </p:nvGrpSpPr>
        <p:grpSpPr>
          <a:xfrm>
            <a:off x="3119243" y="5949334"/>
            <a:ext cx="1401866" cy="1034291"/>
            <a:chOff x="2151235" y="5706860"/>
            <a:chExt cx="1680762" cy="1276763"/>
          </a:xfrm>
        </p:grpSpPr>
        <p:pic>
          <p:nvPicPr>
            <p:cNvPr id="72" name="Picture 7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73" name="Picture 72"/>
            <p:cNvPicPr>
              <a:picLocks noChangeAspect="1"/>
            </p:cNvPicPr>
            <p:nvPr/>
          </p:nvPicPr>
          <p:blipFill>
            <a:blip r:embed="rId14" cstate="print">
              <a:extLst>
                <a:ext uri="{BEBA8EAE-BF5A-486C-A8C5-ECC9F3942E4B}">
                  <a14:imgProps xmlns:a14="http://schemas.microsoft.com/office/drawing/2010/main">
                    <a14:imgLayer r:embed="rId15">
                      <a14:imgEffect>
                        <a14:backgroundRemoval t="6429" b="90000" l="0" r="99349">
                          <a14:backgroundMark x1="26221" y1="16429" x2="38925" y2="15000"/>
                          <a14:backgroundMark x1="24756" y1="16429" x2="26384" y2="16429"/>
                          <a14:backgroundMark x1="52606" y1="13571" x2="57980" y2="14286"/>
                          <a14:backgroundMark x1="53583" y1="15714" x2="50163" y2="15000"/>
                          <a14:backgroundMark x1="62052" y1="13571" x2="70195" y2="11429"/>
                          <a14:backgroundMark x1="82573" y1="8571" x2="85505" y2="8571"/>
                          <a14:backgroundMark x1="92182" y1="8571" x2="95440" y2="19286"/>
                          <a14:backgroundMark x1="92182" y1="7143" x2="86808" y2="7857"/>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74" name="Picture 7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49097" y="5080156"/>
            <a:ext cx="1121321" cy="1121321"/>
          </a:xfrm>
          <a:prstGeom prst="rect">
            <a:avLst/>
          </a:prstGeom>
        </p:spPr>
      </p:pic>
      <p:pic>
        <p:nvPicPr>
          <p:cNvPr id="2" name="Picture 1"/>
          <p:cNvPicPr>
            <a:picLocks noChangeAspect="1"/>
          </p:cNvPicPr>
          <p:nvPr/>
        </p:nvPicPr>
        <p:blipFill>
          <a:blip r:embed="rId17" cstate="print">
            <a:extLst>
              <a:ext uri="{BEBA8EAE-BF5A-486C-A8C5-ECC9F3942E4B}">
                <a14:imgProps xmlns:a14="http://schemas.microsoft.com/office/drawing/2010/main">
                  <a14:imgLayer r:embed="rId18">
                    <a14:imgEffect>
                      <a14:backgroundRemoval t="9434"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rot="10800000">
            <a:off x="2602698" y="-46853"/>
            <a:ext cx="6986607" cy="4499336"/>
          </a:xfrm>
          <a:prstGeom prst="rect">
            <a:avLst/>
          </a:prstGeom>
        </p:spPr>
      </p:pic>
      <p:sp>
        <p:nvSpPr>
          <p:cNvPr id="3" name="TextBox 2"/>
          <p:cNvSpPr txBox="1"/>
          <p:nvPr/>
        </p:nvSpPr>
        <p:spPr>
          <a:xfrm>
            <a:off x="3490688" y="817907"/>
            <a:ext cx="50558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CHẮP CÁNH ƯỚC MƠ</a:t>
            </a:r>
          </a:p>
        </p:txBody>
      </p:sp>
      <p:pic>
        <p:nvPicPr>
          <p:cNvPr id="33" name="Picture 32" descr="C:\Users\ADMIN\Desktop\Tai nguyen thiet ke tro choi\Angry birds epic birds\1505573783630 (2).png">
            <a:hlinkClick r:id="rId19" action="ppaction://hlinksldjump"/>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12235" y="2353411"/>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064621" y="5190877"/>
            <a:ext cx="586883" cy="958023"/>
          </a:xfrm>
          <a:prstGeom prst="rect">
            <a:avLst/>
          </a:prstGeom>
        </p:spPr>
      </p:pic>
      <p:pic>
        <p:nvPicPr>
          <p:cNvPr id="6" name="Picture 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flipH="1">
            <a:off x="2451436" y="5300870"/>
            <a:ext cx="680911" cy="955619"/>
          </a:xfrm>
          <a:prstGeom prst="rect">
            <a:avLst/>
          </a:prstGeom>
        </p:spPr>
      </p:pic>
      <p:pic>
        <p:nvPicPr>
          <p:cNvPr id="10" name="TiengKhenTayBac">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12426548" y="2938670"/>
            <a:ext cx="609600" cy="609600"/>
          </a:xfrm>
          <a:prstGeom prst="rect">
            <a:avLst/>
          </a:prstGeom>
        </p:spPr>
      </p:pic>
    </p:spTree>
    <p:custDataLst>
      <p:tags r:id="rId1"/>
    </p:custDataLst>
    <p:extLst>
      <p:ext uri="{BB962C8B-B14F-4D97-AF65-F5344CB8AC3E}">
        <p14:creationId xmlns:p14="http://schemas.microsoft.com/office/powerpoint/2010/main" val="3090274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47"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4242" numSld="2">
                <p:cTn id="21" repeatCount="indefinite" fill="hold" display="0">
                  <p:stCondLst>
                    <p:cond delay="indefinite"/>
                  </p:stCondLst>
                  <p:endCondLst>
                    <p:cond evt="onStopAudio" delay="0">
                      <p:tgtEl>
                        <p:sldTgt/>
                      </p:tgtEl>
                    </p:cond>
                  </p:endCondLst>
                </p:cTn>
                <p:tgtEl>
                  <p:spTgt spid="10"/>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12703" y="452812"/>
            <a:ext cx="8752115" cy="575816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609033" y="1702780"/>
            <a:ext cx="6959453"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trận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lũ</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lớn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cuốn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gỗ</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nên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nhỏ</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không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thể</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đến</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trường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hãy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tốt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bụng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một</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cây</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cầu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mới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bằng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cách</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Tree>
    <p:custDataLst>
      <p:tags r:id="rId1"/>
    </p:custDataLst>
    <p:extLst>
      <p:ext uri="{BB962C8B-B14F-4D97-AF65-F5344CB8AC3E}">
        <p14:creationId xmlns:p14="http://schemas.microsoft.com/office/powerpoint/2010/main" val="226163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2426667" y="4054458"/>
            <a:ext cx="8255000" cy="4922795"/>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61" name="Picture 3" descr="C:\Users\ADMIN\Desktop\Tai nguyen thiet ke tro choi\Bảng gỗ\1.jpg">
            <a:hlinkClick r:id="rId8" action="ppaction://hlinksldjump"/>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628126" y="-28987"/>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C:\Users\ADMIN\Desktop\Tai nguyen thiet ke tro choi\Bảng gỗ\2.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473184" y="-331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5" descr="C:\Users\ADMIN\Desktop\Tai nguyen thiet ke tro choi\Bảng gỗ\3.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1949" y="-55583"/>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sers\ADMIN\Desktop\Tai nguyen thiet ke tro choi\Bảng gỗ\4.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137868" y="-15517"/>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Ã¬nh áº£nh cÃ³ liÃªn quan"/>
          <p:cNvPicPr>
            <a:picLocks noChangeAspect="1" noChangeArrowheads="1" noCrop="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66345" y="3936773"/>
            <a:ext cx="9528476" cy="3850331"/>
          </a:xfrm>
          <a:prstGeom prst="rect">
            <a:avLst/>
          </a:prstGeom>
          <a:noFill/>
          <a:extLst>
            <a:ext uri="{909E8E84-426E-40DD-AFC4-6F175D3DCCD1}">
              <a14:hiddenFill xmlns:a14="http://schemas.microsoft.com/office/drawing/2010/main">
                <a:solidFill>
                  <a:srgbClr val="FFFFFF"/>
                </a:solidFill>
              </a14:hiddenFill>
            </a:ext>
          </a:extLst>
        </p:spPr>
      </p:pic>
      <p:sp>
        <p:nvSpPr>
          <p:cNvPr id="37" name="Oval Callout 36"/>
          <p:cNvSpPr/>
          <p:nvPr/>
        </p:nvSpPr>
        <p:spPr>
          <a:xfrm>
            <a:off x="2262586" y="3103326"/>
            <a:ext cx="2348887" cy="1519278"/>
          </a:xfrm>
          <a:prstGeom prst="wedgeEllipseCallout">
            <a:avLst>
              <a:gd name="adj1" fmla="val -29099"/>
              <a:gd name="adj2" fmla="val 7994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Chúng</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cháu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cảm</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ơn</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9900"/>
                </a:solidFill>
                <a:effectLst/>
                <a:uLnTx/>
                <a:uFillTx/>
                <a:latin typeface="Calibri" panose="020F0502020204030204"/>
                <a:ea typeface="+mn-ea"/>
                <a:cs typeface="+mn-cs"/>
              </a:rPr>
              <a:t>nhiều</a:t>
            </a:r>
            <a:r>
              <a:rPr kumimoji="0" lang="en-US" sz="2000" b="0" i="0" u="none" strike="noStrike" kern="1200" cap="none" spc="0" normalizeH="0" baseline="0" noProof="0" dirty="0">
                <a:ln>
                  <a:noFill/>
                </a:ln>
                <a:solidFill>
                  <a:srgbClr val="009900"/>
                </a:solidFill>
                <a:effectLst/>
                <a:uLnTx/>
                <a:uFillTx/>
                <a:latin typeface="Calibri" panose="020F0502020204030204"/>
                <a:ea typeface="+mn-ea"/>
                <a:cs typeface="+mn-cs"/>
              </a:rPr>
              <a:t>!</a:t>
            </a:r>
          </a:p>
        </p:txBody>
      </p:sp>
      <p:grpSp>
        <p:nvGrpSpPr>
          <p:cNvPr id="42" name="Group 41"/>
          <p:cNvGrpSpPr/>
          <p:nvPr/>
        </p:nvGrpSpPr>
        <p:grpSpPr>
          <a:xfrm>
            <a:off x="7394203" y="6013444"/>
            <a:ext cx="1371059" cy="931229"/>
            <a:chOff x="7874128" y="5679058"/>
            <a:chExt cx="1557892" cy="1276763"/>
          </a:xfrm>
        </p:grpSpPr>
        <p:pic>
          <p:nvPicPr>
            <p:cNvPr id="43" name="Picture 42"/>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45" name="Group 44"/>
          <p:cNvGrpSpPr/>
          <p:nvPr/>
        </p:nvGrpSpPr>
        <p:grpSpPr>
          <a:xfrm>
            <a:off x="6206473" y="6050242"/>
            <a:ext cx="1352824" cy="931229"/>
            <a:chOff x="6482861" y="5717172"/>
            <a:chExt cx="1537172" cy="1276763"/>
          </a:xfrm>
        </p:grpSpPr>
        <p:pic>
          <p:nvPicPr>
            <p:cNvPr id="54" name="Picture 53"/>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60" name="Group 59"/>
          <p:cNvGrpSpPr/>
          <p:nvPr/>
        </p:nvGrpSpPr>
        <p:grpSpPr>
          <a:xfrm>
            <a:off x="4998164" y="6016176"/>
            <a:ext cx="1357880" cy="931229"/>
            <a:chOff x="5109357" y="5685240"/>
            <a:chExt cx="1542917" cy="1276763"/>
          </a:xfrm>
        </p:grpSpPr>
        <p:pic>
          <p:nvPicPr>
            <p:cNvPr id="66" name="Picture 65"/>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67" name="Picture 66"/>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68" name="Group 67"/>
          <p:cNvGrpSpPr/>
          <p:nvPr/>
        </p:nvGrpSpPr>
        <p:grpSpPr>
          <a:xfrm>
            <a:off x="3766405" y="6033924"/>
            <a:ext cx="1353663" cy="931229"/>
            <a:chOff x="3709629" y="5706861"/>
            <a:chExt cx="1538126" cy="1276763"/>
          </a:xfrm>
        </p:grpSpPr>
        <p:pic>
          <p:nvPicPr>
            <p:cNvPr id="69" name="Picture 68"/>
            <p:cNvPicPr>
              <a:picLocks noChangeAspect="1"/>
            </p:cNvPicPr>
            <p:nvPr/>
          </p:nvPicPr>
          <p:blipFill>
            <a:blip r:embed="rId21" cstate="print">
              <a:extLst>
                <a:ext uri="{BEBA8EAE-BF5A-486C-A8C5-ECC9F3942E4B}">
                  <a14:imgProps xmlns:a14="http://schemas.microsoft.com/office/drawing/2010/main">
                    <a14:imgLayer r:embed="rId22">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70" name="Picture 6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pic>
        <p:nvPicPr>
          <p:cNvPr id="74" name="Picture 7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233671" y="4977787"/>
            <a:ext cx="1183173" cy="1183173"/>
          </a:xfrm>
          <a:prstGeom prst="rect">
            <a:avLst/>
          </a:prstGeom>
        </p:spPr>
      </p:pic>
      <p:pic>
        <p:nvPicPr>
          <p:cNvPr id="31" name="Picture 30"/>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288231" y="5297962"/>
            <a:ext cx="586883" cy="958023"/>
          </a:xfrm>
          <a:prstGeom prst="rect">
            <a:avLst/>
          </a:prstGeom>
        </p:spPr>
      </p:pic>
      <p:pic>
        <p:nvPicPr>
          <p:cNvPr id="32" name="Picture 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9818830" y="5352448"/>
            <a:ext cx="675991" cy="849050"/>
          </a:xfrm>
          <a:prstGeom prst="rect">
            <a:avLst/>
          </a:prstGeom>
        </p:spPr>
      </p:pic>
      <p:sp>
        <p:nvSpPr>
          <p:cNvPr id="2" name="Arrow: Right 1">
            <a:hlinkClick r:id="rId27" action="ppaction://hlinksldjump"/>
            <a:extLst>
              <a:ext uri="{FF2B5EF4-FFF2-40B4-BE49-F238E27FC236}">
                <a16:creationId xmlns:a16="http://schemas.microsoft.com/office/drawing/2014/main" id="{DCA432F1-289C-4EE1-BD9C-1FD47DEBEF46}"/>
              </a:ext>
            </a:extLst>
          </p:cNvPr>
          <p:cNvSpPr/>
          <p:nvPr/>
        </p:nvSpPr>
        <p:spPr>
          <a:xfrm>
            <a:off x="10820400" y="0"/>
            <a:ext cx="1104900" cy="514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575582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1"/>
                                        </p:tgtEl>
                                        <p:attrNameLst>
                                          <p:attrName>r</p:attrName>
                                        </p:attrNameLst>
                                      </p:cBhvr>
                                    </p:animRot>
                                    <p:animRot by="-240000">
                                      <p:cBhvr>
                                        <p:cTn id="13" dur="600" fill="hold">
                                          <p:stCondLst>
                                            <p:cond delay="600"/>
                                          </p:stCondLst>
                                        </p:cTn>
                                        <p:tgtEl>
                                          <p:spTgt spid="31"/>
                                        </p:tgtEl>
                                        <p:attrNameLst>
                                          <p:attrName>r</p:attrName>
                                        </p:attrNameLst>
                                      </p:cBhvr>
                                    </p:animRot>
                                    <p:animRot by="240000">
                                      <p:cBhvr>
                                        <p:cTn id="14" dur="600" fill="hold">
                                          <p:stCondLst>
                                            <p:cond delay="1200"/>
                                          </p:stCondLst>
                                        </p:cTn>
                                        <p:tgtEl>
                                          <p:spTgt spid="31"/>
                                        </p:tgtEl>
                                        <p:attrNameLst>
                                          <p:attrName>r</p:attrName>
                                        </p:attrNameLst>
                                      </p:cBhvr>
                                    </p:animRot>
                                    <p:animRot by="-240000">
                                      <p:cBhvr>
                                        <p:cTn id="15" dur="600" fill="hold">
                                          <p:stCondLst>
                                            <p:cond delay="1800"/>
                                          </p:stCondLst>
                                        </p:cTn>
                                        <p:tgtEl>
                                          <p:spTgt spid="31"/>
                                        </p:tgtEl>
                                        <p:attrNameLst>
                                          <p:attrName>r</p:attrName>
                                        </p:attrNameLst>
                                      </p:cBhvr>
                                    </p:animRot>
                                    <p:animRot by="120000">
                                      <p:cBhvr>
                                        <p:cTn id="16" dur="600" fill="hold">
                                          <p:stCondLst>
                                            <p:cond delay="24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2"/>
                                        </p:tgtEl>
                                        <p:attrNameLst>
                                          <p:attrName>r</p:attrName>
                                        </p:attrNameLst>
                                      </p:cBhvr>
                                    </p:animRot>
                                    <p:animRot by="-240000">
                                      <p:cBhvr>
                                        <p:cTn id="19" dur="600" fill="hold">
                                          <p:stCondLst>
                                            <p:cond delay="600"/>
                                          </p:stCondLst>
                                        </p:cTn>
                                        <p:tgtEl>
                                          <p:spTgt spid="32"/>
                                        </p:tgtEl>
                                        <p:attrNameLst>
                                          <p:attrName>r</p:attrName>
                                        </p:attrNameLst>
                                      </p:cBhvr>
                                    </p:animRot>
                                    <p:animRot by="240000">
                                      <p:cBhvr>
                                        <p:cTn id="20" dur="600" fill="hold">
                                          <p:stCondLst>
                                            <p:cond delay="1200"/>
                                          </p:stCondLst>
                                        </p:cTn>
                                        <p:tgtEl>
                                          <p:spTgt spid="32"/>
                                        </p:tgtEl>
                                        <p:attrNameLst>
                                          <p:attrName>r</p:attrName>
                                        </p:attrNameLst>
                                      </p:cBhvr>
                                    </p:animRot>
                                    <p:animRot by="-240000">
                                      <p:cBhvr>
                                        <p:cTn id="21" dur="600" fill="hold">
                                          <p:stCondLst>
                                            <p:cond delay="1800"/>
                                          </p:stCondLst>
                                        </p:cTn>
                                        <p:tgtEl>
                                          <p:spTgt spid="32"/>
                                        </p:tgtEl>
                                        <p:attrNameLst>
                                          <p:attrName>r</p:attrName>
                                        </p:attrNameLst>
                                      </p:cBhvr>
                                    </p:animRot>
                                    <p:animRot by="120000">
                                      <p:cBhvr>
                                        <p:cTn id="22" dur="600" fill="hold">
                                          <p:stCondLst>
                                            <p:cond delay="24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 restart="whenNotActive" fill="hold" evtFilter="cancelBubble" nodeType="interactiveSeq">
                <p:stCondLst>
                  <p:cond evt="onClick" delay="0">
                    <p:tgtEl>
                      <p:spTgt spid="61"/>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33" restart="whenNotActive" fill="hold" evtFilter="cancelBubble" nodeType="interactiveSeq">
                <p:stCondLst>
                  <p:cond evt="onClick" delay="0">
                    <p:tgtEl>
                      <p:spTgt spid="62"/>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8" restart="whenNotActive" fill="hold" evtFilter="cancelBubble" nodeType="interactiveSeq">
                <p:stCondLst>
                  <p:cond evt="onClick" delay="0">
                    <p:tgtEl>
                      <p:spTgt spid="63"/>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43" restart="whenNotActive" fill="hold" evtFilter="cancelBubble" nodeType="interactiveSeq">
                <p:stCondLst>
                  <p:cond evt="onClick" delay="0">
                    <p:tgtEl>
                      <p:spTgt spid="74"/>
                    </p:tgtEl>
                  </p:cond>
                </p:stCondLst>
                <p:endSync evt="end" delay="0">
                  <p:rtn val="all"/>
                </p:endSync>
                <p:childTnLst>
                  <p:par>
                    <p:cTn id="44" fill="hold">
                      <p:stCondLst>
                        <p:cond delay="0"/>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5" presetClass="path" presetSubtype="0" accel="50000" decel="50000" fill="hold" nodeType="afterEffect">
                                  <p:stCondLst>
                                    <p:cond delay="0"/>
                                  </p:stCondLst>
                                  <p:childTnLst>
                                    <p:animMotion origin="layout" path="M 1.875E-6 2.96296E-6 L -0.08815 0.01111 " pathEditMode="relative" rAng="0" ptsTypes="AA">
                                      <p:cBhvr>
                                        <p:cTn id="53" dur="1000" fill="hold"/>
                                        <p:tgtEl>
                                          <p:spTgt spid="74"/>
                                        </p:tgtEl>
                                        <p:attrNameLst>
                                          <p:attrName>ppt_x</p:attrName>
                                          <p:attrName>ppt_y</p:attrName>
                                        </p:attrNameLst>
                                      </p:cBhvr>
                                      <p:rCtr x="-3529" y="764"/>
                                    </p:animMotion>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1000"/>
                                        <p:tgtEl>
                                          <p:spTgt spid="45"/>
                                        </p:tgtEl>
                                      </p:cBhvr>
                                    </p:animEffect>
                                    <p:anim calcmode="lin" valueType="num">
                                      <p:cBhvr>
                                        <p:cTn id="59" dur="1000" fill="hold"/>
                                        <p:tgtEl>
                                          <p:spTgt spid="45"/>
                                        </p:tgtEl>
                                        <p:attrNameLst>
                                          <p:attrName>ppt_x</p:attrName>
                                        </p:attrNameLst>
                                      </p:cBhvr>
                                      <p:tavLst>
                                        <p:tav tm="0">
                                          <p:val>
                                            <p:strVal val="#ppt_x"/>
                                          </p:val>
                                        </p:tav>
                                        <p:tav tm="100000">
                                          <p:val>
                                            <p:strVal val="#ppt_x"/>
                                          </p:val>
                                        </p:tav>
                                      </p:tavLst>
                                    </p:anim>
                                    <p:anim calcmode="lin" valueType="num">
                                      <p:cBhvr>
                                        <p:cTn id="60" dur="1000" fill="hold"/>
                                        <p:tgtEl>
                                          <p:spTgt spid="45"/>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35" presetClass="path" presetSubtype="0" accel="50000" decel="50000" fill="hold" nodeType="afterEffect">
                                  <p:stCondLst>
                                    <p:cond delay="0"/>
                                  </p:stCondLst>
                                  <p:childTnLst>
                                    <p:animMotion origin="layout" path="M -0.08815 0.01111 L -0.18516 0.01527 " pathEditMode="relative" rAng="0" ptsTypes="AA">
                                      <p:cBhvr>
                                        <p:cTn id="63" dur="1000" fill="hold"/>
                                        <p:tgtEl>
                                          <p:spTgt spid="74"/>
                                        </p:tgtEl>
                                        <p:attrNameLst>
                                          <p:attrName>ppt_x</p:attrName>
                                          <p:attrName>ppt_y</p:attrName>
                                        </p:attrNameLst>
                                      </p:cBhvr>
                                      <p:rCtr x="-4857" y="208"/>
                                    </p:animMotion>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nodeType="click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fade">
                                      <p:cBhvr>
                                        <p:cTn id="68" dur="1000"/>
                                        <p:tgtEl>
                                          <p:spTgt spid="60"/>
                                        </p:tgtEl>
                                      </p:cBhvr>
                                    </p:animEffect>
                                    <p:anim calcmode="lin" valueType="num">
                                      <p:cBhvr>
                                        <p:cTn id="69" dur="1000" fill="hold"/>
                                        <p:tgtEl>
                                          <p:spTgt spid="60"/>
                                        </p:tgtEl>
                                        <p:attrNameLst>
                                          <p:attrName>ppt_x</p:attrName>
                                        </p:attrNameLst>
                                      </p:cBhvr>
                                      <p:tavLst>
                                        <p:tav tm="0">
                                          <p:val>
                                            <p:strVal val="#ppt_x"/>
                                          </p:val>
                                        </p:tav>
                                        <p:tav tm="100000">
                                          <p:val>
                                            <p:strVal val="#ppt_x"/>
                                          </p:val>
                                        </p:tav>
                                      </p:tavLst>
                                    </p:anim>
                                    <p:anim calcmode="lin" valueType="num">
                                      <p:cBhvr>
                                        <p:cTn id="70" dur="1000" fill="hold"/>
                                        <p:tgtEl>
                                          <p:spTgt spid="60"/>
                                        </p:tgtEl>
                                        <p:attrNameLst>
                                          <p:attrName>ppt_y</p:attrName>
                                        </p:attrNameLst>
                                      </p:cBhvr>
                                      <p:tavLst>
                                        <p:tav tm="0">
                                          <p:val>
                                            <p:strVal val="#ppt_y-.1"/>
                                          </p:val>
                                        </p:tav>
                                        <p:tav tm="100000">
                                          <p:val>
                                            <p:strVal val="#ppt_y"/>
                                          </p:val>
                                        </p:tav>
                                      </p:tavLst>
                                    </p:anim>
                                  </p:childTnLst>
                                </p:cTn>
                              </p:par>
                            </p:childTnLst>
                          </p:cTn>
                        </p:par>
                        <p:par>
                          <p:cTn id="71" fill="hold">
                            <p:stCondLst>
                              <p:cond delay="1000"/>
                            </p:stCondLst>
                            <p:childTnLst>
                              <p:par>
                                <p:cTn id="72" presetID="35" presetClass="path" presetSubtype="0" accel="50000" decel="50000" fill="hold" nodeType="afterEffect">
                                  <p:stCondLst>
                                    <p:cond delay="0"/>
                                  </p:stCondLst>
                                  <p:childTnLst>
                                    <p:animMotion origin="layout" path="M -0.18516 0.01527 L -0.28959 0.02338 " pathEditMode="relative" rAng="0" ptsTypes="AA">
                                      <p:cBhvr>
                                        <p:cTn id="73" dur="1000" fill="hold"/>
                                        <p:tgtEl>
                                          <p:spTgt spid="74"/>
                                        </p:tgtEl>
                                        <p:attrNameLst>
                                          <p:attrName>ppt_x</p:attrName>
                                          <p:attrName>ppt_y</p:attrName>
                                        </p:attrNameLst>
                                      </p:cBhvr>
                                      <p:rCtr x="-5221" y="394"/>
                                    </p:animMotion>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nodeType="clickEffect">
                                  <p:stCondLst>
                                    <p:cond delay="0"/>
                                  </p:stCondLst>
                                  <p:childTnLst>
                                    <p:set>
                                      <p:cBhvr>
                                        <p:cTn id="77" dur="1" fill="hold">
                                          <p:stCondLst>
                                            <p:cond delay="0"/>
                                          </p:stCondLst>
                                        </p:cTn>
                                        <p:tgtEl>
                                          <p:spTgt spid="68"/>
                                        </p:tgtEl>
                                        <p:attrNameLst>
                                          <p:attrName>style.visibility</p:attrName>
                                        </p:attrNameLst>
                                      </p:cBhvr>
                                      <p:to>
                                        <p:strVal val="visible"/>
                                      </p:to>
                                    </p:set>
                                    <p:animEffect transition="in" filter="fade">
                                      <p:cBhvr>
                                        <p:cTn id="78" dur="1000"/>
                                        <p:tgtEl>
                                          <p:spTgt spid="68"/>
                                        </p:tgtEl>
                                      </p:cBhvr>
                                    </p:animEffect>
                                    <p:anim calcmode="lin" valueType="num">
                                      <p:cBhvr>
                                        <p:cTn id="79" dur="1000" fill="hold"/>
                                        <p:tgtEl>
                                          <p:spTgt spid="68"/>
                                        </p:tgtEl>
                                        <p:attrNameLst>
                                          <p:attrName>ppt_x</p:attrName>
                                        </p:attrNameLst>
                                      </p:cBhvr>
                                      <p:tavLst>
                                        <p:tav tm="0">
                                          <p:val>
                                            <p:strVal val="#ppt_x"/>
                                          </p:val>
                                        </p:tav>
                                        <p:tav tm="100000">
                                          <p:val>
                                            <p:strVal val="#ppt_x"/>
                                          </p:val>
                                        </p:tav>
                                      </p:tavLst>
                                    </p:anim>
                                    <p:anim calcmode="lin" valueType="num">
                                      <p:cBhvr>
                                        <p:cTn id="80" dur="1000" fill="hold"/>
                                        <p:tgtEl>
                                          <p:spTgt spid="68"/>
                                        </p:tgtEl>
                                        <p:attrNameLst>
                                          <p:attrName>ppt_y</p:attrName>
                                        </p:attrNameLst>
                                      </p:cBhvr>
                                      <p:tavLst>
                                        <p:tav tm="0">
                                          <p:val>
                                            <p:strVal val="#ppt_y-.1"/>
                                          </p:val>
                                        </p:tav>
                                        <p:tav tm="100000">
                                          <p:val>
                                            <p:strVal val="#ppt_y"/>
                                          </p:val>
                                        </p:tav>
                                      </p:tavLst>
                                    </p:anim>
                                  </p:childTnLst>
                                </p:cTn>
                              </p:par>
                            </p:childTnLst>
                          </p:cTn>
                        </p:par>
                        <p:par>
                          <p:cTn id="81" fill="hold">
                            <p:stCondLst>
                              <p:cond delay="1000"/>
                            </p:stCondLst>
                            <p:childTnLst>
                              <p:par>
                                <p:cTn id="82" presetID="35" presetClass="path" presetSubtype="0" accel="50000" decel="50000" fill="hold" nodeType="afterEffect">
                                  <p:stCondLst>
                                    <p:cond delay="0"/>
                                  </p:stCondLst>
                                  <p:childTnLst>
                                    <p:animMotion origin="layout" path="M -0.28959 0.02338 L -0.38724 0.02477 " pathEditMode="relative" rAng="0" ptsTypes="AA">
                                      <p:cBhvr>
                                        <p:cTn id="83" dur="1000" fill="hold"/>
                                        <p:tgtEl>
                                          <p:spTgt spid="74"/>
                                        </p:tgtEl>
                                        <p:attrNameLst>
                                          <p:attrName>ppt_x</p:attrName>
                                          <p:attrName>ppt_y</p:attrName>
                                        </p:attrNameLst>
                                      </p:cBhvr>
                                      <p:rCtr x="-4883" y="69"/>
                                    </p:animMotion>
                                  </p:childTnLst>
                                </p:cTn>
                              </p:par>
                            </p:childTnLst>
                          </p:cTn>
                        </p:par>
                        <p:par>
                          <p:cTn id="84" fill="hold">
                            <p:stCondLst>
                              <p:cond delay="2000"/>
                            </p:stCondLst>
                            <p:childTnLst>
                              <p:par>
                                <p:cTn id="85" presetID="35" presetClass="path" presetSubtype="0" accel="50000" decel="50000" fill="hold" nodeType="afterEffect">
                                  <p:stCondLst>
                                    <p:cond delay="0"/>
                                  </p:stCondLst>
                                  <p:childTnLst>
                                    <p:animMotion origin="layout" path="M -0.5882 0.02408 L -0.74774 -0.02685 " pathEditMode="relative" rAng="0" ptsTypes="AA">
                                      <p:cBhvr>
                                        <p:cTn id="86" dur="1000" fill="hold"/>
                                        <p:tgtEl>
                                          <p:spTgt spid="74"/>
                                        </p:tgtEl>
                                        <p:attrNameLst>
                                          <p:attrName>ppt_x</p:attrName>
                                          <p:attrName>ppt_y</p:attrName>
                                        </p:attrNameLst>
                                      </p:cBhvr>
                                      <p:rCtr x="-7986" y="-2546"/>
                                    </p:animMotion>
                                  </p:childTnLst>
                                </p:cTn>
                              </p:par>
                            </p:childTnLst>
                          </p:cTn>
                        </p:par>
                        <p:par>
                          <p:cTn id="87" fill="hold">
                            <p:stCondLst>
                              <p:cond delay="3000"/>
                            </p:stCondLst>
                            <p:childTnLst>
                              <p:par>
                                <p:cTn id="88" presetID="35" presetClass="path" presetSubtype="0" accel="50000" decel="50000" fill="hold" nodeType="afterEffect">
                                  <p:stCondLst>
                                    <p:cond delay="0"/>
                                  </p:stCondLst>
                                  <p:childTnLst>
                                    <p:animMotion origin="layout" path="M 2.5E-6 -1.11111E-6 L -0.61094 -0.01088 " pathEditMode="relative" rAng="0" ptsTypes="AA">
                                      <p:cBhvr>
                                        <p:cTn id="89" dur="5000" fill="hold"/>
                                        <p:tgtEl>
                                          <p:spTgt spid="31"/>
                                        </p:tgtEl>
                                        <p:attrNameLst>
                                          <p:attrName>ppt_x</p:attrName>
                                          <p:attrName>ppt_y</p:attrName>
                                        </p:attrNameLst>
                                      </p:cBhvr>
                                      <p:rCtr x="-30547" y="-556"/>
                                    </p:animMotion>
                                  </p:childTnLst>
                                </p:cTn>
                              </p:par>
                              <p:par>
                                <p:cTn id="90" presetID="35" presetClass="path" presetSubtype="0" accel="50000" decel="50000" fill="hold" nodeType="withEffect">
                                  <p:stCondLst>
                                    <p:cond delay="0"/>
                                  </p:stCondLst>
                                  <p:childTnLst>
                                    <p:animMotion origin="layout" path="M -2.91667E-6 -1.11111E-6 L -0.61901 -0.00208 " pathEditMode="relative" rAng="0" ptsTypes="AA">
                                      <p:cBhvr>
                                        <p:cTn id="91" dur="5000" fill="hold"/>
                                        <p:tgtEl>
                                          <p:spTgt spid="32"/>
                                        </p:tgtEl>
                                        <p:attrNameLst>
                                          <p:attrName>ppt_x</p:attrName>
                                          <p:attrName>ppt_y</p:attrName>
                                        </p:attrNameLst>
                                      </p:cBhvr>
                                      <p:rCtr x="-30951" y="-116"/>
                                    </p:animMotion>
                                  </p:childTnLst>
                                </p:cTn>
                              </p:par>
                            </p:childTnLst>
                          </p:cTn>
                        </p:par>
                        <p:par>
                          <p:cTn id="92" fill="hold">
                            <p:stCondLst>
                              <p:cond delay="8000"/>
                            </p:stCondLst>
                            <p:childTnLst>
                              <p:par>
                                <p:cTn id="93" presetID="1" presetClass="entr" presetSubtype="0" fill="hold" grpId="0" nodeType="after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74"/>
                  </p:tgtEl>
                </p:cond>
              </p:nextCondLst>
            </p:seq>
          </p:childTnLst>
        </p:cTn>
      </p:par>
    </p:tnLst>
    <p:bldLst>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29605" y="1184464"/>
            <a:ext cx="6708085"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1: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kể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954780" y="4337494"/>
            <a:ext cx="4366260" cy="1323439"/>
          </a:xfrm>
          <a:prstGeom prst="rect">
            <a:avLst/>
          </a:prstGeom>
          <a:noFill/>
        </p:spPr>
        <p:txBody>
          <a:bodyPr wrap="square" rtlCol="0">
            <a:spAutoFit/>
          </a:bodyPr>
          <a:lstStyle/>
          <a:p>
            <a:pPr lvl="0" algn="ctr"/>
            <a:r>
              <a:rPr lang="en-US" sz="4000" b="1" dirty="0" err="1">
                <a:solidFill>
                  <a:srgbClr val="FF0000"/>
                </a:solidFill>
                <a:latin typeface="Arial" panose="020B0604020202020204" pitchFamily="34" charset="0"/>
                <a:cs typeface="Arial" panose="020B0604020202020204" pitchFamily="34" charset="0"/>
              </a:rPr>
              <a:t>Câu</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dùng</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để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kể</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giới</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thiệu</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45789" y="6044113"/>
            <a:ext cx="1385200" cy="5888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9683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675"/>
            <a:ext cx="123444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766951" y="1021278"/>
            <a:ext cx="6488810" cy="1569660"/>
          </a:xfrm>
          <a:prstGeom prst="rect">
            <a:avLst/>
          </a:prstGeom>
          <a:noFill/>
        </p:spPr>
        <p:txBody>
          <a:bodyPr wrap="square" rtlCol="0">
            <a:spAutoFit/>
          </a:bodyPr>
          <a:lstStyle/>
          <a:p>
            <a:pPr lvl="0" algn="ct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2: </a:t>
            </a:r>
            <a:r>
              <a:rPr lang="en-US" sz="4800" b="1" dirty="0" err="1">
                <a:solidFill>
                  <a:srgbClr val="002060"/>
                </a:solidFill>
                <a:latin typeface="Arial" panose="020B0604020202020204" pitchFamily="34" charset="0"/>
                <a:cs typeface="Arial" panose="020B0604020202020204" pitchFamily="34" charset="0"/>
              </a:rPr>
              <a:t>Câu</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hỏi</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dùng</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để</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endParaRPr kumimoji="0" lang="en-US" sz="48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4480" y="4217502"/>
            <a:ext cx="4124960"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Câu hỏi dùng để hỏi những điều mình chưa biết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64818" y="58102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358016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822511" y="1054272"/>
            <a:ext cx="6382844" cy="1446550"/>
          </a:xfrm>
          <a:prstGeom prst="rect">
            <a:avLst/>
          </a:prstGeom>
          <a:noFill/>
        </p:spPr>
        <p:txBody>
          <a:bodyPr wrap="square" rtlCol="0">
            <a:spAutoFit/>
          </a:bodyPr>
          <a:lstStyle/>
          <a:p>
            <a:pPr lvl="0" algn="ct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3: </a:t>
            </a:r>
            <a:r>
              <a:rPr lang="en-US" sz="4400" b="1" dirty="0" err="1">
                <a:solidFill>
                  <a:srgbClr val="002060"/>
                </a:solidFill>
                <a:latin typeface="Arial" panose="020B0604020202020204" pitchFamily="34" charset="0"/>
                <a:cs typeface="Arial" panose="020B0604020202020204" pitchFamily="34" charset="0"/>
              </a:rPr>
              <a:t>Câu</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khiến</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dùng</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để</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làm</a:t>
            </a:r>
            <a:r>
              <a:rPr lang="en-US" sz="4400" b="1" dirty="0">
                <a:solidFill>
                  <a:srgbClr val="002060"/>
                </a:solidFill>
                <a:latin typeface="Arial" panose="020B0604020202020204" pitchFamily="34" charset="0"/>
                <a:cs typeface="Arial" panose="020B0604020202020204" pitchFamily="34" charset="0"/>
              </a:rPr>
              <a:t> </a:t>
            </a:r>
            <a:r>
              <a:rPr lang="en-US" sz="4400" b="1" dirty="0" err="1">
                <a:solidFill>
                  <a:srgbClr val="002060"/>
                </a:solidFill>
                <a:latin typeface="Arial" panose="020B0604020202020204" pitchFamily="34" charset="0"/>
                <a:cs typeface="Arial" panose="020B0604020202020204" pitchFamily="34" charset="0"/>
              </a:rPr>
              <a:t>gì</a:t>
            </a:r>
            <a:r>
              <a:rPr lang="en-US" sz="4400" b="1" dirty="0">
                <a:solidFill>
                  <a:srgbClr val="002060"/>
                </a:solidFill>
                <a:latin typeface="Arial" panose="020B0604020202020204" pitchFamily="34" charset="0"/>
                <a:cs typeface="Arial" panose="020B0604020202020204" pitchFamily="34" charset="0"/>
              </a:rPr>
              <a:t>?</a:t>
            </a:r>
            <a:endParaRPr kumimoji="0" lang="en-US" sz="4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4092392" y="4164670"/>
            <a:ext cx="4269288" cy="1569660"/>
          </a:xfrm>
          <a:prstGeom prst="rect">
            <a:avLst/>
          </a:prstGeom>
          <a:noFill/>
        </p:spPr>
        <p:txBody>
          <a:bodyPr wrap="square" rtlCol="0">
            <a:spAutoFit/>
          </a:bodyPr>
          <a:lstStyle/>
          <a:p>
            <a:pPr lvl="0" algn="ctr"/>
            <a:r>
              <a:rPr lang="vi-VN" sz="3200" b="1" dirty="0">
                <a:solidFill>
                  <a:srgbClr val="FF0000"/>
                </a:solidFill>
                <a:cs typeface="Arial" panose="020B0604020202020204" pitchFamily="34" charset="0"/>
              </a:rPr>
              <a:t>Dùng để yêu cầu người khác thực hiện một việc nào đó</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45789" y="5948864"/>
            <a:ext cx="1385200" cy="5888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0496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5"/>
            <a:ext cx="12192000" cy="6854653"/>
          </a:xfrm>
          <a:prstGeom prst="rect">
            <a:avLst/>
          </a:prstGeom>
        </p:spPr>
      </p:pic>
      <p:pic>
        <p:nvPicPr>
          <p:cNvPr id="26"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17107" y="225010"/>
            <a:ext cx="8847711" cy="377498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Giai cuu con vat\wooden-board-theme-image-1-vector-clip-art_csp973836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17806" y="3453193"/>
            <a:ext cx="6419884" cy="34031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2578894" y="1300493"/>
            <a:ext cx="6747986" cy="1200329"/>
          </a:xfrm>
          <a:prstGeom prst="rect">
            <a:avLst/>
          </a:prstGeom>
          <a:noFill/>
        </p:spPr>
        <p:txBody>
          <a:bodyPr wrap="square" rtlCol="0">
            <a:spAutoFit/>
          </a:bodyPr>
          <a:lstStyle/>
          <a:p>
            <a:pPr lvl="1" algn="ctr"/>
            <a:r>
              <a:rPr lang="vi-VN" sz="3600" b="1" dirty="0">
                <a:solidFill>
                  <a:srgbClr val="002060"/>
                </a:solidFill>
                <a:cs typeface="Arial" panose="020B0604020202020204" pitchFamily="34" charset="0"/>
              </a:rPr>
              <a:t>Câu 4: Câu thường gồm có mấy thành phần chính?</a:t>
            </a:r>
            <a:endParaRPr kumimoji="0" lang="en-US" sz="36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9" name="TextBox 28"/>
          <p:cNvSpPr txBox="1"/>
          <p:nvPr/>
        </p:nvSpPr>
        <p:spPr>
          <a:xfrm>
            <a:off x="3840480" y="4498848"/>
            <a:ext cx="4803648" cy="1077218"/>
          </a:xfrm>
          <a:prstGeom prst="rect">
            <a:avLst/>
          </a:prstGeom>
          <a:noFill/>
        </p:spPr>
        <p:txBody>
          <a:bodyPr wrap="square" rtlCol="0">
            <a:spAutoFit/>
          </a:bodyPr>
          <a:lstStyle/>
          <a:p>
            <a:pPr lvl="0" algn="ctr"/>
            <a:r>
              <a:rPr lang="en-US" sz="3200" b="1" dirty="0">
                <a:solidFill>
                  <a:srgbClr val="FF0000"/>
                </a:solidFill>
                <a:latin typeface="Arial" panose="020B0604020202020204" pitchFamily="34" charset="0"/>
                <a:cs typeface="Arial" panose="020B0604020202020204" pitchFamily="34" charset="0"/>
              </a:rPr>
              <a:t>2 </a:t>
            </a:r>
            <a:r>
              <a:rPr lang="en-US" sz="3200" b="1" dirty="0" err="1">
                <a:solidFill>
                  <a:srgbClr val="FF0000"/>
                </a:solidFill>
                <a:latin typeface="Arial" panose="020B0604020202020204" pitchFamily="34" charset="0"/>
                <a:cs typeface="Arial" panose="020B0604020202020204" pitchFamily="34" charset="0"/>
              </a:rPr>
              <a:t>thành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phần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chính</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Chủ</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và</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vị</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ngữ</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30" name="Picture 2" descr="C:\Users\ADMIN\Desktop\Tai nguyen thiet ke tro choi\Bảng gỗ\Picture1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45789" y="5848351"/>
            <a:ext cx="1385200" cy="58887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09422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6686D4E-0D5B-4FB7-BD7B-78922E28AC6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PASSING_SCORE" val="100.000000"/>
  <p:tag name="ISPRING_PRESENTATION_TITLE" val="TV4-TUAN21-BAI5-LTVC-LT VECHUNGU-VĨNH"/>
  <p:tag name="ISPRING_FIRST_PUBLISH" val="1"/>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6366D7FA-1427-4825-A520-EABE0C07BF6F}: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B5B9F7AB-4BD6-4784-B7C2-561540F3933E}: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D550DF1D-A760-4A60-BA40-FACDFDE6476F}: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3CDD1876-6AF5-4863-9D59-4D8C9F64A31E}: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0B22E149-E705-41BF-9546-CB853B2F70E5}: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A8C78C5C-2A1E-4F6B-A406-23B5C96FBCBD}: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EA443042-B37E-426B-8CAA-DD5429A7E125}:270"/>
</p:tagLst>
</file>

<file path=ppt/tags/tag17.xml><?xml version="1.0" encoding="utf-8"?>
<p:tagLst xmlns:a="http://schemas.openxmlformats.org/drawingml/2006/main" xmlns:r="http://schemas.openxmlformats.org/officeDocument/2006/relationships" xmlns:p="http://schemas.openxmlformats.org/presentationml/2006/main">
  <p:tag name="GENSWF_SLIDE_UID" val="{3570D915-8483-4843-A40E-04F4D6C75B51}:271"/>
</p:tagLst>
</file>

<file path=ppt/tags/tag18.xml><?xml version="1.0" encoding="utf-8"?>
<p:tagLst xmlns:a="http://schemas.openxmlformats.org/drawingml/2006/main" xmlns:r="http://schemas.openxmlformats.org/officeDocument/2006/relationships" xmlns:p="http://schemas.openxmlformats.org/presentationml/2006/main">
  <p:tag name="GENSWF_SLIDE_UID" val="{54271CC4-6EA2-444B-B9B9-FCA2C1140439}:272"/>
</p:tagLst>
</file>

<file path=ppt/tags/tag19.xml><?xml version="1.0" encoding="utf-8"?>
<p:tagLst xmlns:a="http://schemas.openxmlformats.org/drawingml/2006/main" xmlns:r="http://schemas.openxmlformats.org/officeDocument/2006/relationships" xmlns:p="http://schemas.openxmlformats.org/presentationml/2006/main">
  <p:tag name="GENSWF_SLIDE_UID" val="{CFC37BC0-39BB-4AED-9D73-7582BF9507D1}:273"/>
</p:tagLst>
</file>

<file path=ppt/tags/tag2.xml><?xml version="1.0" encoding="utf-8"?>
<p:tagLst xmlns:a="http://schemas.openxmlformats.org/drawingml/2006/main" xmlns:r="http://schemas.openxmlformats.org/officeDocument/2006/relationships" xmlns:p="http://schemas.openxmlformats.org/presentationml/2006/main">
  <p:tag name="GENSWF_SLIDE_UID" val="{97132976-AC2A-48D2-A9D7-0FB40167D639}: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57BFD428-45BC-435D-8CDF-C07AB98BE861}:274"/>
</p:tagLst>
</file>

<file path=ppt/tags/tag21.xml><?xml version="1.0" encoding="utf-8"?>
<p:tagLst xmlns:a="http://schemas.openxmlformats.org/drawingml/2006/main" xmlns:r="http://schemas.openxmlformats.org/officeDocument/2006/relationships" xmlns:p="http://schemas.openxmlformats.org/presentationml/2006/main">
  <p:tag name="GENSWF_SLIDE_UID" val="{F98CEA73-AB63-450A-85DC-87303B6FB17C}:275"/>
</p:tagLst>
</file>

<file path=ppt/tags/tag22.xml><?xml version="1.0" encoding="utf-8"?>
<p:tagLst xmlns:a="http://schemas.openxmlformats.org/drawingml/2006/main" xmlns:r="http://schemas.openxmlformats.org/officeDocument/2006/relationships" xmlns:p="http://schemas.openxmlformats.org/presentationml/2006/main">
  <p:tag name="GENSWF_SLIDE_UID" val="{D853F81D-415E-409F-B70A-0A6B74050430}:276"/>
</p:tagLst>
</file>

<file path=ppt/tags/tag23.xml><?xml version="1.0" encoding="utf-8"?>
<p:tagLst xmlns:a="http://schemas.openxmlformats.org/drawingml/2006/main" xmlns:r="http://schemas.openxmlformats.org/officeDocument/2006/relationships" xmlns:p="http://schemas.openxmlformats.org/presentationml/2006/main">
  <p:tag name="GENSWF_SLIDE_UID" val="{7A590115-6293-40EF-B7F3-3BB2D851C9AB}:277"/>
</p:tagLst>
</file>

<file path=ppt/tags/tag24.xml><?xml version="1.0" encoding="utf-8"?>
<p:tagLst xmlns:a="http://schemas.openxmlformats.org/drawingml/2006/main" xmlns:r="http://schemas.openxmlformats.org/officeDocument/2006/relationships" xmlns:p="http://schemas.openxmlformats.org/presentationml/2006/main">
  <p:tag name="GENSWF_SLIDE_UID" val="{56F17B22-1651-4D09-83D1-7B5661B633F0}:278"/>
</p:tagLst>
</file>

<file path=ppt/tags/tag25.xml><?xml version="1.0" encoding="utf-8"?>
<p:tagLst xmlns:a="http://schemas.openxmlformats.org/drawingml/2006/main" xmlns:r="http://schemas.openxmlformats.org/officeDocument/2006/relationships" xmlns:p="http://schemas.openxmlformats.org/presentationml/2006/main">
  <p:tag name="GENSWF_SLIDE_UID" val="{C6E64175-30A8-4A59-AF71-97A0751EBBD7}:279"/>
</p:tagLst>
</file>

<file path=ppt/tags/tag26.xml><?xml version="1.0" encoding="utf-8"?>
<p:tagLst xmlns:a="http://schemas.openxmlformats.org/drawingml/2006/main" xmlns:r="http://schemas.openxmlformats.org/officeDocument/2006/relationships" xmlns:p="http://schemas.openxmlformats.org/presentationml/2006/main">
  <p:tag name="GENSWF_SLIDE_UID" val="{2E538228-5BF4-4C56-BF5E-FC173D36FF4E}:280"/>
</p:tagLst>
</file>

<file path=ppt/tags/tag27.xml><?xml version="1.0" encoding="utf-8"?>
<p:tagLst xmlns:a="http://schemas.openxmlformats.org/drawingml/2006/main" xmlns:r="http://schemas.openxmlformats.org/officeDocument/2006/relationships" xmlns:p="http://schemas.openxmlformats.org/presentationml/2006/main">
  <p:tag name="GENSWF_SLIDE_UID" val="{CB9A3CA5-5FB2-4A50-88A2-1A2F791C8ED0}:281"/>
</p:tagLst>
</file>

<file path=ppt/tags/tag28.xml><?xml version="1.0" encoding="utf-8"?>
<p:tagLst xmlns:a="http://schemas.openxmlformats.org/drawingml/2006/main" xmlns:r="http://schemas.openxmlformats.org/officeDocument/2006/relationships" xmlns:p="http://schemas.openxmlformats.org/presentationml/2006/main">
  <p:tag name="GENSWF_SLIDE_UID" val="{AE8CDFA6-7979-48D1-BFAA-65B91949EBD7}:282"/>
</p:tagLst>
</file>

<file path=ppt/tags/tag29.xml><?xml version="1.0" encoding="utf-8"?>
<p:tagLst xmlns:a="http://schemas.openxmlformats.org/drawingml/2006/main" xmlns:r="http://schemas.openxmlformats.org/officeDocument/2006/relationships" xmlns:p="http://schemas.openxmlformats.org/presentationml/2006/main">
  <p:tag name="GENSWF_SLIDE_UID" val="{B3DF480F-1669-4DE3-9D85-14FC4FED0097}:283"/>
</p:tagLst>
</file>

<file path=ppt/tags/tag3.xml><?xml version="1.0" encoding="utf-8"?>
<p:tagLst xmlns:a="http://schemas.openxmlformats.org/drawingml/2006/main" xmlns:r="http://schemas.openxmlformats.org/officeDocument/2006/relationships" xmlns:p="http://schemas.openxmlformats.org/presentationml/2006/main">
  <p:tag name="GENSWF_SLIDE_UID" val="{BA56A2A5-B8C5-4188-9BD6-6AE30CD9D764}: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B220DC60-D221-4386-8FF6-CA1764480FBF}:284"/>
</p:tagLst>
</file>

<file path=ppt/tags/tag4.xml><?xml version="1.0" encoding="utf-8"?>
<p:tagLst xmlns:a="http://schemas.openxmlformats.org/drawingml/2006/main" xmlns:r="http://schemas.openxmlformats.org/officeDocument/2006/relationships" xmlns:p="http://schemas.openxmlformats.org/presentationml/2006/main">
  <p:tag name="GENSWF_SLIDE_UID" val="{54ACC9D2-478D-4C29-84A8-E1C676299EE1}:258"/>
</p:tagLst>
</file>

<file path=ppt/tags/tag5.xml><?xml version="1.0" encoding="utf-8"?>
<p:tagLst xmlns:a="http://schemas.openxmlformats.org/drawingml/2006/main" xmlns:r="http://schemas.openxmlformats.org/officeDocument/2006/relationships" xmlns:p="http://schemas.openxmlformats.org/presentationml/2006/main">
  <p:tag name="GENSWF_SLIDE_UID" val="{FB937F23-1721-4EA2-AFBC-82324F701914}:259"/>
</p:tagLst>
</file>

<file path=ppt/tags/tag6.xml><?xml version="1.0" encoding="utf-8"?>
<p:tagLst xmlns:a="http://schemas.openxmlformats.org/drawingml/2006/main" xmlns:r="http://schemas.openxmlformats.org/officeDocument/2006/relationships" xmlns:p="http://schemas.openxmlformats.org/presentationml/2006/main">
  <p:tag name="GENSWF_SLIDE_UID" val="{EA334498-93A7-4CD9-BC0E-43DEEB24320F}:260"/>
</p:tagLst>
</file>

<file path=ppt/tags/tag7.xml><?xml version="1.0" encoding="utf-8"?>
<p:tagLst xmlns:a="http://schemas.openxmlformats.org/drawingml/2006/main" xmlns:r="http://schemas.openxmlformats.org/officeDocument/2006/relationships" xmlns:p="http://schemas.openxmlformats.org/presentationml/2006/main">
  <p:tag name="GENSWF_SLIDE_UID" val="{44C8C60A-1C72-413D-9B94-C9DD86AD5557}:261"/>
</p:tagLst>
</file>

<file path=ppt/tags/tag8.xml><?xml version="1.0" encoding="utf-8"?>
<p:tagLst xmlns:a="http://schemas.openxmlformats.org/drawingml/2006/main" xmlns:r="http://schemas.openxmlformats.org/officeDocument/2006/relationships" xmlns:p="http://schemas.openxmlformats.org/presentationml/2006/main">
  <p:tag name="GENSWF_SLIDE_UID" val="{9424A1C4-8895-494D-8C3F-5FDE338D5EAA}:262"/>
</p:tagLst>
</file>

<file path=ppt/tags/tag9.xml><?xml version="1.0" encoding="utf-8"?>
<p:tagLst xmlns:a="http://schemas.openxmlformats.org/drawingml/2006/main" xmlns:r="http://schemas.openxmlformats.org/officeDocument/2006/relationships" xmlns:p="http://schemas.openxmlformats.org/presentationml/2006/main">
  <p:tag name="GENSWF_SLIDE_UID" val="{6F5BB054-CD84-40C0-8FA8-3A458C7B3E87}: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1011</Words>
  <Application>Microsoft Office PowerPoint</Application>
  <PresentationFormat>Widescreen</PresentationFormat>
  <Paragraphs>146</Paragraphs>
  <Slides>29</Slides>
  <Notes>29</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微软雅黑</vt:lpstr>
      <vt:lpstr>宋体</vt:lpstr>
      <vt:lpstr>Arial</vt:lpstr>
      <vt:lpstr>Arial Rounded MT Bold</vt:lpstr>
      <vt:lpstr>Calibri</vt:lpstr>
      <vt:lpstr>Calibri Light</vt:lpstr>
      <vt:lpstr>Cambria</vt:lpstr>
      <vt:lpstr>Cutewritten</vt:lpstr>
      <vt:lpstr>等线</vt:lpstr>
      <vt:lpstr>Times New Roman</vt:lpstr>
      <vt:lpstr>UTM Gradoo</vt:lpstr>
      <vt:lpstr>字魂50号-白鸽天行体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TV4-TUAN21-BAI5-LTVC-LT VECHUNGU-VĨNH</dc:title>
  <dc:creator>Admin</dc:creator>
  <cp:lastModifiedBy>Admin</cp:lastModifiedBy>
  <cp:revision>6</cp:revision>
  <dcterms:created xsi:type="dcterms:W3CDTF">2025-02-09T12:54:22Z</dcterms:created>
  <dcterms:modified xsi:type="dcterms:W3CDTF">2025-02-09T13:34:28Z</dcterms:modified>
</cp:coreProperties>
</file>