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9" r:id="rId2"/>
    <p:sldId id="2007577505" r:id="rId3"/>
    <p:sldId id="260" r:id="rId4"/>
    <p:sldId id="390" r:id="rId5"/>
    <p:sldId id="2007577501" r:id="rId6"/>
    <p:sldId id="2007577497" r:id="rId7"/>
    <p:sldId id="320" r:id="rId8"/>
    <p:sldId id="2007577498" r:id="rId9"/>
    <p:sldId id="2007577499" r:id="rId10"/>
    <p:sldId id="391" r:id="rId11"/>
    <p:sldId id="2007577502" r:id="rId12"/>
    <p:sldId id="2007577503" r:id="rId13"/>
    <p:sldId id="2007577504"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5" d="100"/>
          <a:sy n="65"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4D233-F025-41FF-86CA-F10DC9AC4C41}"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07381-8AD1-4F70-BBBC-C2AAF4EDE2FD}" type="slidenum">
              <a:rPr lang="en-US" smtClean="0"/>
              <a:t>‹#›</a:t>
            </a:fld>
            <a:endParaRPr lang="en-US"/>
          </a:p>
        </p:txBody>
      </p:sp>
    </p:spTree>
    <p:extLst>
      <p:ext uri="{BB962C8B-B14F-4D97-AF65-F5344CB8AC3E}">
        <p14:creationId xmlns:p14="http://schemas.microsoft.com/office/powerpoint/2010/main" val="1094536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882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441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60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160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704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6104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472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78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7E87-86E7-1F3A-8D1C-8CF0D75418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829B74-1D17-5105-C7B7-EDAF9B5A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43C1D2-FA13-7C8A-D13F-3259E2E92199}"/>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5" name="Footer Placeholder 4">
            <a:extLst>
              <a:ext uri="{FF2B5EF4-FFF2-40B4-BE49-F238E27FC236}">
                <a16:creationId xmlns:a16="http://schemas.microsoft.com/office/drawing/2014/main" id="{8B054F59-B7E1-DEAF-D50C-2D730FDDE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5AF7C-B09E-D8F3-F156-603666647638}"/>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1939171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1C34-0FC7-2443-22D2-8994A459A6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611080-5BF3-C31E-80EF-D5300096A0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5F061-462B-6F38-EA2F-DE99E576E5DB}"/>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5" name="Footer Placeholder 4">
            <a:extLst>
              <a:ext uri="{FF2B5EF4-FFF2-40B4-BE49-F238E27FC236}">
                <a16:creationId xmlns:a16="http://schemas.microsoft.com/office/drawing/2014/main" id="{0AEBBF5C-7D6F-2023-95DF-5F257C3A4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77681-F908-BBAF-06B1-3AF56D287A77}"/>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1259906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D433FE-EA93-C8ED-99D8-6AEF728245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11A7C7-9884-74D8-6CD4-ABD9DC5622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6A86A-3D39-1723-9D3C-6A6C9E953665}"/>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5" name="Footer Placeholder 4">
            <a:extLst>
              <a:ext uri="{FF2B5EF4-FFF2-40B4-BE49-F238E27FC236}">
                <a16:creationId xmlns:a16="http://schemas.microsoft.com/office/drawing/2014/main" id="{70C7D28E-5BAE-3BC0-79C8-D7C799818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E7B86-7281-D9A9-3081-61F4408A8927}"/>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4270423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205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D96D-D2C9-4B14-D77D-395A4B1D5F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53A3D6-C38A-56B7-45D9-5D4138197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0F154-7089-340A-3E57-D755B7A5E51A}"/>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5" name="Footer Placeholder 4">
            <a:extLst>
              <a:ext uri="{FF2B5EF4-FFF2-40B4-BE49-F238E27FC236}">
                <a16:creationId xmlns:a16="http://schemas.microsoft.com/office/drawing/2014/main" id="{E03C789D-3C56-8045-57C0-471C204FB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9256D-1D91-EA4A-F43F-B10EEF259F72}"/>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2359861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FC4B-6E5C-8292-EEEA-33E2845707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192C4C-96EB-ABF2-3970-5AAF8592C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C1376-57D5-C91E-D56C-25D5E3D7FB24}"/>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5" name="Footer Placeholder 4">
            <a:extLst>
              <a:ext uri="{FF2B5EF4-FFF2-40B4-BE49-F238E27FC236}">
                <a16:creationId xmlns:a16="http://schemas.microsoft.com/office/drawing/2014/main" id="{49F61EC7-CBF0-3DD1-7821-27AF4868C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3B58C-9A62-E1D4-4528-E4158C48137B}"/>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371155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DAA80-738E-347A-F9F9-8D6373E17D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4897F5-D7C2-BA4F-6E2E-68EB6B4D6B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EF85A-ED74-45A4-86FF-C071D2C93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3ADCDF-5F69-814B-D1D2-BE0236525F6F}"/>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6" name="Footer Placeholder 5">
            <a:extLst>
              <a:ext uri="{FF2B5EF4-FFF2-40B4-BE49-F238E27FC236}">
                <a16:creationId xmlns:a16="http://schemas.microsoft.com/office/drawing/2014/main" id="{02954AC1-C5F0-7843-1B4C-D79C8123FD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C0D016-3AFD-F23F-DD87-4B9F15822F99}"/>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373935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BB71-AAC3-FECB-6C61-A148901966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A70D4F-F71C-D9DB-1ED4-8EC5E955B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48748C-83E8-E926-9E2D-7A6470A7DA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58C068-1597-04FF-6C67-06B9ED20B1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DB97F6-BDC3-7248-8978-FC570368F2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8A5EEF-31EA-DC43-E140-2E6F4EA3F2CA}"/>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8" name="Footer Placeholder 7">
            <a:extLst>
              <a:ext uri="{FF2B5EF4-FFF2-40B4-BE49-F238E27FC236}">
                <a16:creationId xmlns:a16="http://schemas.microsoft.com/office/drawing/2014/main" id="{DF10958B-A1EE-E797-838C-DE63B60F3C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8245AB-E24A-7F0F-E078-00580568E163}"/>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1361067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F638-53A6-D767-1DAE-C34794B57A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BF0362-EEF0-C7F2-C4ED-FAE877ABEC50}"/>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4" name="Footer Placeholder 3">
            <a:extLst>
              <a:ext uri="{FF2B5EF4-FFF2-40B4-BE49-F238E27FC236}">
                <a16:creationId xmlns:a16="http://schemas.microsoft.com/office/drawing/2014/main" id="{E541F8E6-3177-DFE1-580E-CFB18573D5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DA6AF8-1577-FFFE-2D8A-AD0A51BB2ED4}"/>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393352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6BE21-0299-CB4F-F38F-FB737F8C574F}"/>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3" name="Footer Placeholder 2">
            <a:extLst>
              <a:ext uri="{FF2B5EF4-FFF2-40B4-BE49-F238E27FC236}">
                <a16:creationId xmlns:a16="http://schemas.microsoft.com/office/drawing/2014/main" id="{74307886-84B5-2E06-54A7-0D2E0CE33C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772AB4-F757-9034-2620-0B79A6B4B65B}"/>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288224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D601D-B953-5114-E63C-3E59F9BE8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B7D96-D813-C75B-3BE8-1FBF1E9D03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EAFDE-A072-9774-0C38-CB7122C69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0C0805-AA1D-6277-7765-26C8BBE63427}"/>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6" name="Footer Placeholder 5">
            <a:extLst>
              <a:ext uri="{FF2B5EF4-FFF2-40B4-BE49-F238E27FC236}">
                <a16:creationId xmlns:a16="http://schemas.microsoft.com/office/drawing/2014/main" id="{640399E9-7180-E4DD-3A9D-717EB46083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92842-1CB3-8C3E-1F76-9B1C9BC08924}"/>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152290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3854-A7F9-13F2-97DF-4BA719376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B9F50D-A80B-FF1C-E1B0-E87A0C721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03A47C-D813-7FE3-E9EE-32D19E560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C80D7-7009-74D8-B2D5-95A1D254605A}"/>
              </a:ext>
            </a:extLst>
          </p:cNvPr>
          <p:cNvSpPr>
            <a:spLocks noGrp="1"/>
          </p:cNvSpPr>
          <p:nvPr>
            <p:ph type="dt" sz="half" idx="10"/>
          </p:nvPr>
        </p:nvSpPr>
        <p:spPr/>
        <p:txBody>
          <a:bodyPr/>
          <a:lstStyle/>
          <a:p>
            <a:fld id="{FDF49637-1BFC-4FBF-BE02-F61175BF905C}" type="datetimeFigureOut">
              <a:rPr lang="en-US" smtClean="0"/>
              <a:t>1/3/2025</a:t>
            </a:fld>
            <a:endParaRPr lang="en-US"/>
          </a:p>
        </p:txBody>
      </p:sp>
      <p:sp>
        <p:nvSpPr>
          <p:cNvPr id="6" name="Footer Placeholder 5">
            <a:extLst>
              <a:ext uri="{FF2B5EF4-FFF2-40B4-BE49-F238E27FC236}">
                <a16:creationId xmlns:a16="http://schemas.microsoft.com/office/drawing/2014/main" id="{A48C4FF0-8720-9360-33E7-9CA19949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D2B45-0C9D-179C-C807-405292406454}"/>
              </a:ext>
            </a:extLst>
          </p:cNvPr>
          <p:cNvSpPr>
            <a:spLocks noGrp="1"/>
          </p:cNvSpPr>
          <p:nvPr>
            <p:ph type="sldNum" sz="quarter" idx="12"/>
          </p:nvPr>
        </p:nvSpPr>
        <p:spPr/>
        <p:txBody>
          <a:bodyPr/>
          <a:lstStyle/>
          <a:p>
            <a:fld id="{3A42628C-601F-4A8E-A26A-9923A3B22C81}" type="slidenum">
              <a:rPr lang="en-US" smtClean="0"/>
              <a:t>‹#›</a:t>
            </a:fld>
            <a:endParaRPr lang="en-US"/>
          </a:p>
        </p:txBody>
      </p:sp>
    </p:spTree>
    <p:extLst>
      <p:ext uri="{BB962C8B-B14F-4D97-AF65-F5344CB8AC3E}">
        <p14:creationId xmlns:p14="http://schemas.microsoft.com/office/powerpoint/2010/main" val="132184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257080-B777-3142-23B0-89EF37304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C5F2DA-9368-E7EE-FB0C-EA5F78942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8DD0C-E7CA-8E7B-0F84-66054290A4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49637-1BFC-4FBF-BE02-F61175BF905C}" type="datetimeFigureOut">
              <a:rPr lang="en-US" smtClean="0"/>
              <a:t>1/3/2025</a:t>
            </a:fld>
            <a:endParaRPr lang="en-US"/>
          </a:p>
        </p:txBody>
      </p:sp>
      <p:sp>
        <p:nvSpPr>
          <p:cNvPr id="5" name="Footer Placeholder 4">
            <a:extLst>
              <a:ext uri="{FF2B5EF4-FFF2-40B4-BE49-F238E27FC236}">
                <a16:creationId xmlns:a16="http://schemas.microsoft.com/office/drawing/2014/main" id="{939108CD-6940-F952-BAB4-DD4A6FA090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034A8D-310F-5823-8FE0-506F352EE9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2628C-601F-4A8E-A26A-9923A3B22C81}" type="slidenum">
              <a:rPr lang="en-US" smtClean="0"/>
              <a:t>‹#›</a:t>
            </a:fld>
            <a:endParaRPr lang="en-US"/>
          </a:p>
        </p:txBody>
      </p:sp>
    </p:spTree>
    <p:extLst>
      <p:ext uri="{BB962C8B-B14F-4D97-AF65-F5344CB8AC3E}">
        <p14:creationId xmlns:p14="http://schemas.microsoft.com/office/powerpoint/2010/main" val="1020606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555193B8-6C0C-4CAB-9716-B227854DFA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8" name="图片 7">
            <a:extLst>
              <a:ext uri="{FF2B5EF4-FFF2-40B4-BE49-F238E27FC236}">
                <a16:creationId xmlns:a16="http://schemas.microsoft.com/office/drawing/2014/main" id="{453DB905-B2A9-4A46-B74D-A2BD30BA44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a:off x="1599884" y="4547793"/>
            <a:ext cx="996796" cy="2286000"/>
          </a:xfrm>
          <a:prstGeom prst="rect">
            <a:avLst/>
          </a:prstGeom>
        </p:spPr>
      </p:pic>
      <p:pic>
        <p:nvPicPr>
          <p:cNvPr id="9" name="图片 8">
            <a:extLst>
              <a:ext uri="{FF2B5EF4-FFF2-40B4-BE49-F238E27FC236}">
                <a16:creationId xmlns:a16="http://schemas.microsoft.com/office/drawing/2014/main" id="{25A32EF6-8D90-45C0-8CE0-7802195E46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pic>
        <p:nvPicPr>
          <p:cNvPr id="26" name="图片 25">
            <a:extLst>
              <a:ext uri="{FF2B5EF4-FFF2-40B4-BE49-F238E27FC236}">
                <a16:creationId xmlns:a16="http://schemas.microsoft.com/office/drawing/2014/main" id="{F2911CBE-B8F5-4F3F-AB65-7F917358B9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27" name="图片 26">
            <a:extLst>
              <a:ext uri="{FF2B5EF4-FFF2-40B4-BE49-F238E27FC236}">
                <a16:creationId xmlns:a16="http://schemas.microsoft.com/office/drawing/2014/main" id="{252CFE87-AC3F-4711-A61F-FD87FEA9F0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8" name="图片 27">
            <a:extLst>
              <a:ext uri="{FF2B5EF4-FFF2-40B4-BE49-F238E27FC236}">
                <a16:creationId xmlns:a16="http://schemas.microsoft.com/office/drawing/2014/main" id="{998ACD91-BD40-4A6F-A21E-F43EA9AC32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pic>
        <p:nvPicPr>
          <p:cNvPr id="3" name="Picture 2">
            <a:extLst>
              <a:ext uri="{FF2B5EF4-FFF2-40B4-BE49-F238E27FC236}">
                <a16:creationId xmlns:a16="http://schemas.microsoft.com/office/drawing/2014/main" id="{9FCA239E-EDFB-7A45-E28E-BDD5D33139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7" b="89865" l="6081" r="92838">
                        <a14:foregroundMark x1="92162" y1="36486" x2="92838" y2="55068"/>
                        <a14:foregroundMark x1="47027" y1="45777" x2="52162" y2="71959"/>
                        <a14:foregroundMark x1="47973" y1="56250" x2="53243" y2="56757"/>
                        <a14:foregroundMark x1="45676" y1="67905" x2="46622" y2="73480"/>
                        <a14:foregroundMark x1="59595" y1="58108" x2="60676" y2="62162"/>
                        <a14:foregroundMark x1="19865" y1="38514" x2="24459" y2="67230"/>
                        <a14:foregroundMark x1="6622" y1="44595" x2="6081" y2="46959"/>
                        <a14:foregroundMark x1="6081" y1="47128" x2="6081" y2="47297"/>
                      </a14:backgroundRemoval>
                    </a14:imgEffect>
                  </a14:imgLayer>
                </a14:imgProps>
              </a:ext>
              <a:ext uri="{28A0092B-C50C-407E-A947-70E740481C1C}">
                <a14:useLocalDpi xmlns:a14="http://schemas.microsoft.com/office/drawing/2010/main" val="0"/>
              </a:ext>
            </a:extLst>
          </a:blip>
          <a:stretch>
            <a:fillRect/>
          </a:stretch>
        </p:blipFill>
        <p:spPr>
          <a:xfrm>
            <a:off x="5677989" y="2138514"/>
            <a:ext cx="6779824" cy="5423859"/>
          </a:xfrm>
          <a:prstGeom prst="rect">
            <a:avLst/>
          </a:prstGeom>
        </p:spPr>
      </p:pic>
      <p:sp>
        <p:nvSpPr>
          <p:cNvPr id="2" name="Rectangle: Rounded Corners 1">
            <a:extLst>
              <a:ext uri="{FF2B5EF4-FFF2-40B4-BE49-F238E27FC236}">
                <a16:creationId xmlns:a16="http://schemas.microsoft.com/office/drawing/2014/main" id="{5A128B99-94C3-0DFB-0D5E-03B8E9D21888}"/>
              </a:ext>
            </a:extLst>
          </p:cNvPr>
          <p:cNvSpPr/>
          <p:nvPr/>
        </p:nvSpPr>
        <p:spPr>
          <a:xfrm>
            <a:off x="1114425" y="0"/>
            <a:ext cx="9353550" cy="34480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47C5C5BF-3E34-739D-9A3D-736C75F3EE63}"/>
              </a:ext>
            </a:extLst>
          </p:cNvPr>
          <p:cNvPicPr>
            <a:picLocks noChangeAspect="1"/>
          </p:cNvPicPr>
          <p:nvPr/>
        </p:nvPicPr>
        <p:blipFill>
          <a:blip r:embed="rId8"/>
          <a:stretch>
            <a:fillRect/>
          </a:stretch>
        </p:blipFill>
        <p:spPr>
          <a:xfrm>
            <a:off x="3959233" y="412359"/>
            <a:ext cx="2749534" cy="1286367"/>
          </a:xfrm>
          <a:prstGeom prst="rect">
            <a:avLst/>
          </a:prstGeom>
        </p:spPr>
      </p:pic>
      <p:pic>
        <p:nvPicPr>
          <p:cNvPr id="6" name="Picture 5">
            <a:extLst>
              <a:ext uri="{FF2B5EF4-FFF2-40B4-BE49-F238E27FC236}">
                <a16:creationId xmlns:a16="http://schemas.microsoft.com/office/drawing/2014/main" id="{C904FCB0-5D42-E869-8E66-5635F60D72E1}"/>
              </a:ext>
            </a:extLst>
          </p:cNvPr>
          <p:cNvPicPr>
            <a:picLocks noChangeAspect="1"/>
          </p:cNvPicPr>
          <p:nvPr/>
        </p:nvPicPr>
        <p:blipFill>
          <a:blip r:embed="rId9"/>
          <a:stretch>
            <a:fillRect/>
          </a:stretch>
        </p:blipFill>
        <p:spPr>
          <a:xfrm>
            <a:off x="1314450" y="893330"/>
            <a:ext cx="8787815" cy="2340906"/>
          </a:xfrm>
          <a:prstGeom prst="rect">
            <a:avLst/>
          </a:prstGeom>
        </p:spPr>
      </p:pic>
      <p:sp>
        <p:nvSpPr>
          <p:cNvPr id="7" name="TextBox 6">
            <a:extLst>
              <a:ext uri="{FF2B5EF4-FFF2-40B4-BE49-F238E27FC236}">
                <a16:creationId xmlns:a16="http://schemas.microsoft.com/office/drawing/2014/main" id="{90D5C847-C39D-FCB5-9115-32789BBC597B}"/>
              </a:ext>
            </a:extLst>
          </p:cNvPr>
          <p:cNvSpPr txBox="1"/>
          <p:nvPr/>
        </p:nvSpPr>
        <p:spPr>
          <a:xfrm>
            <a:off x="4953000" y="2819400"/>
            <a:ext cx="1828800" cy="584775"/>
          </a:xfrm>
          <a:prstGeom prst="rect">
            <a:avLst/>
          </a:prstGeom>
          <a:noFill/>
        </p:spPr>
        <p:txBody>
          <a:bodyPr wrap="square" rtlCol="0">
            <a:spAutoFit/>
          </a:bodyPr>
          <a:lstStyle/>
          <a:p>
            <a:r>
              <a:rPr lang="en-US" sz="3200" b="1" dirty="0"/>
              <a:t>(</a:t>
            </a:r>
            <a:r>
              <a:rPr lang="en-US" sz="3200" b="1" dirty="0" err="1"/>
              <a:t>Tiết</a:t>
            </a:r>
            <a:r>
              <a:rPr lang="en-US" sz="3200" b="1" dirty="0"/>
              <a:t> 2)</a:t>
            </a:r>
          </a:p>
        </p:txBody>
      </p:sp>
    </p:spTree>
    <p:extLst>
      <p:ext uri="{BB962C8B-B14F-4D97-AF65-F5344CB8AC3E}">
        <p14:creationId xmlns:p14="http://schemas.microsoft.com/office/powerpoint/2010/main" val="1626928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F6C35D50-D088-41AA-4B97-29CD5169BE4C}"/>
              </a:ext>
            </a:extLst>
          </p:cNvPr>
          <p:cNvSpPr txBox="1"/>
          <p:nvPr/>
        </p:nvSpPr>
        <p:spPr>
          <a:xfrm>
            <a:off x="742950" y="390525"/>
            <a:ext cx="105441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Dựa vào sơ đồ hình 3, hãy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Bữa ăn nào trong hình 4 đã cân bằng, lành mạnh?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Cần thêm hoặc bớt thức ăn trong khay như thế nào để có bữa ăn cân bằng, lành mạnh?</a:t>
            </a:r>
          </a:p>
        </p:txBody>
      </p:sp>
      <p:pic>
        <p:nvPicPr>
          <p:cNvPr id="14" name="Picture 13">
            <a:extLst>
              <a:ext uri="{FF2B5EF4-FFF2-40B4-BE49-F238E27FC236}">
                <a16:creationId xmlns:a16="http://schemas.microsoft.com/office/drawing/2014/main" id="{2262D9E3-0D69-B83F-8989-468E7AD37BEF}"/>
              </a:ext>
            </a:extLst>
          </p:cNvPr>
          <p:cNvPicPr>
            <a:picLocks noChangeAspect="1"/>
          </p:cNvPicPr>
          <p:nvPr/>
        </p:nvPicPr>
        <p:blipFill>
          <a:blip r:embed="rId3"/>
          <a:stretch>
            <a:fillRect/>
          </a:stretch>
        </p:blipFill>
        <p:spPr>
          <a:xfrm>
            <a:off x="3695700" y="2143125"/>
            <a:ext cx="5276850" cy="4476750"/>
          </a:xfrm>
          <a:prstGeom prst="rect">
            <a:avLst/>
          </a:prstGeom>
        </p:spPr>
      </p:pic>
    </p:spTree>
    <p:extLst>
      <p:ext uri="{BB962C8B-B14F-4D97-AF65-F5344CB8AC3E}">
        <p14:creationId xmlns:p14="http://schemas.microsoft.com/office/powerpoint/2010/main" val="374284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 name="Picture 8">
            <a:extLst>
              <a:ext uri="{FF2B5EF4-FFF2-40B4-BE49-F238E27FC236}">
                <a16:creationId xmlns:a16="http://schemas.microsoft.com/office/drawing/2014/main" id="{C985F21E-436C-E661-4D28-8A5AA8D0FEFE}"/>
              </a:ext>
            </a:extLst>
          </p:cNvPr>
          <p:cNvPicPr>
            <a:picLocks noChangeAspect="1"/>
          </p:cNvPicPr>
          <p:nvPr/>
        </p:nvPicPr>
        <p:blipFill>
          <a:blip r:embed="rId3"/>
          <a:stretch>
            <a:fillRect/>
          </a:stretch>
        </p:blipFill>
        <p:spPr>
          <a:xfrm>
            <a:off x="484332" y="1944921"/>
            <a:ext cx="4952195" cy="2965009"/>
          </a:xfrm>
          <a:prstGeom prst="rect">
            <a:avLst/>
          </a:prstGeom>
        </p:spPr>
      </p:pic>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4"/>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774635" y="2376013"/>
            <a:ext cx="5456582" cy="1940957"/>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vi-VN" sz="36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 4a có sự cân bằng, lành mạnh vì đủ 4 nhóm chất dinh dưỡng..</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3325754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774634" y="2376013"/>
            <a:ext cx="5769665" cy="2281476"/>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 4b</a:t>
            </a:r>
            <a:r>
              <a:rPr lang="en-US"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a:t>
            </a: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vi-VN" sz="32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Cần có thêm rau xanh để có đầy đủ vi-ta-min và chất khoáng, bớt thịt để không bị thừa đạm và chất béo.</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8" name="Picture 7">
            <a:extLst>
              <a:ext uri="{FF2B5EF4-FFF2-40B4-BE49-F238E27FC236}">
                <a16:creationId xmlns:a16="http://schemas.microsoft.com/office/drawing/2014/main" id="{246BABB8-CA2F-39D6-C3FB-34EE552C896C}"/>
              </a:ext>
            </a:extLst>
          </p:cNvPr>
          <p:cNvPicPr>
            <a:picLocks noChangeAspect="1"/>
          </p:cNvPicPr>
          <p:nvPr/>
        </p:nvPicPr>
        <p:blipFill>
          <a:blip r:embed="rId4"/>
          <a:stretch>
            <a:fillRect/>
          </a:stretch>
        </p:blipFill>
        <p:spPr>
          <a:xfrm>
            <a:off x="716117" y="2238376"/>
            <a:ext cx="4478181" cy="2490306"/>
          </a:xfrm>
          <a:prstGeom prst="rect">
            <a:avLst/>
          </a:prstGeom>
        </p:spPr>
      </p:pic>
    </p:spTree>
    <p:extLst>
      <p:ext uri="{BB962C8B-B14F-4D97-AF65-F5344CB8AC3E}">
        <p14:creationId xmlns:p14="http://schemas.microsoft.com/office/powerpoint/2010/main" val="245077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086350" y="2376013"/>
            <a:ext cx="6505575" cy="2553891"/>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4c</a:t>
            </a:r>
            <a:r>
              <a:rPr lang="vi-VN"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vi-VN" sz="36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Cần có thêm rau xanh để có đầy đủ vi-ta-min và chất khoáng, bớt đồ chiên để không bị thừa chất béo.</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5" name="Picture 4">
            <a:extLst>
              <a:ext uri="{FF2B5EF4-FFF2-40B4-BE49-F238E27FC236}">
                <a16:creationId xmlns:a16="http://schemas.microsoft.com/office/drawing/2014/main" id="{98EB7912-12C4-38C5-613B-83D59AC218EF}"/>
              </a:ext>
            </a:extLst>
          </p:cNvPr>
          <p:cNvPicPr>
            <a:picLocks noChangeAspect="1"/>
          </p:cNvPicPr>
          <p:nvPr/>
        </p:nvPicPr>
        <p:blipFill>
          <a:blip r:embed="rId4"/>
          <a:stretch>
            <a:fillRect/>
          </a:stretch>
        </p:blipFill>
        <p:spPr>
          <a:xfrm>
            <a:off x="1643062" y="2046789"/>
            <a:ext cx="3128963" cy="3115761"/>
          </a:xfrm>
          <a:prstGeom prst="rect">
            <a:avLst/>
          </a:prstGeom>
        </p:spPr>
      </p:pic>
    </p:spTree>
    <p:extLst>
      <p:ext uri="{BB962C8B-B14F-4D97-AF65-F5344CB8AC3E}">
        <p14:creationId xmlns:p14="http://schemas.microsoft.com/office/powerpoint/2010/main" val="3659789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6">
            <a:extLst>
              <a:ext uri="{FF2B5EF4-FFF2-40B4-BE49-F238E27FC236}">
                <a16:creationId xmlns:a16="http://schemas.microsoft.com/office/drawing/2014/main" id="{0B137F04-E0A1-441D-10C0-3C3C7BCCC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94" y="0"/>
            <a:ext cx="9390433" cy="6562107"/>
          </a:xfrm>
          <a:prstGeom prst="rect">
            <a:avLst/>
          </a:prstGeom>
        </p:spPr>
      </p:pic>
      <p:pic>
        <p:nvPicPr>
          <p:cNvPr id="14" name="图片 37">
            <a:extLst>
              <a:ext uri="{FF2B5EF4-FFF2-40B4-BE49-F238E27FC236}">
                <a16:creationId xmlns:a16="http://schemas.microsoft.com/office/drawing/2014/main" id="{0FE14722-574E-28F2-F3F5-E653548DB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379" y="1986692"/>
            <a:ext cx="2358331" cy="1148931"/>
          </a:xfrm>
          <a:prstGeom prst="rect">
            <a:avLst/>
          </a:prstGeom>
        </p:spPr>
      </p:pic>
      <p:sp>
        <p:nvSpPr>
          <p:cNvPr id="15" name="矩形 8">
            <a:extLst>
              <a:ext uri="{FF2B5EF4-FFF2-40B4-BE49-F238E27FC236}">
                <a16:creationId xmlns:a16="http://schemas.microsoft.com/office/drawing/2014/main" id="{9341A5BF-99C7-1BA5-3DFB-8EE681D70FE6}"/>
              </a:ext>
            </a:extLst>
          </p:cNvPr>
          <p:cNvSpPr/>
          <p:nvPr/>
        </p:nvSpPr>
        <p:spPr>
          <a:xfrm>
            <a:off x="5099863" y="3015417"/>
            <a:ext cx="6203942" cy="2400657"/>
          </a:xfrm>
          <a:prstGeom prst="rect">
            <a:avLst/>
          </a:prstGeom>
        </p:spPr>
        <p:txBody>
          <a:bodyPr wrap="none">
            <a:spAutoFit/>
            <a:scene3d>
              <a:camera prst="orthographicFront"/>
              <a:lightRig rig="threePt" dir="t"/>
            </a:scene3d>
            <a:sp3d extrusionH="57150">
              <a:bevelT h="25400" prst="softRound"/>
            </a:sp3d>
          </a:bodyPr>
          <a:lstStyle/>
          <a:p>
            <a:pPr algn="ctr" defTabSz="914377"/>
            <a:r>
              <a:rPr lang="en-US" altLang="zh-CN" sz="7500" dirty="0">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rPr>
              <a:t>CHÚC CÁC EM</a:t>
            </a:r>
          </a:p>
          <a:p>
            <a:pPr algn="ctr" defTabSz="914377"/>
            <a:r>
              <a:rPr lang="en-US" altLang="zh-CN" sz="7500" dirty="0">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rPr>
              <a:t>HỌC TỐT</a:t>
            </a:r>
            <a:endParaRPr lang="zh-CN" altLang="en-US" sz="7500" dirty="0">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spTree>
    <p:extLst>
      <p:ext uri="{BB962C8B-B14F-4D97-AF65-F5344CB8AC3E}">
        <p14:creationId xmlns:p14="http://schemas.microsoft.com/office/powerpoint/2010/main" val="382061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6"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80">
                                          <p:stCondLst>
                                            <p:cond delay="0"/>
                                          </p:stCondLst>
                                        </p:cTn>
                                        <p:tgtEl>
                                          <p:spTgt spid="14"/>
                                        </p:tgtEl>
                                      </p:cBhvr>
                                    </p:animEffect>
                                    <p:anim calcmode="lin" valueType="num">
                                      <p:cBhvr>
                                        <p:cTn id="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6" dur="26">
                                          <p:stCondLst>
                                            <p:cond delay="650"/>
                                          </p:stCondLst>
                                        </p:cTn>
                                        <p:tgtEl>
                                          <p:spTgt spid="14"/>
                                        </p:tgtEl>
                                      </p:cBhvr>
                                      <p:to x="100000" y="60000"/>
                                    </p:animScale>
                                    <p:animScale>
                                      <p:cBhvr>
                                        <p:cTn id="17" dur="166" decel="50000">
                                          <p:stCondLst>
                                            <p:cond delay="676"/>
                                          </p:stCondLst>
                                        </p:cTn>
                                        <p:tgtEl>
                                          <p:spTgt spid="14"/>
                                        </p:tgtEl>
                                      </p:cBhvr>
                                      <p:to x="100000" y="100000"/>
                                    </p:animScale>
                                    <p:animScale>
                                      <p:cBhvr>
                                        <p:cTn id="18" dur="26">
                                          <p:stCondLst>
                                            <p:cond delay="1312"/>
                                          </p:stCondLst>
                                        </p:cTn>
                                        <p:tgtEl>
                                          <p:spTgt spid="14"/>
                                        </p:tgtEl>
                                      </p:cBhvr>
                                      <p:to x="100000" y="80000"/>
                                    </p:animScale>
                                    <p:animScale>
                                      <p:cBhvr>
                                        <p:cTn id="19" dur="166" decel="50000">
                                          <p:stCondLst>
                                            <p:cond delay="1338"/>
                                          </p:stCondLst>
                                        </p:cTn>
                                        <p:tgtEl>
                                          <p:spTgt spid="14"/>
                                        </p:tgtEl>
                                      </p:cBhvr>
                                      <p:to x="100000" y="100000"/>
                                    </p:animScale>
                                    <p:animScale>
                                      <p:cBhvr>
                                        <p:cTn id="20" dur="26">
                                          <p:stCondLst>
                                            <p:cond delay="1642"/>
                                          </p:stCondLst>
                                        </p:cTn>
                                        <p:tgtEl>
                                          <p:spTgt spid="14"/>
                                        </p:tgtEl>
                                      </p:cBhvr>
                                      <p:to x="100000" y="90000"/>
                                    </p:animScale>
                                    <p:animScale>
                                      <p:cBhvr>
                                        <p:cTn id="21" dur="166" decel="50000">
                                          <p:stCondLst>
                                            <p:cond delay="1668"/>
                                          </p:stCondLst>
                                        </p:cTn>
                                        <p:tgtEl>
                                          <p:spTgt spid="14"/>
                                        </p:tgtEl>
                                      </p:cBhvr>
                                      <p:to x="100000" y="100000"/>
                                    </p:animScale>
                                    <p:animScale>
                                      <p:cBhvr>
                                        <p:cTn id="22" dur="26">
                                          <p:stCondLst>
                                            <p:cond delay="1808"/>
                                          </p:stCondLst>
                                        </p:cTn>
                                        <p:tgtEl>
                                          <p:spTgt spid="14"/>
                                        </p:tgtEl>
                                      </p:cBhvr>
                                      <p:to x="100000" y="95000"/>
                                    </p:animScale>
                                    <p:animScale>
                                      <p:cBhvr>
                                        <p:cTn id="23" dur="166" decel="50000">
                                          <p:stCondLst>
                                            <p:cond delay="1834"/>
                                          </p:stCondLst>
                                        </p:cTn>
                                        <p:tgtEl>
                                          <p:spTgt spid="14"/>
                                        </p:tgtEl>
                                      </p:cBhvr>
                                      <p:to x="100000" y="100000"/>
                                    </p:animScale>
                                  </p:childTnLst>
                                </p:cTn>
                              </p:par>
                              <p:par>
                                <p:cTn id="24" presetID="1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6">
            <a:extLst>
              <a:ext uri="{FF2B5EF4-FFF2-40B4-BE49-F238E27FC236}">
                <a16:creationId xmlns:a16="http://schemas.microsoft.com/office/drawing/2014/main" id="{9D4DD5DD-5BC3-6A9D-3CD5-4D810F07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24" y="855644"/>
            <a:ext cx="8509442" cy="4699659"/>
          </a:xfrm>
          <a:prstGeom prst="rect">
            <a:avLst/>
          </a:prstGeom>
        </p:spPr>
      </p:pic>
      <p:pic>
        <p:nvPicPr>
          <p:cNvPr id="4" name="Picture 3">
            <a:extLst>
              <a:ext uri="{FF2B5EF4-FFF2-40B4-BE49-F238E27FC236}">
                <a16:creationId xmlns:a16="http://schemas.microsoft.com/office/drawing/2014/main" id="{A030DE3B-B474-4AF5-F19E-38F9B504ACDD}"/>
              </a:ext>
            </a:extLst>
          </p:cNvPr>
          <p:cNvPicPr>
            <a:picLocks noChangeAspect="1"/>
          </p:cNvPicPr>
          <p:nvPr/>
        </p:nvPicPr>
        <p:blipFill>
          <a:blip r:embed="rId3"/>
          <a:stretch>
            <a:fillRect/>
          </a:stretch>
        </p:blipFill>
        <p:spPr>
          <a:xfrm>
            <a:off x="3175776" y="3119951"/>
            <a:ext cx="5535648" cy="1322947"/>
          </a:xfrm>
          <a:prstGeom prst="rect">
            <a:avLst/>
          </a:prstGeom>
        </p:spPr>
      </p:pic>
    </p:spTree>
    <p:extLst>
      <p:ext uri="{BB962C8B-B14F-4D97-AF65-F5344CB8AC3E}">
        <p14:creationId xmlns:p14="http://schemas.microsoft.com/office/powerpoint/2010/main" val="2313766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498160B-8CF1-ED56-C081-FF9CADD1EC77}"/>
              </a:ext>
            </a:extLst>
          </p:cNvPr>
          <p:cNvSpPr txBox="1"/>
          <p:nvPr/>
        </p:nvSpPr>
        <p:spPr>
          <a:xfrm>
            <a:off x="1333500" y="703384"/>
            <a:ext cx="9816611"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a typeface="+mn-ea"/>
                <a:cs typeface="+mn-cs"/>
              </a:rPr>
              <a:t>Hoạt động 2: Ăn uống cân bằng, lành mạnh</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a typeface="+mn-ea"/>
              <a:cs typeface="+mn-cs"/>
            </a:endParaRPr>
          </a:p>
        </p:txBody>
      </p:sp>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94520" y="1176842"/>
            <a:ext cx="11402960" cy="528023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B6E34876-6007-2EF8-4364-7D14595DE49C}"/>
              </a:ext>
            </a:extLst>
          </p:cNvPr>
          <p:cNvSpPr txBox="1"/>
          <p:nvPr/>
        </p:nvSpPr>
        <p:spPr>
          <a:xfrm>
            <a:off x="714376" y="1408926"/>
            <a:ext cx="10934700" cy="452431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mn-ea"/>
                <a:cs typeface="+mn-cs"/>
              </a:rPr>
              <a:t> Tháp dinh dưỡng: </a:t>
            </a:r>
            <a:r>
              <a:rPr kumimoji="0" lang="vi-VN" sz="3600" b="0" i="0" u="none" strike="noStrike" kern="1200" cap="none" spc="0" normalizeH="0" baseline="0" noProof="0" dirty="0">
                <a:ln>
                  <a:noFill/>
                </a:ln>
                <a:solidFill>
                  <a:prstClr val="black"/>
                </a:solidFill>
                <a:effectLst/>
                <a:uLnTx/>
                <a:uFillTx/>
                <a:latin typeface="Calibri"/>
                <a:ea typeface="+mn-ea"/>
                <a:cs typeface="+mn-cs"/>
              </a:rPr>
              <a:t>là sơ đồ để minh hoạ lượng thực phẩm trung bình mà một trẻ nên ăn trong một ngày; hình dạng tháp cho thấy càng lên cao, lượng thực phẩm được khuyến cáo dùng ít đi; là công cụ đơn giản để xây dựng thực đơn cân đối giữa các nhóm chất dinh dưỡng của thực phẩm, từ đó ăn đúng lượng, đủ chất để đảm bảo nhu cầu về năng lượng, các chất dinh dưỡng cần thiết, duy trì sức khoẻ tốt.</a:t>
            </a:r>
          </a:p>
        </p:txBody>
      </p:sp>
    </p:spTree>
    <p:extLst>
      <p:ext uri="{BB962C8B-B14F-4D97-AF65-F5344CB8AC3E}">
        <p14:creationId xmlns:p14="http://schemas.microsoft.com/office/powerpoint/2010/main" val="2544896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F6C35D50-D088-41AA-4B97-29CD5169BE4C}"/>
              </a:ext>
            </a:extLst>
          </p:cNvPr>
          <p:cNvSpPr txBox="1"/>
          <p:nvPr/>
        </p:nvSpPr>
        <p:spPr>
          <a:xfrm>
            <a:off x="742950" y="390525"/>
            <a:ext cx="105441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sát các tầng của sơ đồ “Tháp dinh dưỡng” (Hình 3) và nhận xét:</a:t>
            </a:r>
          </a:p>
        </p:txBody>
      </p:sp>
      <p:pic>
        <p:nvPicPr>
          <p:cNvPr id="7" name="Picture 6">
            <a:extLst>
              <a:ext uri="{FF2B5EF4-FFF2-40B4-BE49-F238E27FC236}">
                <a16:creationId xmlns:a16="http://schemas.microsoft.com/office/drawing/2014/main" id="{1A9EB94C-0FBD-70DA-1252-6B9F44761267}"/>
              </a:ext>
            </a:extLst>
          </p:cNvPr>
          <p:cNvPicPr>
            <a:picLocks noChangeAspect="1"/>
          </p:cNvPicPr>
          <p:nvPr/>
        </p:nvPicPr>
        <p:blipFill>
          <a:blip r:embed="rId3"/>
          <a:stretch>
            <a:fillRect/>
          </a:stretch>
        </p:blipFill>
        <p:spPr>
          <a:xfrm>
            <a:off x="2990850" y="1162050"/>
            <a:ext cx="5715000" cy="5143500"/>
          </a:xfrm>
          <a:prstGeom prst="rect">
            <a:avLst/>
          </a:prstGeom>
        </p:spPr>
      </p:pic>
    </p:spTree>
    <p:extLst>
      <p:ext uri="{BB962C8B-B14F-4D97-AF65-F5344CB8AC3E}">
        <p14:creationId xmlns:p14="http://schemas.microsoft.com/office/powerpoint/2010/main" val="3879128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D2E4F7C1-0CEC-4C80-9CC9-820B3DB69465}"/>
              </a:ext>
            </a:extLst>
          </p:cNvPr>
          <p:cNvGrpSpPr/>
          <p:nvPr/>
        </p:nvGrpSpPr>
        <p:grpSpPr>
          <a:xfrm>
            <a:off x="188905" y="0"/>
            <a:ext cx="6988849" cy="317182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00050" y="584884"/>
              <a:ext cx="6496051" cy="1920562"/>
            </a:xfrm>
            <a:prstGeom prst="rect">
              <a:avLst/>
            </a:prstGeom>
            <a:noFill/>
          </p:spPr>
          <p:txBody>
            <a:bodyPr wrap="square" rtlCol="0">
              <a:spAutoFit/>
            </a:bodyPr>
            <a:lstStyle/>
            <a:p>
              <a:pPr marL="457200" indent="-457200" algn="just">
                <a:buFont typeface="Arial" panose="020B0604020202020204" pitchFamily="34" charset="0"/>
                <a:buChar char="•"/>
              </a:pPr>
              <a:r>
                <a:rPr lang="vi-VN" sz="2800" b="1" i="0" dirty="0">
                  <a:solidFill>
                    <a:srgbClr val="000000"/>
                  </a:solidFill>
                  <a:effectLst/>
                  <a:latin typeface="Calibri" panose="020F0502020204030204" pitchFamily="34" charset="0"/>
                  <a:cs typeface="Calibri" panose="020F0502020204030204" pitchFamily="34" charset="0"/>
                </a:rPr>
                <a:t>Mỗi tầng tháp dinh dưỡng chứa thực phẩm nào?</a:t>
              </a:r>
            </a:p>
            <a:p>
              <a:pPr marL="457200" indent="-457200" algn="just">
                <a:buFont typeface="Arial" panose="020B0604020202020204" pitchFamily="34" charset="0"/>
                <a:buChar char="•"/>
              </a:pPr>
              <a:r>
                <a:rPr lang="vi-VN" sz="2800" b="1" i="0" dirty="0">
                  <a:solidFill>
                    <a:srgbClr val="000000"/>
                  </a:solidFill>
                  <a:effectLst/>
                  <a:latin typeface="Calibri" panose="020F0502020204030204" pitchFamily="34" charset="0"/>
                  <a:cs typeface="Calibri" panose="020F0502020204030204" pitchFamily="34" charset="0"/>
                </a:rPr>
                <a:t>Những thực phẩm đó thuộc nhóm chất dinh dưỡng nào?</a:t>
              </a:r>
            </a:p>
            <a:p>
              <a:pPr marL="457200" indent="-457200" algn="just">
                <a:buFont typeface="Arial" panose="020B0604020202020204" pitchFamily="34" charset="0"/>
                <a:buChar char="•"/>
              </a:pPr>
              <a:r>
                <a:rPr lang="vi-VN" sz="2800" b="1" i="0" dirty="0">
                  <a:solidFill>
                    <a:srgbClr val="000000"/>
                  </a:solidFill>
                  <a:effectLst/>
                  <a:latin typeface="Calibri" panose="020F0502020204030204" pitchFamily="34" charset="0"/>
                  <a:cs typeface="Calibri" panose="020F0502020204030204" pitchFamily="34" charset="0"/>
                </a:rPr>
                <a:t>Mức độ cần sử dụng của các loại thực phẩm trong mỗi tầng như thế nào?</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6" name="Table 5">
            <a:extLst>
              <a:ext uri="{FF2B5EF4-FFF2-40B4-BE49-F238E27FC236}">
                <a16:creationId xmlns:a16="http://schemas.microsoft.com/office/drawing/2014/main" id="{4681F9DE-2A39-045A-2892-14D7F76FEC45}"/>
              </a:ext>
            </a:extLst>
          </p:cNvPr>
          <p:cNvGraphicFramePr>
            <a:graphicFrameLocks noGrp="1"/>
          </p:cNvGraphicFramePr>
          <p:nvPr/>
        </p:nvGraphicFramePr>
        <p:xfrm>
          <a:off x="704850" y="809625"/>
          <a:ext cx="10572750" cy="5519280"/>
        </p:xfrm>
        <a:graphic>
          <a:graphicData uri="http://schemas.openxmlformats.org/drawingml/2006/table">
            <a:tbl>
              <a:tblPr>
                <a:tableStyleId>{8799B23B-EC83-4686-B30A-512413B5E67A}</a:tableStyleId>
              </a:tblPr>
              <a:tblGrid>
                <a:gridCol w="3488471">
                  <a:extLst>
                    <a:ext uri="{9D8B030D-6E8A-4147-A177-3AD203B41FA5}">
                      <a16:colId xmlns:a16="http://schemas.microsoft.com/office/drawing/2014/main" val="1962645596"/>
                    </a:ext>
                  </a:extLst>
                </a:gridCol>
                <a:gridCol w="4244739">
                  <a:extLst>
                    <a:ext uri="{9D8B030D-6E8A-4147-A177-3AD203B41FA5}">
                      <a16:colId xmlns:a16="http://schemas.microsoft.com/office/drawing/2014/main" val="1961244427"/>
                    </a:ext>
                  </a:extLst>
                </a:gridCol>
                <a:gridCol w="2839540">
                  <a:extLst>
                    <a:ext uri="{9D8B030D-6E8A-4147-A177-3AD203B41FA5}">
                      <a16:colId xmlns:a16="http://schemas.microsoft.com/office/drawing/2014/main" val="3098330707"/>
                    </a:ext>
                  </a:extLst>
                </a:gridCol>
              </a:tblGrid>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Nhóm chất dinh dưỡng</a:t>
                      </a:r>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độ</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sử</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dụng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48907870"/>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Muối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ăn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Vi-ta-min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khoáng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4 g</a:t>
                      </a:r>
                    </a:p>
                  </a:txBody>
                  <a:tcPr marL="0" marR="0" marT="0" marB="0"/>
                </a:tc>
                <a:extLst>
                  <a:ext uri="{0D108BD9-81ED-4DB2-BD59-A6C34878D82A}">
                    <a16:rowId xmlns:a16="http://schemas.microsoft.com/office/drawing/2014/main" val="2784675599"/>
                  </a:ext>
                </a:extLst>
              </a:tr>
              <a:tr h="29923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Đường, đồ ngọt</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Chất bột đường</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15 g</a:t>
                      </a:r>
                    </a:p>
                  </a:txBody>
                  <a:tcPr marL="0" marR="0" marT="0" marB="0"/>
                </a:tc>
                <a:extLst>
                  <a:ext uri="{0D108BD9-81ED-4DB2-BD59-A6C34878D82A}">
                    <a16:rowId xmlns:a16="http://schemas.microsoft.com/office/drawing/2014/main" val="3293965911"/>
                  </a:ext>
                </a:extLst>
              </a:tr>
              <a:tr h="29923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Dầu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mỡ</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Chất béo</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15 g</a:t>
                      </a:r>
                    </a:p>
                  </a:txBody>
                  <a:tcPr marL="0" marR="0" marT="0" marB="0"/>
                </a:tc>
                <a:extLst>
                  <a:ext uri="{0D108BD9-81ED-4DB2-BD59-A6C34878D82A}">
                    <a16:rowId xmlns:a16="http://schemas.microsoft.com/office/drawing/2014/main" val="3970640834"/>
                  </a:ext>
                </a:extLst>
              </a:tr>
              <a:tr h="89770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Thịt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thủy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trứng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hạt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đạm</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đạm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150 đến 250 g</a:t>
                      </a:r>
                    </a:p>
                  </a:txBody>
                  <a:tcPr marL="0" marR="0" marT="0" marB="0"/>
                </a:tc>
                <a:extLst>
                  <a:ext uri="{0D108BD9-81ED-4DB2-BD59-A6C34878D82A}">
                    <a16:rowId xmlns:a16="http://schemas.microsoft.com/office/drawing/2014/main" val="1083039442"/>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Sữa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từ</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sữa</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đạm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400 đến 600 ml</a:t>
                      </a:r>
                    </a:p>
                  </a:txBody>
                  <a:tcPr marL="0" marR="0" marT="0" marB="0"/>
                </a:tc>
                <a:extLst>
                  <a:ext uri="{0D108BD9-81ED-4DB2-BD59-A6C34878D82A}">
                    <a16:rowId xmlns:a16="http://schemas.microsoft.com/office/drawing/2014/main" val="456445984"/>
                  </a:ext>
                </a:extLst>
              </a:tr>
              <a:tr h="598470">
                <a:tc>
                  <a:txBody>
                    <a:bodyPr/>
                    <a:lstStyle/>
                    <a:p>
                      <a:pPr algn="ctr"/>
                      <a:r>
                        <a:rPr lang="pt-BR" sz="2400" b="1" dirty="0">
                          <a:solidFill>
                            <a:srgbClr val="000000"/>
                          </a:solidFill>
                          <a:effectLst/>
                          <a:latin typeface="Cambria" panose="02040503050406030204" pitchFamily="18" charset="0"/>
                          <a:ea typeface="Cambria" panose="02040503050406030204" pitchFamily="18" charset="0"/>
                        </a:rPr>
                        <a:t>Rau lá, rau củ quả</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Vi-ta-min và chất khoáng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3981717857"/>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Trái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quả</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chín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Vi-ta-min và chất khoáng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2109134072"/>
                  </a:ext>
                </a:extLst>
              </a:tr>
              <a:tr h="89770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Ngũ</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cốc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khoai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chế</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biến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Chất bột đường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354666997"/>
                  </a:ext>
                </a:extLst>
              </a:tr>
            </a:tbl>
          </a:graphicData>
        </a:graphic>
      </p:graphicFrame>
    </p:spTree>
    <p:extLst>
      <p:ext uri="{BB962C8B-B14F-4D97-AF65-F5344CB8AC3E}">
        <p14:creationId xmlns:p14="http://schemas.microsoft.com/office/powerpoint/2010/main" val="152934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1A9EB94C-0FBD-70DA-1252-6B9F44761267}"/>
              </a:ext>
            </a:extLst>
          </p:cNvPr>
          <p:cNvPicPr>
            <a:picLocks noChangeAspect="1"/>
          </p:cNvPicPr>
          <p:nvPr/>
        </p:nvPicPr>
        <p:blipFill>
          <a:blip r:embed="rId3"/>
          <a:stretch>
            <a:fillRect/>
          </a:stretch>
        </p:blipFill>
        <p:spPr>
          <a:xfrm>
            <a:off x="619125" y="1066800"/>
            <a:ext cx="5715000" cy="5143500"/>
          </a:xfrm>
          <a:prstGeom prst="rect">
            <a:avLst/>
          </a:prstGeom>
        </p:spPr>
      </p:pic>
      <p:sp>
        <p:nvSpPr>
          <p:cNvPr id="5" name="Rectangle 4">
            <a:extLst>
              <a:ext uri="{FF2B5EF4-FFF2-40B4-BE49-F238E27FC236}">
                <a16:creationId xmlns:a16="http://schemas.microsoft.com/office/drawing/2014/main" id="{00B676B4-2795-DEDE-5582-9E07085F5698}"/>
              </a:ext>
            </a:extLst>
          </p:cNvPr>
          <p:cNvSpPr/>
          <p:nvPr/>
        </p:nvSpPr>
        <p:spPr>
          <a:xfrm>
            <a:off x="6391274" y="1885950"/>
            <a:ext cx="5248275" cy="3028949"/>
          </a:xfrm>
          <a:prstGeom prst="rect">
            <a:avLst/>
          </a:prstGeom>
          <a:solidFill>
            <a:srgbClr val="FBE5D6"/>
          </a:solidFill>
          <a:ln w="28575" cap="flat" cmpd="sng" algn="ctr">
            <a:solidFill>
              <a:srgbClr val="FBE5D6"/>
            </a:solidFill>
            <a:prstDash val="solid"/>
            <a:miter lim="800000"/>
          </a:ln>
          <a:effectLst/>
        </p:spPr>
        <p:txBody>
          <a:bodyPr rtlCol="0" anchor="ctr"/>
          <a:lstStyle/>
          <a:p>
            <a:pPr lvl="0" algn="just">
              <a:defRPr/>
            </a:pPr>
            <a:r>
              <a:rPr lang="vi-VN" sz="2800" b="1" kern="0" dirty="0">
                <a:solidFill>
                  <a:prstClr val="black"/>
                </a:solidFill>
                <a:latin typeface="Cambria" panose="02040503050406030204" pitchFamily="18" charset="0"/>
                <a:ea typeface="Cambria" panose="02040503050406030204" pitchFamily="18" charset="0"/>
              </a:rPr>
              <a:t>Các loại thực phẩm sẽ được biểu diễn theo hình kim tự tháp với đỉnh tháp tượng trưng cho nhóm thực phẩm cần hạn chế ăn và đáy tháp là nhóm thực phẩm cho phép ăn nhiều</a:t>
            </a:r>
            <a:r>
              <a:rPr lang="en-US" sz="2800" b="1" kern="0" dirty="0">
                <a:solidFill>
                  <a:prstClr val="black"/>
                </a:solidFill>
                <a:latin typeface="Cambria" panose="02040503050406030204" pitchFamily="18" charset="0"/>
                <a:ea typeface="Cambria" panose="02040503050406030204" pitchFamily="18" charset="0"/>
              </a:rPr>
              <a:t>.</a:t>
            </a:r>
            <a:endParaRPr lang="vi-VN" sz="2800" b="1" kern="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5474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462</Words>
  <Application>Microsoft Office PowerPoint</Application>
  <PresentationFormat>Widescreen</PresentationFormat>
  <Paragraphs>56</Paragraphs>
  <Slides>14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Cambria</vt:lpstr>
      <vt:lpstr>等线</vt:lpstr>
      <vt:lpstr>Times New Roman</vt:lpstr>
      <vt:lpstr>UTM Showcard</vt:lpstr>
      <vt:lpstr>字魂27号-布丁体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2025-02-24T01:32:34Z</dcterms:created>
  <dcterms:modified xsi:type="dcterms:W3CDTF">2025-03-01T03:26:30Z</dcterms:modified>
</cp:coreProperties>
</file>