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264" r:id="rId3"/>
    <p:sldId id="266" r:id="rId4"/>
    <p:sldId id="267" r:id="rId5"/>
    <p:sldId id="268" r:id="rId6"/>
    <p:sldId id="269" r:id="rId7"/>
    <p:sldId id="271" r:id="rId8"/>
    <p:sldId id="273" r:id="rId9"/>
    <p:sldId id="274" r:id="rId10"/>
    <p:sldId id="275" r:id="rId11"/>
    <p:sldId id="276" r:id="rId12"/>
    <p:sldId id="27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69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23BCDF-5ED5-4D04-A6B3-D3AFC95948E2}" type="datetimeFigureOut">
              <a:rPr lang="en-US" smtClean="0"/>
              <a:t>15/3/2025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0A6D05-F106-4825-840D-F26E64A646B6}" type="slidenum">
              <a:rPr lang="en-US" smtClean="0"/>
              <a:t>‹#›</a:t>
            </a:fld>
            <a:endParaRPr lang="en-US"/>
          </a:p>
        </p:txBody>
      </p:sp>
    </p:spTree>
    <p:extLst>
      <p:ext uri="{BB962C8B-B14F-4D97-AF65-F5344CB8AC3E}">
        <p14:creationId xmlns:p14="http://schemas.microsoft.com/office/powerpoint/2010/main" val="2338764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5928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3649062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3585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1833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9254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2860692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1226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3170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2348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3958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06B904-B9F2-4944-8A14-7F1F0FBD98B4}" type="datetimeFigureOut">
              <a:rPr lang="en-US" smtClean="0"/>
              <a:t>15/3/2025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CF407E-89A1-4AC1-A5D4-EA678172D912}" type="slidenum">
              <a:rPr lang="en-US" smtClean="0"/>
              <a:t>‹#›</a:t>
            </a:fld>
            <a:endParaRPr lang="en-US"/>
          </a:p>
        </p:txBody>
      </p:sp>
    </p:spTree>
    <p:extLst>
      <p:ext uri="{BB962C8B-B14F-4D97-AF65-F5344CB8AC3E}">
        <p14:creationId xmlns:p14="http://schemas.microsoft.com/office/powerpoint/2010/main" val="3545691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6B904-B9F2-4944-8A14-7F1F0FBD98B4}" type="datetimeFigureOut">
              <a:rPr lang="en-US" smtClean="0"/>
              <a:t>15/3/2025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CF407E-89A1-4AC1-A5D4-EA678172D912}" type="slidenum">
              <a:rPr lang="en-US" smtClean="0"/>
              <a:t>‹#›</a:t>
            </a:fld>
            <a:endParaRPr lang="en-US"/>
          </a:p>
        </p:txBody>
      </p:sp>
    </p:spTree>
    <p:extLst>
      <p:ext uri="{BB962C8B-B14F-4D97-AF65-F5344CB8AC3E}">
        <p14:creationId xmlns:p14="http://schemas.microsoft.com/office/powerpoint/2010/main" val="2924612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6B904-B9F2-4944-8A14-7F1F0FBD98B4}" type="datetimeFigureOut">
              <a:rPr lang="en-US" smtClean="0"/>
              <a:t>15/3/2025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CF407E-89A1-4AC1-A5D4-EA678172D912}" type="slidenum">
              <a:rPr lang="en-US" smtClean="0"/>
              <a:t>‹#›</a:t>
            </a:fld>
            <a:endParaRPr lang="en-US"/>
          </a:p>
        </p:txBody>
      </p:sp>
    </p:spTree>
    <p:extLst>
      <p:ext uri="{BB962C8B-B14F-4D97-AF65-F5344CB8AC3E}">
        <p14:creationId xmlns:p14="http://schemas.microsoft.com/office/powerpoint/2010/main" val="1791297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285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6B904-B9F2-4944-8A14-7F1F0FBD98B4}" type="datetimeFigureOut">
              <a:rPr lang="en-US" smtClean="0"/>
              <a:t>15/3/2025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CF407E-89A1-4AC1-A5D4-EA678172D912}" type="slidenum">
              <a:rPr lang="en-US" smtClean="0"/>
              <a:t>‹#›</a:t>
            </a:fld>
            <a:endParaRPr lang="en-US"/>
          </a:p>
        </p:txBody>
      </p:sp>
    </p:spTree>
    <p:extLst>
      <p:ext uri="{BB962C8B-B14F-4D97-AF65-F5344CB8AC3E}">
        <p14:creationId xmlns:p14="http://schemas.microsoft.com/office/powerpoint/2010/main" val="2852055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806B904-B9F2-4944-8A14-7F1F0FBD98B4}" type="datetimeFigureOut">
              <a:rPr lang="en-US" smtClean="0"/>
              <a:t>15/3/2025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CF407E-89A1-4AC1-A5D4-EA678172D912}" type="slidenum">
              <a:rPr lang="en-US" smtClean="0"/>
              <a:t>‹#›</a:t>
            </a:fld>
            <a:endParaRPr lang="en-US"/>
          </a:p>
        </p:txBody>
      </p:sp>
    </p:spTree>
    <p:extLst>
      <p:ext uri="{BB962C8B-B14F-4D97-AF65-F5344CB8AC3E}">
        <p14:creationId xmlns:p14="http://schemas.microsoft.com/office/powerpoint/2010/main" val="1247035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06B904-B9F2-4944-8A14-7F1F0FBD98B4}" type="datetimeFigureOut">
              <a:rPr lang="en-US" smtClean="0"/>
              <a:t>15/3/2025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CF407E-89A1-4AC1-A5D4-EA678172D912}" type="slidenum">
              <a:rPr lang="en-US" smtClean="0"/>
              <a:t>‹#›</a:t>
            </a:fld>
            <a:endParaRPr lang="en-US"/>
          </a:p>
        </p:txBody>
      </p:sp>
    </p:spTree>
    <p:extLst>
      <p:ext uri="{BB962C8B-B14F-4D97-AF65-F5344CB8AC3E}">
        <p14:creationId xmlns:p14="http://schemas.microsoft.com/office/powerpoint/2010/main" val="3334971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06B904-B9F2-4944-8A14-7F1F0FBD98B4}" type="datetimeFigureOut">
              <a:rPr lang="en-US" smtClean="0"/>
              <a:t>15/3/2025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CF407E-89A1-4AC1-A5D4-EA678172D912}" type="slidenum">
              <a:rPr lang="en-US" smtClean="0"/>
              <a:t>‹#›</a:t>
            </a:fld>
            <a:endParaRPr lang="en-US"/>
          </a:p>
        </p:txBody>
      </p:sp>
    </p:spTree>
    <p:extLst>
      <p:ext uri="{BB962C8B-B14F-4D97-AF65-F5344CB8AC3E}">
        <p14:creationId xmlns:p14="http://schemas.microsoft.com/office/powerpoint/2010/main" val="3721208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06B904-B9F2-4944-8A14-7F1F0FBD98B4}" type="datetimeFigureOut">
              <a:rPr lang="en-US" smtClean="0"/>
              <a:t>15/3/2025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CF407E-89A1-4AC1-A5D4-EA678172D912}" type="slidenum">
              <a:rPr lang="en-US" smtClean="0"/>
              <a:t>‹#›</a:t>
            </a:fld>
            <a:endParaRPr lang="en-US"/>
          </a:p>
        </p:txBody>
      </p:sp>
    </p:spTree>
    <p:extLst>
      <p:ext uri="{BB962C8B-B14F-4D97-AF65-F5344CB8AC3E}">
        <p14:creationId xmlns:p14="http://schemas.microsoft.com/office/powerpoint/2010/main" val="76633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06B904-B9F2-4944-8A14-7F1F0FBD98B4}" type="datetimeFigureOut">
              <a:rPr lang="en-US" smtClean="0"/>
              <a:t>15/3/2025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CF407E-89A1-4AC1-A5D4-EA678172D912}" type="slidenum">
              <a:rPr lang="en-US" smtClean="0"/>
              <a:t>‹#›</a:t>
            </a:fld>
            <a:endParaRPr lang="en-US"/>
          </a:p>
        </p:txBody>
      </p:sp>
    </p:spTree>
    <p:extLst>
      <p:ext uri="{BB962C8B-B14F-4D97-AF65-F5344CB8AC3E}">
        <p14:creationId xmlns:p14="http://schemas.microsoft.com/office/powerpoint/2010/main" val="2954589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806B904-B9F2-4944-8A14-7F1F0FBD98B4}" type="datetimeFigureOut">
              <a:rPr lang="en-US" smtClean="0"/>
              <a:t>15/3/2025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CF407E-89A1-4AC1-A5D4-EA678172D912}" type="slidenum">
              <a:rPr lang="en-US" smtClean="0"/>
              <a:t>‹#›</a:t>
            </a:fld>
            <a:endParaRPr lang="en-US"/>
          </a:p>
        </p:txBody>
      </p:sp>
    </p:spTree>
    <p:extLst>
      <p:ext uri="{BB962C8B-B14F-4D97-AF65-F5344CB8AC3E}">
        <p14:creationId xmlns:p14="http://schemas.microsoft.com/office/powerpoint/2010/main" val="466599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806B904-B9F2-4944-8A14-7F1F0FBD98B4}" type="datetimeFigureOut">
              <a:rPr lang="en-US" smtClean="0"/>
              <a:t>15/3/2025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CF407E-89A1-4AC1-A5D4-EA678172D912}" type="slidenum">
              <a:rPr lang="en-US" smtClean="0"/>
              <a:t>‹#›</a:t>
            </a:fld>
            <a:endParaRPr lang="en-US"/>
          </a:p>
        </p:txBody>
      </p:sp>
    </p:spTree>
    <p:extLst>
      <p:ext uri="{BB962C8B-B14F-4D97-AF65-F5344CB8AC3E}">
        <p14:creationId xmlns:p14="http://schemas.microsoft.com/office/powerpoint/2010/main" val="3141619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06B904-B9F2-4944-8A14-7F1F0FBD98B4}" type="datetimeFigureOut">
              <a:rPr lang="en-US" smtClean="0"/>
              <a:t>15/3/2025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CF407E-89A1-4AC1-A5D4-EA678172D912}" type="slidenum">
              <a:rPr lang="en-US" smtClean="0"/>
              <a:t>‹#›</a:t>
            </a:fld>
            <a:endParaRPr lang="en-US"/>
          </a:p>
        </p:txBody>
      </p:sp>
    </p:spTree>
    <p:extLst>
      <p:ext uri="{BB962C8B-B14F-4D97-AF65-F5344CB8AC3E}">
        <p14:creationId xmlns:p14="http://schemas.microsoft.com/office/powerpoint/2010/main" val="536489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6.emf"/></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555193B8-6C0C-4CAB-9716-B227854DFA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95" t="63288" r="71452" b="17023"/>
          <a:stretch/>
        </p:blipFill>
        <p:spPr>
          <a:xfrm rot="18797512">
            <a:off x="11389861" y="4044455"/>
            <a:ext cx="938520" cy="1664236"/>
          </a:xfrm>
          <a:prstGeom prst="rect">
            <a:avLst/>
          </a:prstGeom>
        </p:spPr>
      </p:pic>
      <p:pic>
        <p:nvPicPr>
          <p:cNvPr id="8" name="图片 7">
            <a:extLst>
              <a:ext uri="{FF2B5EF4-FFF2-40B4-BE49-F238E27FC236}">
                <a16:creationId xmlns:a16="http://schemas.microsoft.com/office/drawing/2014/main" id="{453DB905-B2A9-4A46-B74D-A2BD30BA44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667" t="59748" r="6680" b="14788"/>
          <a:stretch/>
        </p:blipFill>
        <p:spPr>
          <a:xfrm>
            <a:off x="1599884" y="4547793"/>
            <a:ext cx="996796" cy="2286000"/>
          </a:xfrm>
          <a:prstGeom prst="rect">
            <a:avLst/>
          </a:prstGeom>
        </p:spPr>
      </p:pic>
      <p:pic>
        <p:nvPicPr>
          <p:cNvPr id="9" name="图片 8">
            <a:extLst>
              <a:ext uri="{FF2B5EF4-FFF2-40B4-BE49-F238E27FC236}">
                <a16:creationId xmlns:a16="http://schemas.microsoft.com/office/drawing/2014/main" id="{25A32EF6-8D90-45C0-8CE0-7802195E46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95" t="63288" r="71452" b="17023"/>
          <a:stretch/>
        </p:blipFill>
        <p:spPr>
          <a:xfrm>
            <a:off x="4787654" y="5327605"/>
            <a:ext cx="938520" cy="1664236"/>
          </a:xfrm>
          <a:prstGeom prst="rect">
            <a:avLst/>
          </a:prstGeom>
        </p:spPr>
      </p:pic>
      <p:pic>
        <p:nvPicPr>
          <p:cNvPr id="26" name="图片 25">
            <a:extLst>
              <a:ext uri="{FF2B5EF4-FFF2-40B4-BE49-F238E27FC236}">
                <a16:creationId xmlns:a16="http://schemas.microsoft.com/office/drawing/2014/main" id="{F2911CBE-B8F5-4F3F-AB65-7F917358B9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667" t="59748" r="6680" b="14788"/>
          <a:stretch/>
        </p:blipFill>
        <p:spPr>
          <a:xfrm rot="19859773">
            <a:off x="11298079" y="1608175"/>
            <a:ext cx="996796" cy="2286000"/>
          </a:xfrm>
          <a:prstGeom prst="rect">
            <a:avLst/>
          </a:prstGeom>
        </p:spPr>
      </p:pic>
      <p:pic>
        <p:nvPicPr>
          <p:cNvPr id="27" name="图片 26">
            <a:extLst>
              <a:ext uri="{FF2B5EF4-FFF2-40B4-BE49-F238E27FC236}">
                <a16:creationId xmlns:a16="http://schemas.microsoft.com/office/drawing/2014/main" id="{252CFE87-AC3F-4711-A61F-FD87FEA9F09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1740227" flipH="1">
            <a:off x="-43931" y="2043892"/>
            <a:ext cx="616813" cy="1414567"/>
          </a:xfrm>
          <a:prstGeom prst="rect">
            <a:avLst/>
          </a:prstGeom>
        </p:spPr>
      </p:pic>
      <p:pic>
        <p:nvPicPr>
          <p:cNvPr id="28" name="图片 27">
            <a:extLst>
              <a:ext uri="{FF2B5EF4-FFF2-40B4-BE49-F238E27FC236}">
                <a16:creationId xmlns:a16="http://schemas.microsoft.com/office/drawing/2014/main" id="{998ACD91-BD40-4A6F-A21E-F43EA9AC32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95" t="63288" r="71452" b="17023"/>
          <a:stretch/>
        </p:blipFill>
        <p:spPr>
          <a:xfrm rot="2802488" flipH="1">
            <a:off x="-20514" y="4110708"/>
            <a:ext cx="938520" cy="1664236"/>
          </a:xfrm>
          <a:prstGeom prst="rect">
            <a:avLst/>
          </a:prstGeom>
        </p:spPr>
      </p:pic>
      <p:pic>
        <p:nvPicPr>
          <p:cNvPr id="3" name="Picture 2">
            <a:extLst>
              <a:ext uri="{FF2B5EF4-FFF2-40B4-BE49-F238E27FC236}">
                <a16:creationId xmlns:a16="http://schemas.microsoft.com/office/drawing/2014/main" id="{9FCA239E-EDFB-7A45-E28E-BDD5D331399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97" b="89865" l="6081" r="92838">
                        <a14:foregroundMark x1="92162" y1="36486" x2="92838" y2="55068"/>
                        <a14:foregroundMark x1="47027" y1="45777" x2="52162" y2="71959"/>
                        <a14:foregroundMark x1="47973" y1="56250" x2="53243" y2="56757"/>
                        <a14:foregroundMark x1="45676" y1="67905" x2="46622" y2="73480"/>
                        <a14:foregroundMark x1="59595" y1="58108" x2="60676" y2="62162"/>
                        <a14:foregroundMark x1="19865" y1="38514" x2="24459" y2="67230"/>
                        <a14:foregroundMark x1="6622" y1="44595" x2="6081" y2="46959"/>
                        <a14:foregroundMark x1="6081" y1="47128" x2="6081" y2="47297"/>
                      </a14:backgroundRemoval>
                    </a14:imgEffect>
                  </a14:imgLayer>
                </a14:imgProps>
              </a:ext>
              <a:ext uri="{28A0092B-C50C-407E-A947-70E740481C1C}">
                <a14:useLocalDpi xmlns:a14="http://schemas.microsoft.com/office/drawing/2010/main" val="0"/>
              </a:ext>
            </a:extLst>
          </a:blip>
          <a:stretch>
            <a:fillRect/>
          </a:stretch>
        </p:blipFill>
        <p:spPr>
          <a:xfrm>
            <a:off x="5677989" y="2138514"/>
            <a:ext cx="6779824" cy="5423859"/>
          </a:xfrm>
          <a:prstGeom prst="rect">
            <a:avLst/>
          </a:prstGeom>
        </p:spPr>
      </p:pic>
      <p:sp>
        <p:nvSpPr>
          <p:cNvPr id="2" name="Rectangle: Rounded Corners 1">
            <a:extLst>
              <a:ext uri="{FF2B5EF4-FFF2-40B4-BE49-F238E27FC236}">
                <a16:creationId xmlns:a16="http://schemas.microsoft.com/office/drawing/2014/main" id="{5A128B99-94C3-0DFB-0D5E-03B8E9D21888}"/>
              </a:ext>
            </a:extLst>
          </p:cNvPr>
          <p:cNvSpPr/>
          <p:nvPr/>
        </p:nvSpPr>
        <p:spPr>
          <a:xfrm>
            <a:off x="1114425" y="0"/>
            <a:ext cx="9353550" cy="344805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6600">
                <a:solidFill>
                  <a:srgbClr val="FF0000"/>
                </a:solidFill>
                <a:prstDash val="solid"/>
              </a:ln>
              <a:solidFill>
                <a:srgbClr val="002060"/>
              </a:solidFill>
              <a:effectLst>
                <a:outerShdw dist="38100" dir="2700000" algn="tl" rotWithShape="0">
                  <a:srgbClr val="FF0000"/>
                </a:outerShdw>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47C5C5BF-3E34-739D-9A3D-736C75F3EE63}"/>
              </a:ext>
            </a:extLst>
          </p:cNvPr>
          <p:cNvPicPr>
            <a:picLocks noChangeAspect="1"/>
          </p:cNvPicPr>
          <p:nvPr/>
        </p:nvPicPr>
        <p:blipFill>
          <a:blip r:embed="rId8"/>
          <a:stretch>
            <a:fillRect/>
          </a:stretch>
        </p:blipFill>
        <p:spPr>
          <a:xfrm>
            <a:off x="3959233" y="412359"/>
            <a:ext cx="2749534" cy="1286367"/>
          </a:xfrm>
          <a:prstGeom prst="rect">
            <a:avLst/>
          </a:prstGeom>
        </p:spPr>
      </p:pic>
      <p:pic>
        <p:nvPicPr>
          <p:cNvPr id="6" name="Picture 5">
            <a:extLst>
              <a:ext uri="{FF2B5EF4-FFF2-40B4-BE49-F238E27FC236}">
                <a16:creationId xmlns:a16="http://schemas.microsoft.com/office/drawing/2014/main" id="{C904FCB0-5D42-E869-8E66-5635F60D72E1}"/>
              </a:ext>
            </a:extLst>
          </p:cNvPr>
          <p:cNvPicPr>
            <a:picLocks noChangeAspect="1"/>
          </p:cNvPicPr>
          <p:nvPr/>
        </p:nvPicPr>
        <p:blipFill>
          <a:blip r:embed="rId9"/>
          <a:stretch>
            <a:fillRect/>
          </a:stretch>
        </p:blipFill>
        <p:spPr>
          <a:xfrm>
            <a:off x="1314450" y="893330"/>
            <a:ext cx="8787815" cy="2340906"/>
          </a:xfrm>
          <a:prstGeom prst="rect">
            <a:avLst/>
          </a:prstGeom>
        </p:spPr>
      </p:pic>
      <p:sp>
        <p:nvSpPr>
          <p:cNvPr id="7" name="TextBox 6">
            <a:extLst>
              <a:ext uri="{FF2B5EF4-FFF2-40B4-BE49-F238E27FC236}">
                <a16:creationId xmlns:a16="http://schemas.microsoft.com/office/drawing/2014/main" id="{90D5C847-C39D-FCB5-9115-32789BBC597B}"/>
              </a:ext>
            </a:extLst>
          </p:cNvPr>
          <p:cNvSpPr txBox="1"/>
          <p:nvPr/>
        </p:nvSpPr>
        <p:spPr>
          <a:xfrm>
            <a:off x="4953000" y="2819400"/>
            <a:ext cx="1828800" cy="584775"/>
          </a:xfrm>
          <a:prstGeom prst="rect">
            <a:avLst/>
          </a:prstGeom>
          <a:noFill/>
        </p:spPr>
        <p:txBody>
          <a:bodyPr wrap="square" rtlCol="0">
            <a:spAutoFit/>
          </a:bodyPr>
          <a:lstStyle/>
          <a:p>
            <a:r>
              <a:rPr lang="en-US" sz="3200" b="1" dirty="0"/>
              <a:t>(</a:t>
            </a:r>
            <a:r>
              <a:rPr lang="en-US" sz="3200" b="1" dirty="0" err="1"/>
              <a:t>Tiết</a:t>
            </a:r>
            <a:r>
              <a:rPr lang="en-US" sz="3200" b="1" dirty="0"/>
              <a:t> 2)</a:t>
            </a:r>
          </a:p>
        </p:txBody>
      </p:sp>
    </p:spTree>
    <p:extLst>
      <p:ext uri="{BB962C8B-B14F-4D97-AF65-F5344CB8AC3E}">
        <p14:creationId xmlns:p14="http://schemas.microsoft.com/office/powerpoint/2010/main" val="2483719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6176-C254-46D5-3889-B7008D6A3009}"/>
              </a:ext>
            </a:extLst>
          </p:cNvPr>
          <p:cNvSpPr>
            <a:spLocks noGrp="1"/>
          </p:cNvSpPr>
          <p:nvPr>
            <p:ph type="title"/>
          </p:nvPr>
        </p:nvSpPr>
        <p:spPr/>
        <p:txBody>
          <a:bodyPr/>
          <a:lstStyle/>
          <a:p>
            <a:endParaRPr lang="en-US" dirty="0"/>
          </a:p>
        </p:txBody>
      </p:sp>
      <p:sp>
        <p:nvSpPr>
          <p:cNvPr id="3" name="矩形: 圆角 28">
            <a:extLst>
              <a:ext uri="{FF2B5EF4-FFF2-40B4-BE49-F238E27FC236}">
                <a16:creationId xmlns:a16="http://schemas.microsoft.com/office/drawing/2014/main" id="{188250A7-090B-A58B-248E-4C329CF922D7}"/>
              </a:ext>
            </a:extLst>
          </p:cNvPr>
          <p:cNvSpPr/>
          <p:nvPr/>
        </p:nvSpPr>
        <p:spPr>
          <a:xfrm>
            <a:off x="381001" y="219075"/>
            <a:ext cx="11439524" cy="645794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0" name="Picture 9">
            <a:extLst>
              <a:ext uri="{FF2B5EF4-FFF2-40B4-BE49-F238E27FC236}">
                <a16:creationId xmlns:a16="http://schemas.microsoft.com/office/drawing/2014/main" id="{FA2874A1-8A16-90DA-FC4A-ABF1E69002F8}"/>
              </a:ext>
            </a:extLst>
          </p:cNvPr>
          <p:cNvPicPr>
            <a:picLocks noChangeAspect="1"/>
          </p:cNvPicPr>
          <p:nvPr/>
        </p:nvPicPr>
        <p:blipFill>
          <a:blip r:embed="rId3"/>
          <a:stretch>
            <a:fillRect/>
          </a:stretch>
        </p:blipFill>
        <p:spPr>
          <a:xfrm>
            <a:off x="2608116" y="685801"/>
            <a:ext cx="7088253" cy="954184"/>
          </a:xfrm>
          <a:prstGeom prst="rect">
            <a:avLst/>
          </a:prstGeom>
        </p:spPr>
      </p:pic>
      <p:sp>
        <p:nvSpPr>
          <p:cNvPr id="11" name="TextBox 10">
            <a:extLst>
              <a:ext uri="{FF2B5EF4-FFF2-40B4-BE49-F238E27FC236}">
                <a16:creationId xmlns:a16="http://schemas.microsoft.com/office/drawing/2014/main" id="{3C1982EC-55B8-796B-A551-2FF030B379B7}"/>
              </a:ext>
            </a:extLst>
          </p:cNvPr>
          <p:cNvSpPr txBox="1"/>
          <p:nvPr/>
        </p:nvSpPr>
        <p:spPr>
          <a:xfrm>
            <a:off x="5086350" y="2376013"/>
            <a:ext cx="6505575" cy="2553891"/>
          </a:xfrm>
          <a:prstGeom prst="roundRect">
            <a:avLst/>
          </a:prstGeom>
          <a:solidFill>
            <a:schemeClr val="accent6">
              <a:lumMod val="20000"/>
              <a:lumOff val="80000"/>
            </a:schemeClr>
          </a:solidFill>
          <a:ln>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lvl="0" algn="just" defTabSz="685800" fontAlgn="base">
              <a:spcBef>
                <a:spcPct val="0"/>
              </a:spcBef>
              <a:spcAft>
                <a:spcPct val="0"/>
              </a:spcAft>
              <a:defRPr/>
            </a:pPr>
            <a:r>
              <a:rPr lang="en-US" sz="36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Khay</a:t>
            </a:r>
            <a:r>
              <a:rPr lang="en-US" sz="36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 4c</a:t>
            </a:r>
            <a:r>
              <a:rPr lang="vi-VN" sz="36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lang="vi-VN" sz="3600"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Cần có thêm rau xanh để có đầy đủ vi-ta-min và chất khoáng, bớt đồ chiên để không bị thừa chất béo.</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endParaRPr>
          </a:p>
        </p:txBody>
      </p:sp>
      <p:pic>
        <p:nvPicPr>
          <p:cNvPr id="5" name="Picture 4">
            <a:extLst>
              <a:ext uri="{FF2B5EF4-FFF2-40B4-BE49-F238E27FC236}">
                <a16:creationId xmlns:a16="http://schemas.microsoft.com/office/drawing/2014/main" id="{98EB7912-12C4-38C5-613B-83D59AC218EF}"/>
              </a:ext>
            </a:extLst>
          </p:cNvPr>
          <p:cNvPicPr>
            <a:picLocks noChangeAspect="1"/>
          </p:cNvPicPr>
          <p:nvPr/>
        </p:nvPicPr>
        <p:blipFill>
          <a:blip r:embed="rId4"/>
          <a:stretch>
            <a:fillRect/>
          </a:stretch>
        </p:blipFill>
        <p:spPr>
          <a:xfrm>
            <a:off x="1643062" y="2046789"/>
            <a:ext cx="3128963" cy="3115761"/>
          </a:xfrm>
          <a:prstGeom prst="rect">
            <a:avLst/>
          </a:prstGeom>
        </p:spPr>
      </p:pic>
    </p:spTree>
    <p:extLst>
      <p:ext uri="{BB962C8B-B14F-4D97-AF65-F5344CB8AC3E}">
        <p14:creationId xmlns:p14="http://schemas.microsoft.com/office/powerpoint/2010/main" val="355411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6">
            <a:extLst>
              <a:ext uri="{FF2B5EF4-FFF2-40B4-BE49-F238E27FC236}">
                <a16:creationId xmlns:a16="http://schemas.microsoft.com/office/drawing/2014/main" id="{9D4DD5DD-5BC3-6A9D-3CD5-4D810F07EC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0424" y="855644"/>
            <a:ext cx="8509442" cy="4699659"/>
          </a:xfrm>
          <a:prstGeom prst="rect">
            <a:avLst/>
          </a:prstGeom>
        </p:spPr>
      </p:pic>
      <p:pic>
        <p:nvPicPr>
          <p:cNvPr id="4" name="Picture 3">
            <a:extLst>
              <a:ext uri="{FF2B5EF4-FFF2-40B4-BE49-F238E27FC236}">
                <a16:creationId xmlns:a16="http://schemas.microsoft.com/office/drawing/2014/main" id="{76EB952B-430C-E9BD-0899-F14E2C1F4F47}"/>
              </a:ext>
            </a:extLst>
          </p:cNvPr>
          <p:cNvPicPr>
            <a:picLocks noChangeAspect="1"/>
          </p:cNvPicPr>
          <p:nvPr/>
        </p:nvPicPr>
        <p:blipFill>
          <a:blip r:embed="rId3"/>
          <a:stretch>
            <a:fillRect/>
          </a:stretch>
        </p:blipFill>
        <p:spPr>
          <a:xfrm>
            <a:off x="3380390" y="3072326"/>
            <a:ext cx="5145470" cy="1322947"/>
          </a:xfrm>
          <a:prstGeom prst="rect">
            <a:avLst/>
          </a:prstGeom>
        </p:spPr>
      </p:pic>
    </p:spTree>
    <p:extLst>
      <p:ext uri="{BB962C8B-B14F-4D97-AF65-F5344CB8AC3E}">
        <p14:creationId xmlns:p14="http://schemas.microsoft.com/office/powerpoint/2010/main" val="386202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4">
            <a:extLst>
              <a:ext uri="{FF2B5EF4-FFF2-40B4-BE49-F238E27FC236}">
                <a16:creationId xmlns:a16="http://schemas.microsoft.com/office/drawing/2014/main" id="{868F150A-CBAA-1902-E2DE-CDC892E9E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261" y="-242888"/>
            <a:ext cx="8805739" cy="7948591"/>
          </a:xfrm>
          <a:prstGeom prst="rect">
            <a:avLst/>
          </a:prstGeom>
        </p:spPr>
      </p:pic>
      <p:sp>
        <p:nvSpPr>
          <p:cNvPr id="20" name="TextBox 19">
            <a:extLst>
              <a:ext uri="{FF2B5EF4-FFF2-40B4-BE49-F238E27FC236}">
                <a16:creationId xmlns:a16="http://schemas.microsoft.com/office/drawing/2014/main" id="{935602CB-8311-741E-8E8A-96FB3C0E6EFD}"/>
              </a:ext>
            </a:extLst>
          </p:cNvPr>
          <p:cNvSpPr txBox="1">
            <a:spLocks noChangeArrowheads="1"/>
          </p:cNvSpPr>
          <p:nvPr/>
        </p:nvSpPr>
        <p:spPr bwMode="auto">
          <a:xfrm>
            <a:off x="4945723" y="2284856"/>
            <a:ext cx="617396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377">
              <a:lnSpc>
                <a:spcPct val="100000"/>
              </a:lnSpc>
              <a:spcBef>
                <a:spcPct val="0"/>
              </a:spcBef>
              <a:buNone/>
            </a:pP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Về</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nhà</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theo</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dõi</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và</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ghi</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chép</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lại</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xem</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các</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bữa</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ăn</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hàng</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ngày</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trong</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gia</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đình</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em</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đã</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căn</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bằng</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lành</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mạnh</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và</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đầy</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đủ</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các</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nhóm</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chất</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chưa</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a:t>
            </a:r>
          </a:p>
        </p:txBody>
      </p:sp>
      <p:pic>
        <p:nvPicPr>
          <p:cNvPr id="2" name="图片 16">
            <a:extLst>
              <a:ext uri="{FF2B5EF4-FFF2-40B4-BE49-F238E27FC236}">
                <a16:creationId xmlns:a16="http://schemas.microsoft.com/office/drawing/2014/main" id="{A32BA9B9-96E0-5762-5B1D-90EE551ED6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601"/>
          <a:stretch/>
        </p:blipFill>
        <p:spPr>
          <a:xfrm flipH="1">
            <a:off x="96253" y="1611085"/>
            <a:ext cx="5402179" cy="5246915"/>
          </a:xfrm>
          <a:prstGeom prst="rect">
            <a:avLst/>
          </a:prstGeom>
        </p:spPr>
      </p:pic>
    </p:spTree>
    <p:extLst>
      <p:ext uri="{BB962C8B-B14F-4D97-AF65-F5344CB8AC3E}">
        <p14:creationId xmlns:p14="http://schemas.microsoft.com/office/powerpoint/2010/main" val="1607496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iterate type="lt">
                                    <p:tmAbs val="0"/>
                                  </p:iterate>
                                  <p:childTnLst>
                                    <p:set>
                                      <p:cBhvr>
                                        <p:cTn id="6" dur="1" fill="hold">
                                          <p:stCondLst>
                                            <p:cond delay="0"/>
                                          </p:stCondLst>
                                        </p:cTn>
                                        <p:tgtEl>
                                          <p:spTgt spid="20"/>
                                        </p:tgtEl>
                                        <p:attrNameLst>
                                          <p:attrName>style.visibility</p:attrName>
                                        </p:attrNameLst>
                                      </p:cBhvr>
                                      <p:to>
                                        <p:strVal val="visible"/>
                                      </p:to>
                                    </p:set>
                                  </p:childTnLst>
                                </p:cTn>
                              </p:par>
                              <p:par>
                                <p:cTn id="7" presetID="16" presetClass="emph" presetSubtype="0" fill="hold" grpId="0" nodeType="withEffect">
                                  <p:stCondLst>
                                    <p:cond delay="0"/>
                                  </p:stCondLst>
                                  <p:iterate type="lt">
                                    <p:tmPct val="4000"/>
                                  </p:iterate>
                                  <p:childTnLst>
                                    <p:set>
                                      <p:cBhvr override="childStyle">
                                        <p:cTn id="8" dur="500" fill="hold"/>
                                        <p:tgtEl>
                                          <p:spTgt spid="20"/>
                                        </p:tgtEl>
                                        <p:attrNameLst>
                                          <p:attrName>style.color</p:attrName>
                                        </p:attrNameLst>
                                      </p:cBhvr>
                                      <p:to>
                                        <p:clrVal>
                                          <a:schemeClr val="accent2"/>
                                        </p:clrVal>
                                      </p:to>
                                    </p:set>
                                    <p:set>
                                      <p:cBhvr>
                                        <p:cTn id="9" dur="500" fill="hold"/>
                                        <p:tgtEl>
                                          <p:spTgt spid="20"/>
                                        </p:tgtEl>
                                        <p:attrNameLst>
                                          <p:attrName>fillcolor</p:attrName>
                                        </p:attrNameLst>
                                      </p:cBhvr>
                                      <p:to>
                                        <p:clrVal>
                                          <a:schemeClr val="accent2"/>
                                        </p:clrVal>
                                      </p:to>
                                    </p:set>
                                    <p:set>
                                      <p:cBhvr>
                                        <p:cTn id="10" dur="500" fill="hold"/>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6176-C254-46D5-3889-B7008D6A3009}"/>
              </a:ext>
            </a:extLst>
          </p:cNvPr>
          <p:cNvSpPr>
            <a:spLocks noGrp="1"/>
          </p:cNvSpPr>
          <p:nvPr>
            <p:ph type="title"/>
          </p:nvPr>
        </p:nvSpPr>
        <p:spPr/>
        <p:txBody>
          <a:bodyPr/>
          <a:lstStyle/>
          <a:p>
            <a:endParaRPr lang="en-US" dirty="0"/>
          </a:p>
        </p:txBody>
      </p:sp>
      <p:sp>
        <p:nvSpPr>
          <p:cNvPr id="3" name="矩形: 圆角 28">
            <a:extLst>
              <a:ext uri="{FF2B5EF4-FFF2-40B4-BE49-F238E27FC236}">
                <a16:creationId xmlns:a16="http://schemas.microsoft.com/office/drawing/2014/main" id="{188250A7-090B-A58B-248E-4C329CF922D7}"/>
              </a:ext>
            </a:extLst>
          </p:cNvPr>
          <p:cNvSpPr/>
          <p:nvPr/>
        </p:nvSpPr>
        <p:spPr>
          <a:xfrm>
            <a:off x="381001" y="219075"/>
            <a:ext cx="11439524" cy="645794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F6C35D50-D088-41AA-4B97-29CD5169BE4C}"/>
              </a:ext>
            </a:extLst>
          </p:cNvPr>
          <p:cNvSpPr txBox="1"/>
          <p:nvPr/>
        </p:nvSpPr>
        <p:spPr>
          <a:xfrm>
            <a:off x="742950" y="390525"/>
            <a:ext cx="10544175"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Quan sát các tầng của sơ đồ “Tháp dinh dưỡng” (Hình 3) và nhận xét:</a:t>
            </a:r>
          </a:p>
        </p:txBody>
      </p:sp>
      <p:pic>
        <p:nvPicPr>
          <p:cNvPr id="7" name="Picture 6">
            <a:extLst>
              <a:ext uri="{FF2B5EF4-FFF2-40B4-BE49-F238E27FC236}">
                <a16:creationId xmlns:a16="http://schemas.microsoft.com/office/drawing/2014/main" id="{1A9EB94C-0FBD-70DA-1252-6B9F44761267}"/>
              </a:ext>
            </a:extLst>
          </p:cNvPr>
          <p:cNvPicPr>
            <a:picLocks noChangeAspect="1"/>
          </p:cNvPicPr>
          <p:nvPr/>
        </p:nvPicPr>
        <p:blipFill>
          <a:blip r:embed="rId3"/>
          <a:stretch>
            <a:fillRect/>
          </a:stretch>
        </p:blipFill>
        <p:spPr>
          <a:xfrm>
            <a:off x="2990850" y="1162050"/>
            <a:ext cx="5715000" cy="5143500"/>
          </a:xfrm>
          <a:prstGeom prst="rect">
            <a:avLst/>
          </a:prstGeom>
        </p:spPr>
      </p:pic>
    </p:spTree>
    <p:extLst>
      <p:ext uri="{BB962C8B-B14F-4D97-AF65-F5344CB8AC3E}">
        <p14:creationId xmlns:p14="http://schemas.microsoft.com/office/powerpoint/2010/main" val="3026367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B610BB2-8CD8-4433-B3EA-836DE5D189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id="{980B55C1-C317-4DDC-AA97-9BFC3ADBB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id="{30206F37-8E6D-4B63-9A64-33B1B101B1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Nhận xét</a:t>
              </a:r>
            </a:p>
          </p:txBody>
        </p:sp>
      </p:grpSp>
      <p:grpSp>
        <p:nvGrpSpPr>
          <p:cNvPr id="19" name="Group 18">
            <a:extLst>
              <a:ext uri="{FF2B5EF4-FFF2-40B4-BE49-F238E27FC236}">
                <a16:creationId xmlns:a16="http://schemas.microsoft.com/office/drawing/2014/main"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id="{00555BD5-E439-4A64-B848-87D73D6E0EE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18" name="TextBox 17">
                <a:extLst>
                  <a:ext uri="{FF2B5EF4-FFF2-40B4-BE49-F238E27FC236}">
                    <a16:creationId xmlns:a16="http://schemas.microsoft.com/office/drawing/2014/main"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latin typeface="Calibri" panose="020F0502020204030204"/>
                    <a:ea typeface="+mn-ea"/>
                    <a:cs typeface="+mn-cs"/>
                  </a:rPr>
                  <a:t>Trình bày trước lớp</a:t>
                </a:r>
              </a:p>
            </p:txBody>
          </p:sp>
        </p:grpSp>
      </p:grpSp>
      <p:grpSp>
        <p:nvGrpSpPr>
          <p:cNvPr id="14" name="Group 13">
            <a:extLst>
              <a:ext uri="{FF2B5EF4-FFF2-40B4-BE49-F238E27FC236}">
                <a16:creationId xmlns:a16="http://schemas.microsoft.com/office/drawing/2014/main"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id="{EB5583E9-C708-4B94-B2C6-11867F880C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Trình bày</a:t>
              </a:r>
            </a:p>
          </p:txBody>
        </p:sp>
      </p:grpSp>
    </p:spTree>
    <p:extLst>
      <p:ext uri="{BB962C8B-B14F-4D97-AF65-F5344CB8AC3E}">
        <p14:creationId xmlns:p14="http://schemas.microsoft.com/office/powerpoint/2010/main" val="249761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6176-C254-46D5-3889-B7008D6A3009}"/>
              </a:ext>
            </a:extLst>
          </p:cNvPr>
          <p:cNvSpPr>
            <a:spLocks noGrp="1"/>
          </p:cNvSpPr>
          <p:nvPr>
            <p:ph type="title"/>
          </p:nvPr>
        </p:nvSpPr>
        <p:spPr/>
        <p:txBody>
          <a:bodyPr/>
          <a:lstStyle/>
          <a:p>
            <a:endParaRPr lang="en-US" dirty="0"/>
          </a:p>
        </p:txBody>
      </p:sp>
      <p:sp>
        <p:nvSpPr>
          <p:cNvPr id="3" name="矩形: 圆角 28">
            <a:extLst>
              <a:ext uri="{FF2B5EF4-FFF2-40B4-BE49-F238E27FC236}">
                <a16:creationId xmlns:a16="http://schemas.microsoft.com/office/drawing/2014/main" id="{188250A7-090B-A58B-248E-4C329CF922D7}"/>
              </a:ext>
            </a:extLst>
          </p:cNvPr>
          <p:cNvSpPr/>
          <p:nvPr/>
        </p:nvSpPr>
        <p:spPr>
          <a:xfrm>
            <a:off x="381001" y="219075"/>
            <a:ext cx="11439524" cy="645794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aphicFrame>
        <p:nvGraphicFramePr>
          <p:cNvPr id="6" name="Table 5">
            <a:extLst>
              <a:ext uri="{FF2B5EF4-FFF2-40B4-BE49-F238E27FC236}">
                <a16:creationId xmlns:a16="http://schemas.microsoft.com/office/drawing/2014/main" id="{4681F9DE-2A39-045A-2892-14D7F76FEC45}"/>
              </a:ext>
            </a:extLst>
          </p:cNvPr>
          <p:cNvGraphicFramePr>
            <a:graphicFrameLocks noGrp="1"/>
          </p:cNvGraphicFramePr>
          <p:nvPr>
            <p:extLst/>
          </p:nvPr>
        </p:nvGraphicFramePr>
        <p:xfrm>
          <a:off x="704850" y="809625"/>
          <a:ext cx="10572750" cy="5519280"/>
        </p:xfrm>
        <a:graphic>
          <a:graphicData uri="http://schemas.openxmlformats.org/drawingml/2006/table">
            <a:tbl>
              <a:tblPr>
                <a:tableStyleId>{8799B23B-EC83-4686-B30A-512413B5E67A}</a:tableStyleId>
              </a:tblPr>
              <a:tblGrid>
                <a:gridCol w="3488471">
                  <a:extLst>
                    <a:ext uri="{9D8B030D-6E8A-4147-A177-3AD203B41FA5}">
                      <a16:colId xmlns:a16="http://schemas.microsoft.com/office/drawing/2014/main" val="1962645596"/>
                    </a:ext>
                  </a:extLst>
                </a:gridCol>
                <a:gridCol w="4244739">
                  <a:extLst>
                    <a:ext uri="{9D8B030D-6E8A-4147-A177-3AD203B41FA5}">
                      <a16:colId xmlns:a16="http://schemas.microsoft.com/office/drawing/2014/main" val="1961244427"/>
                    </a:ext>
                  </a:extLst>
                </a:gridCol>
                <a:gridCol w="2839540">
                  <a:extLst>
                    <a:ext uri="{9D8B030D-6E8A-4147-A177-3AD203B41FA5}">
                      <a16:colId xmlns:a16="http://schemas.microsoft.com/office/drawing/2014/main" val="3098330707"/>
                    </a:ext>
                  </a:extLst>
                </a:gridCol>
              </a:tblGrid>
              <a:tr h="598470">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Thực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phẩm</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2">
                        <a:lumMod val="20000"/>
                        <a:lumOff val="80000"/>
                      </a:schemeClr>
                    </a:solidFill>
                  </a:tcPr>
                </a:tc>
                <a:tc>
                  <a:txBody>
                    <a:bodyPr/>
                    <a:lstStyle/>
                    <a:p>
                      <a:pPr algn="ctr"/>
                      <a:r>
                        <a:rPr lang="vi-VN" sz="2400" b="1" dirty="0">
                          <a:solidFill>
                            <a:srgbClr val="000000"/>
                          </a:solidFill>
                          <a:effectLst/>
                          <a:latin typeface="Cambria" panose="02040503050406030204" pitchFamily="18" charset="0"/>
                          <a:ea typeface="Cambria" panose="02040503050406030204" pitchFamily="18" charset="0"/>
                        </a:rPr>
                        <a:t>Nhóm chất dinh dưỡng</a:t>
                      </a:r>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2">
                        <a:lumMod val="20000"/>
                        <a:lumOff val="80000"/>
                      </a:schemeClr>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Mức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độ</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sử</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dụng</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2">
                        <a:lumMod val="20000"/>
                        <a:lumOff val="80000"/>
                      </a:schemeClr>
                    </a:solidFill>
                  </a:tcPr>
                </a:tc>
                <a:extLst>
                  <a:ext uri="{0D108BD9-81ED-4DB2-BD59-A6C34878D82A}">
                    <a16:rowId xmlns:a16="http://schemas.microsoft.com/office/drawing/2014/main" val="48907870"/>
                  </a:ext>
                </a:extLst>
              </a:tr>
              <a:tr h="598470">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Muối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ăn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Vi-ta-min </a:t>
                      </a:r>
                      <a:r>
                        <a:rPr lang="en-US" sz="2400" dirty="0" err="1">
                          <a:solidFill>
                            <a:srgbClr val="000000"/>
                          </a:solidFill>
                          <a:effectLst/>
                          <a:latin typeface="Cambria" panose="02040503050406030204" pitchFamily="18" charset="0"/>
                          <a:ea typeface="Cambria" panose="02040503050406030204" pitchFamily="18" charset="0"/>
                        </a:rPr>
                        <a:t>và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chất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khoáng</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400">
                          <a:solidFill>
                            <a:srgbClr val="000000"/>
                          </a:solidFill>
                          <a:effectLst/>
                          <a:latin typeface="Cambria" panose="02040503050406030204" pitchFamily="18" charset="0"/>
                          <a:ea typeface="Cambria" panose="02040503050406030204" pitchFamily="18" charset="0"/>
                        </a:rPr>
                        <a:t>&lt; 4 g</a:t>
                      </a:r>
                    </a:p>
                  </a:txBody>
                  <a:tcPr marL="0" marR="0" marT="0" marB="0"/>
                </a:tc>
                <a:extLst>
                  <a:ext uri="{0D108BD9-81ED-4DB2-BD59-A6C34878D82A}">
                    <a16:rowId xmlns:a16="http://schemas.microsoft.com/office/drawing/2014/main" val="2784675599"/>
                  </a:ext>
                </a:extLst>
              </a:tr>
              <a:tr h="299235">
                <a:tc>
                  <a:txBody>
                    <a:bodyPr/>
                    <a:lstStyle/>
                    <a:p>
                      <a:pPr algn="ctr"/>
                      <a:r>
                        <a:rPr lang="vi-VN" sz="2400" b="1" dirty="0">
                          <a:solidFill>
                            <a:srgbClr val="000000"/>
                          </a:solidFill>
                          <a:effectLst/>
                          <a:latin typeface="Cambria" panose="02040503050406030204" pitchFamily="18" charset="0"/>
                          <a:ea typeface="Cambria" panose="02040503050406030204" pitchFamily="18" charset="0"/>
                        </a:rPr>
                        <a:t>Đường, đồ ngọt</a:t>
                      </a:r>
                    </a:p>
                  </a:txBody>
                  <a:tcPr marL="0" marR="0" marT="0" marB="0"/>
                </a:tc>
                <a:tc>
                  <a:txBody>
                    <a:bodyPr/>
                    <a:lstStyle/>
                    <a:p>
                      <a:pPr algn="ctr"/>
                      <a:r>
                        <a:rPr lang="vi-VN" sz="2400">
                          <a:solidFill>
                            <a:srgbClr val="000000"/>
                          </a:solidFill>
                          <a:effectLst/>
                          <a:latin typeface="Cambria" panose="02040503050406030204" pitchFamily="18" charset="0"/>
                          <a:ea typeface="Cambria" panose="02040503050406030204" pitchFamily="18" charset="0"/>
                        </a:rPr>
                        <a:t>Chất bột đường</a:t>
                      </a:r>
                    </a:p>
                  </a:txBody>
                  <a:tcPr marL="0" marR="0" marT="0" marB="0"/>
                </a:tc>
                <a:tc>
                  <a:txBody>
                    <a:bodyPr/>
                    <a:lstStyle/>
                    <a:p>
                      <a:pPr algn="ctr"/>
                      <a:r>
                        <a:rPr lang="en-US" sz="2400">
                          <a:solidFill>
                            <a:srgbClr val="000000"/>
                          </a:solidFill>
                          <a:effectLst/>
                          <a:latin typeface="Cambria" panose="02040503050406030204" pitchFamily="18" charset="0"/>
                          <a:ea typeface="Cambria" panose="02040503050406030204" pitchFamily="18" charset="0"/>
                        </a:rPr>
                        <a:t>&lt; 15 g</a:t>
                      </a:r>
                    </a:p>
                  </a:txBody>
                  <a:tcPr marL="0" marR="0" marT="0" marB="0"/>
                </a:tc>
                <a:extLst>
                  <a:ext uri="{0D108BD9-81ED-4DB2-BD59-A6C34878D82A}">
                    <a16:rowId xmlns:a16="http://schemas.microsoft.com/office/drawing/2014/main" val="3293965911"/>
                  </a:ext>
                </a:extLst>
              </a:tr>
              <a:tr h="299235">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Dầu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mỡ</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400">
                          <a:solidFill>
                            <a:srgbClr val="000000"/>
                          </a:solidFill>
                          <a:effectLst/>
                          <a:latin typeface="Cambria" panose="02040503050406030204" pitchFamily="18" charset="0"/>
                          <a:ea typeface="Cambria" panose="02040503050406030204" pitchFamily="18" charset="0"/>
                        </a:rPr>
                        <a:t>Chất béo</a:t>
                      </a:r>
                    </a:p>
                  </a:txBody>
                  <a:tcPr marL="0" marR="0" marT="0" marB="0"/>
                </a:tc>
                <a:tc>
                  <a:txBody>
                    <a:bodyPr/>
                    <a:lstStyle/>
                    <a:p>
                      <a:pPr algn="ctr"/>
                      <a:r>
                        <a:rPr lang="en-US" sz="2400">
                          <a:solidFill>
                            <a:srgbClr val="000000"/>
                          </a:solidFill>
                          <a:effectLst/>
                          <a:latin typeface="Cambria" panose="02040503050406030204" pitchFamily="18" charset="0"/>
                          <a:ea typeface="Cambria" panose="02040503050406030204" pitchFamily="18" charset="0"/>
                        </a:rPr>
                        <a:t>&lt; 15 g</a:t>
                      </a:r>
                    </a:p>
                  </a:txBody>
                  <a:tcPr marL="0" marR="0" marT="0" marB="0"/>
                </a:tc>
                <a:extLst>
                  <a:ext uri="{0D108BD9-81ED-4DB2-BD59-A6C34878D82A}">
                    <a16:rowId xmlns:a16="http://schemas.microsoft.com/office/drawing/2014/main" val="3970640834"/>
                  </a:ext>
                </a:extLst>
              </a:tr>
              <a:tr h="897705">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Thịt</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thủy</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sản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trứng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hạt</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giàu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đạm</a:t>
                      </a:r>
                      <a:r>
                        <a:rPr lang="en-US" sz="2400" b="1" dirty="0">
                          <a:solidFill>
                            <a:srgbClr val="000000"/>
                          </a:solidFill>
                          <a:effectLst/>
                          <a:latin typeface="Cambria" panose="02040503050406030204" pitchFamily="18" charset="0"/>
                          <a:ea typeface="Cambria" panose="02040503050406030204" pitchFamily="18" charset="0"/>
                        </a:rPr>
                        <a:t> </a:t>
                      </a:r>
                    </a:p>
                  </a:txBody>
                  <a:tcPr marL="0" marR="0" marT="0" marB="0"/>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Chất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đạm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400">
                          <a:solidFill>
                            <a:srgbClr val="000000"/>
                          </a:solidFill>
                          <a:effectLst/>
                          <a:latin typeface="Cambria" panose="02040503050406030204" pitchFamily="18" charset="0"/>
                          <a:ea typeface="Cambria" panose="02040503050406030204" pitchFamily="18" charset="0"/>
                        </a:rPr>
                        <a:t>150 đến 250 g</a:t>
                      </a:r>
                    </a:p>
                  </a:txBody>
                  <a:tcPr marL="0" marR="0" marT="0" marB="0"/>
                </a:tc>
                <a:extLst>
                  <a:ext uri="{0D108BD9-81ED-4DB2-BD59-A6C34878D82A}">
                    <a16:rowId xmlns:a16="http://schemas.microsoft.com/office/drawing/2014/main" val="1083039442"/>
                  </a:ext>
                </a:extLst>
              </a:tr>
              <a:tr h="598470">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Sữa</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và</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sản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phẩm</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từ</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sữa</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Chất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đạm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400">
                          <a:solidFill>
                            <a:srgbClr val="000000"/>
                          </a:solidFill>
                          <a:effectLst/>
                          <a:latin typeface="Cambria" panose="02040503050406030204" pitchFamily="18" charset="0"/>
                          <a:ea typeface="Cambria" panose="02040503050406030204" pitchFamily="18" charset="0"/>
                        </a:rPr>
                        <a:t>400 đến 600 ml</a:t>
                      </a:r>
                    </a:p>
                  </a:txBody>
                  <a:tcPr marL="0" marR="0" marT="0" marB="0"/>
                </a:tc>
                <a:extLst>
                  <a:ext uri="{0D108BD9-81ED-4DB2-BD59-A6C34878D82A}">
                    <a16:rowId xmlns:a16="http://schemas.microsoft.com/office/drawing/2014/main" val="456445984"/>
                  </a:ext>
                </a:extLst>
              </a:tr>
              <a:tr h="598470">
                <a:tc>
                  <a:txBody>
                    <a:bodyPr/>
                    <a:lstStyle/>
                    <a:p>
                      <a:pPr algn="ctr"/>
                      <a:r>
                        <a:rPr lang="pt-BR" sz="2400" b="1" dirty="0">
                          <a:solidFill>
                            <a:srgbClr val="000000"/>
                          </a:solidFill>
                          <a:effectLst/>
                          <a:latin typeface="Cambria" panose="02040503050406030204" pitchFamily="18" charset="0"/>
                          <a:ea typeface="Cambria" panose="02040503050406030204" pitchFamily="18" charset="0"/>
                        </a:rPr>
                        <a:t>Rau lá, rau củ quả</a:t>
                      </a:r>
                    </a:p>
                  </a:txBody>
                  <a:tcPr marL="0" marR="0" marT="0" marB="0"/>
                </a:tc>
                <a:tc>
                  <a:txBody>
                    <a:bodyPr/>
                    <a:lstStyle/>
                    <a:p>
                      <a:pPr algn="ctr"/>
                      <a:r>
                        <a:rPr lang="en-US" sz="2400">
                          <a:solidFill>
                            <a:srgbClr val="000000"/>
                          </a:solidFill>
                          <a:effectLst/>
                          <a:latin typeface="Cambria" panose="02040503050406030204" pitchFamily="18" charset="0"/>
                          <a:ea typeface="Cambria" panose="02040503050406030204" pitchFamily="18" charset="0"/>
                        </a:rPr>
                        <a:t>Vi-ta-min và chất khoáng</a:t>
                      </a:r>
                    </a:p>
                  </a:txBody>
                  <a:tcPr marL="0" marR="0" marT="0" marB="0"/>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150 </a:t>
                      </a:r>
                      <a:r>
                        <a:rPr lang="en-US" sz="2400" dirty="0" err="1">
                          <a:solidFill>
                            <a:srgbClr val="000000"/>
                          </a:solidFill>
                          <a:effectLst/>
                          <a:latin typeface="Cambria" panose="02040503050406030204" pitchFamily="18" charset="0"/>
                          <a:ea typeface="Cambria" panose="02040503050406030204" pitchFamily="18" charset="0"/>
                        </a:rPr>
                        <a:t>đến</a:t>
                      </a:r>
                      <a:r>
                        <a:rPr lang="en-US" sz="2400" dirty="0">
                          <a:solidFill>
                            <a:srgbClr val="000000"/>
                          </a:solidFill>
                          <a:effectLst/>
                          <a:latin typeface="Cambria" panose="02040503050406030204" pitchFamily="18" charset="0"/>
                          <a:ea typeface="Cambria" panose="02040503050406030204" pitchFamily="18" charset="0"/>
                        </a:rPr>
                        <a:t> 250 g</a:t>
                      </a:r>
                    </a:p>
                  </a:txBody>
                  <a:tcPr marL="0" marR="0" marT="0" marB="0"/>
                </a:tc>
                <a:extLst>
                  <a:ext uri="{0D108BD9-81ED-4DB2-BD59-A6C34878D82A}">
                    <a16:rowId xmlns:a16="http://schemas.microsoft.com/office/drawing/2014/main" val="3981717857"/>
                  </a:ext>
                </a:extLst>
              </a:tr>
              <a:tr h="598470">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Trái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cây</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quả</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chín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400">
                          <a:solidFill>
                            <a:srgbClr val="000000"/>
                          </a:solidFill>
                          <a:effectLst/>
                          <a:latin typeface="Cambria" panose="02040503050406030204" pitchFamily="18" charset="0"/>
                          <a:ea typeface="Cambria" panose="02040503050406030204" pitchFamily="18" charset="0"/>
                        </a:rPr>
                        <a:t>Vi-ta-min và chất khoáng</a:t>
                      </a:r>
                    </a:p>
                  </a:txBody>
                  <a:tcPr marL="0" marR="0" marT="0" marB="0"/>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150 </a:t>
                      </a:r>
                      <a:r>
                        <a:rPr lang="en-US" sz="2400" dirty="0" err="1">
                          <a:solidFill>
                            <a:srgbClr val="000000"/>
                          </a:solidFill>
                          <a:effectLst/>
                          <a:latin typeface="Cambria" panose="02040503050406030204" pitchFamily="18" charset="0"/>
                          <a:ea typeface="Cambria" panose="02040503050406030204" pitchFamily="18" charset="0"/>
                        </a:rPr>
                        <a:t>đến</a:t>
                      </a:r>
                      <a:r>
                        <a:rPr lang="en-US" sz="2400" dirty="0">
                          <a:solidFill>
                            <a:srgbClr val="000000"/>
                          </a:solidFill>
                          <a:effectLst/>
                          <a:latin typeface="Cambria" panose="02040503050406030204" pitchFamily="18" charset="0"/>
                          <a:ea typeface="Cambria" panose="02040503050406030204" pitchFamily="18" charset="0"/>
                        </a:rPr>
                        <a:t> 250 g</a:t>
                      </a:r>
                    </a:p>
                  </a:txBody>
                  <a:tcPr marL="0" marR="0" marT="0" marB="0"/>
                </a:tc>
                <a:extLst>
                  <a:ext uri="{0D108BD9-81ED-4DB2-BD59-A6C34878D82A}">
                    <a16:rowId xmlns:a16="http://schemas.microsoft.com/office/drawing/2014/main" val="2109134072"/>
                  </a:ext>
                </a:extLst>
              </a:tr>
              <a:tr h="897705">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Ngũ</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cốc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khoai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củ</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và</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sản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phẩm</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chế</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biến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vi-VN" sz="2400">
                          <a:solidFill>
                            <a:srgbClr val="000000"/>
                          </a:solidFill>
                          <a:effectLst/>
                          <a:latin typeface="Cambria" panose="02040503050406030204" pitchFamily="18" charset="0"/>
                          <a:ea typeface="Cambria" panose="02040503050406030204" pitchFamily="18" charset="0"/>
                        </a:rPr>
                        <a:t>Chất bột đường</a:t>
                      </a:r>
                    </a:p>
                  </a:txBody>
                  <a:tcPr marL="0" marR="0" marT="0" marB="0"/>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150 </a:t>
                      </a:r>
                      <a:r>
                        <a:rPr lang="en-US" sz="2400" dirty="0" err="1">
                          <a:solidFill>
                            <a:srgbClr val="000000"/>
                          </a:solidFill>
                          <a:effectLst/>
                          <a:latin typeface="Cambria" panose="02040503050406030204" pitchFamily="18" charset="0"/>
                          <a:ea typeface="Cambria" panose="02040503050406030204" pitchFamily="18" charset="0"/>
                        </a:rPr>
                        <a:t>đến</a:t>
                      </a:r>
                      <a:r>
                        <a:rPr lang="en-US" sz="2400" dirty="0">
                          <a:solidFill>
                            <a:srgbClr val="000000"/>
                          </a:solidFill>
                          <a:effectLst/>
                          <a:latin typeface="Cambria" panose="02040503050406030204" pitchFamily="18" charset="0"/>
                          <a:ea typeface="Cambria" panose="02040503050406030204" pitchFamily="18" charset="0"/>
                        </a:rPr>
                        <a:t> 250 g</a:t>
                      </a:r>
                    </a:p>
                  </a:txBody>
                  <a:tcPr marL="0" marR="0" marT="0" marB="0"/>
                </a:tc>
                <a:extLst>
                  <a:ext uri="{0D108BD9-81ED-4DB2-BD59-A6C34878D82A}">
                    <a16:rowId xmlns:a16="http://schemas.microsoft.com/office/drawing/2014/main" val="354666997"/>
                  </a:ext>
                </a:extLst>
              </a:tr>
            </a:tbl>
          </a:graphicData>
        </a:graphic>
      </p:graphicFrame>
    </p:spTree>
    <p:extLst>
      <p:ext uri="{BB962C8B-B14F-4D97-AF65-F5344CB8AC3E}">
        <p14:creationId xmlns:p14="http://schemas.microsoft.com/office/powerpoint/2010/main" val="3106814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6176-C254-46D5-3889-B7008D6A3009}"/>
              </a:ext>
            </a:extLst>
          </p:cNvPr>
          <p:cNvSpPr>
            <a:spLocks noGrp="1"/>
          </p:cNvSpPr>
          <p:nvPr>
            <p:ph type="title"/>
          </p:nvPr>
        </p:nvSpPr>
        <p:spPr/>
        <p:txBody>
          <a:bodyPr/>
          <a:lstStyle/>
          <a:p>
            <a:endParaRPr lang="en-US" dirty="0"/>
          </a:p>
        </p:txBody>
      </p:sp>
      <p:sp>
        <p:nvSpPr>
          <p:cNvPr id="3" name="矩形: 圆角 28">
            <a:extLst>
              <a:ext uri="{FF2B5EF4-FFF2-40B4-BE49-F238E27FC236}">
                <a16:creationId xmlns:a16="http://schemas.microsoft.com/office/drawing/2014/main" id="{188250A7-090B-A58B-248E-4C329CF922D7}"/>
              </a:ext>
            </a:extLst>
          </p:cNvPr>
          <p:cNvSpPr/>
          <p:nvPr/>
        </p:nvSpPr>
        <p:spPr>
          <a:xfrm>
            <a:off x="381001" y="219075"/>
            <a:ext cx="11439524" cy="645794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a:extLst>
              <a:ext uri="{FF2B5EF4-FFF2-40B4-BE49-F238E27FC236}">
                <a16:creationId xmlns:a16="http://schemas.microsoft.com/office/drawing/2014/main" id="{1A9EB94C-0FBD-70DA-1252-6B9F44761267}"/>
              </a:ext>
            </a:extLst>
          </p:cNvPr>
          <p:cNvPicPr>
            <a:picLocks noChangeAspect="1"/>
          </p:cNvPicPr>
          <p:nvPr/>
        </p:nvPicPr>
        <p:blipFill>
          <a:blip r:embed="rId3"/>
          <a:stretch>
            <a:fillRect/>
          </a:stretch>
        </p:blipFill>
        <p:spPr>
          <a:xfrm>
            <a:off x="619125" y="1066800"/>
            <a:ext cx="5715000" cy="5143500"/>
          </a:xfrm>
          <a:prstGeom prst="rect">
            <a:avLst/>
          </a:prstGeom>
        </p:spPr>
      </p:pic>
      <p:sp>
        <p:nvSpPr>
          <p:cNvPr id="5" name="Rectangle 4">
            <a:extLst>
              <a:ext uri="{FF2B5EF4-FFF2-40B4-BE49-F238E27FC236}">
                <a16:creationId xmlns:a16="http://schemas.microsoft.com/office/drawing/2014/main" id="{00B676B4-2795-DEDE-5582-9E07085F5698}"/>
              </a:ext>
            </a:extLst>
          </p:cNvPr>
          <p:cNvSpPr/>
          <p:nvPr/>
        </p:nvSpPr>
        <p:spPr>
          <a:xfrm>
            <a:off x="6391274" y="1885950"/>
            <a:ext cx="5248275" cy="3028949"/>
          </a:xfrm>
          <a:prstGeom prst="rect">
            <a:avLst/>
          </a:prstGeom>
          <a:solidFill>
            <a:srgbClr val="FBE5D6"/>
          </a:solidFill>
          <a:ln w="28575" cap="flat" cmpd="sng" algn="ctr">
            <a:solidFill>
              <a:srgbClr val="FBE5D6"/>
            </a:solidFill>
            <a:prstDash val="solid"/>
            <a:miter lim="800000"/>
          </a:ln>
          <a:effectLst/>
        </p:spPr>
        <p:txBody>
          <a:bodyPr rtlCol="0" anchor="ctr"/>
          <a:lstStyle/>
          <a:p>
            <a:pPr lvl="0" algn="just">
              <a:defRPr/>
            </a:pPr>
            <a:r>
              <a:rPr lang="vi-VN" sz="2800" b="1" kern="0" dirty="0">
                <a:solidFill>
                  <a:prstClr val="black"/>
                </a:solidFill>
                <a:latin typeface="Cambria" panose="02040503050406030204" pitchFamily="18" charset="0"/>
                <a:ea typeface="Cambria" panose="02040503050406030204" pitchFamily="18" charset="0"/>
              </a:rPr>
              <a:t>Các loại thực phẩm sẽ được biểu diễn theo hình kim tự tháp với đỉnh tháp tượng trưng cho nhóm thực phẩm cần hạn chế ăn và đáy tháp là nhóm thực phẩm cho phép ăn nhiều</a:t>
            </a:r>
            <a:r>
              <a:rPr lang="en-US" sz="2800" b="1" kern="0" dirty="0">
                <a:solidFill>
                  <a:prstClr val="black"/>
                </a:solidFill>
                <a:latin typeface="Cambria" panose="02040503050406030204" pitchFamily="18" charset="0"/>
                <a:ea typeface="Cambria" panose="02040503050406030204" pitchFamily="18" charset="0"/>
              </a:rPr>
              <a:t>.</a:t>
            </a:r>
            <a:endParaRPr lang="vi-VN" sz="2800" b="1" kern="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3832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41E5C7-B69E-4764-B5B9-E24B2AC1B7D6}"/>
              </a:ext>
            </a:extLst>
          </p:cNvPr>
          <p:cNvPicPr>
            <a:picLocks noChangeAspect="1"/>
          </p:cNvPicPr>
          <p:nvPr/>
        </p:nvPicPr>
        <p:blipFill rotWithShape="1">
          <a:blip r:embed="rId3">
            <a:clrChange>
              <a:clrFrom>
                <a:srgbClr val="F7F7F7"/>
              </a:clrFrom>
              <a:clrTo>
                <a:srgbClr val="F7F7F7">
                  <a:alpha val="0"/>
                </a:srgbClr>
              </a:clrTo>
            </a:clrChange>
          </a:blip>
          <a:srcRect l="14652" t="5398" r="13552" b="3933"/>
          <a:stretch/>
        </p:blipFill>
        <p:spPr>
          <a:xfrm flipH="1">
            <a:off x="180108" y="2893338"/>
            <a:ext cx="3408219" cy="3964663"/>
          </a:xfrm>
          <a:prstGeom prst="rect">
            <a:avLst/>
          </a:prstGeom>
        </p:spPr>
      </p:pic>
      <p:grpSp>
        <p:nvGrpSpPr>
          <p:cNvPr id="8" name="Group 7">
            <a:extLst>
              <a:ext uri="{FF2B5EF4-FFF2-40B4-BE49-F238E27FC236}">
                <a16:creationId xmlns:a16="http://schemas.microsoft.com/office/drawing/2014/main" id="{1517D5F6-5A0E-41F5-A4A1-1BFBDC1FD60C}"/>
              </a:ext>
            </a:extLst>
          </p:cNvPr>
          <p:cNvGrpSpPr/>
          <p:nvPr/>
        </p:nvGrpSpPr>
        <p:grpSpPr>
          <a:xfrm>
            <a:off x="2506437" y="497564"/>
            <a:ext cx="8761638" cy="1902736"/>
            <a:chOff x="2179865" y="666066"/>
            <a:chExt cx="4784270" cy="2713948"/>
          </a:xfrm>
        </p:grpSpPr>
        <p:sp>
          <p:nvSpPr>
            <p:cNvPr id="9" name="圆角矩形 29">
              <a:extLst>
                <a:ext uri="{FF2B5EF4-FFF2-40B4-BE49-F238E27FC236}">
                  <a16:creationId xmlns:a16="http://schemas.microsoft.com/office/drawing/2014/main" id="{9A46A495-9B75-4AEC-8D6C-0F3D267BB77D}"/>
                </a:ext>
              </a:extLst>
            </p:cNvPr>
            <p:cNvSpPr/>
            <p:nvPr/>
          </p:nvSpPr>
          <p:spPr>
            <a:xfrm>
              <a:off x="2179865" y="666066"/>
              <a:ext cx="4784270" cy="2713948"/>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algn="ctr" defTabSz="914377">
                <a:defRPr/>
              </a:pPr>
              <a:endParaRPr lang="zh-CN" altLang="en-US" kern="0">
                <a:solidFill>
                  <a:prstClr val="white"/>
                </a:solidFill>
                <a:latin typeface="字魂115号-刀刀体" panose="00000500000000000000" pitchFamily="2" charset="-122"/>
                <a:ea typeface="字魂115号-刀刀体" panose="00000500000000000000" pitchFamily="2" charset="-122"/>
                <a:cs typeface="Arial" panose="020B0604020202020204"/>
                <a:sym typeface="字魂115号-刀刀体" panose="00000500000000000000" pitchFamily="2" charset="-122"/>
              </a:endParaRPr>
            </a:p>
          </p:txBody>
        </p:sp>
        <p:sp>
          <p:nvSpPr>
            <p:cNvPr id="10" name="TextBox 9">
              <a:extLst>
                <a:ext uri="{FF2B5EF4-FFF2-40B4-BE49-F238E27FC236}">
                  <a16:creationId xmlns:a16="http://schemas.microsoft.com/office/drawing/2014/main" id="{29018263-27F6-44CE-91FE-2F7AB1219D1C}"/>
                </a:ext>
              </a:extLst>
            </p:cNvPr>
            <p:cNvSpPr txBox="1"/>
            <p:nvPr/>
          </p:nvSpPr>
          <p:spPr>
            <a:xfrm>
              <a:off x="2332922" y="841866"/>
              <a:ext cx="4417763" cy="2344140"/>
            </a:xfrm>
            <a:prstGeom prst="roundRect">
              <a:avLst>
                <a:gd name="adj" fmla="val 17994"/>
              </a:avLst>
            </a:prstGeom>
            <a:noFill/>
            <a:ln w="38100">
              <a:noFill/>
              <a:prstDash val="lgDash"/>
            </a:ln>
          </p:spPr>
          <p:txBody>
            <a:bodyPr wrap="square" rtlCol="0">
              <a:spAutoFit/>
            </a:bodyPr>
            <a:lstStyle/>
            <a:p>
              <a:pPr algn="ctr" defTabSz="914377"/>
              <a:r>
                <a:rPr lang="vi-VN" sz="4267"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Ngoài việc ăn theo tháp dinh dưỡng các em cần làm gì nữa? </a:t>
              </a:r>
            </a:p>
          </p:txBody>
        </p:sp>
      </p:grpSp>
      <p:sp>
        <p:nvSpPr>
          <p:cNvPr id="3" name="TextBox 2">
            <a:extLst>
              <a:ext uri="{FF2B5EF4-FFF2-40B4-BE49-F238E27FC236}">
                <a16:creationId xmlns:a16="http://schemas.microsoft.com/office/drawing/2014/main" id="{7A3564DC-A691-005B-0BD0-D2D68B1FA20D}"/>
              </a:ext>
            </a:extLst>
          </p:cNvPr>
          <p:cNvSpPr txBox="1"/>
          <p:nvPr/>
        </p:nvSpPr>
        <p:spPr>
          <a:xfrm>
            <a:off x="3733800" y="2759100"/>
            <a:ext cx="7581900" cy="1754326"/>
          </a:xfrm>
          <a:custGeom>
            <a:avLst/>
            <a:gdLst>
              <a:gd name="connsiteX0" fmla="*/ 0 w 7581900"/>
              <a:gd name="connsiteY0" fmla="*/ 0 h 1754326"/>
              <a:gd name="connsiteX1" fmla="*/ 7581900 w 7581900"/>
              <a:gd name="connsiteY1" fmla="*/ 0 h 1754326"/>
              <a:gd name="connsiteX2" fmla="*/ 7581900 w 7581900"/>
              <a:gd name="connsiteY2" fmla="*/ 1754326 h 1754326"/>
              <a:gd name="connsiteX3" fmla="*/ 0 w 7581900"/>
              <a:gd name="connsiteY3" fmla="*/ 1754326 h 1754326"/>
              <a:gd name="connsiteX4" fmla="*/ 0 w 7581900"/>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1900" h="1754326" fill="none" extrusionOk="0">
                <a:moveTo>
                  <a:pt x="0" y="0"/>
                </a:moveTo>
                <a:cubicBezTo>
                  <a:pt x="3340390" y="5222"/>
                  <a:pt x="4373002" y="24918"/>
                  <a:pt x="7581900" y="0"/>
                </a:cubicBezTo>
                <a:cubicBezTo>
                  <a:pt x="7646475" y="239465"/>
                  <a:pt x="7483827" y="1500058"/>
                  <a:pt x="7581900" y="1754326"/>
                </a:cubicBezTo>
                <a:cubicBezTo>
                  <a:pt x="5796462" y="1589565"/>
                  <a:pt x="3263159" y="1872476"/>
                  <a:pt x="0" y="1754326"/>
                </a:cubicBezTo>
                <a:cubicBezTo>
                  <a:pt x="-8328" y="1287393"/>
                  <a:pt x="-71301" y="628243"/>
                  <a:pt x="0" y="0"/>
                </a:cubicBezTo>
                <a:close/>
              </a:path>
              <a:path w="7581900" h="1754326" stroke="0" extrusionOk="0">
                <a:moveTo>
                  <a:pt x="0" y="0"/>
                </a:moveTo>
                <a:cubicBezTo>
                  <a:pt x="2241037" y="11849"/>
                  <a:pt x="4983851" y="-161459"/>
                  <a:pt x="7581900" y="0"/>
                </a:cubicBezTo>
                <a:cubicBezTo>
                  <a:pt x="7556086" y="606792"/>
                  <a:pt x="7435370" y="1569389"/>
                  <a:pt x="7581900" y="1754326"/>
                </a:cubicBezTo>
                <a:cubicBezTo>
                  <a:pt x="6313453" y="1608466"/>
                  <a:pt x="1187580" y="1676002"/>
                  <a:pt x="0" y="1754326"/>
                </a:cubicBezTo>
                <a:cubicBezTo>
                  <a:pt x="-86507" y="1268396"/>
                  <a:pt x="-134028" y="800933"/>
                  <a:pt x="0" y="0"/>
                </a:cubicBezTo>
                <a:close/>
              </a:path>
            </a:pathLst>
          </a:custGeom>
          <a:solidFill>
            <a:srgbClr val="FFFF00"/>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Hoạt động thể lực 60 phút/ngày.</a:t>
            </a:r>
            <a:endPar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marL="342900" lvl="0" indent="-3429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Uống đủ 1300- 1500</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ml nước mỗi ngày</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Freeform: Shape 34">
            <a:extLst>
              <a:ext uri="{FF2B5EF4-FFF2-40B4-BE49-F238E27FC236}">
                <a16:creationId xmlns:a16="http://schemas.microsoft.com/office/drawing/2014/main" id="{804AFEF9-2DB7-762F-F8C5-DD8FD342C9C7}"/>
              </a:ext>
            </a:extLst>
          </p:cNvPr>
          <p:cNvSpPr/>
          <p:nvPr/>
        </p:nvSpPr>
        <p:spPr>
          <a:xfrm>
            <a:off x="2487638" y="2369087"/>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163781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6176-C254-46D5-3889-B7008D6A3009}"/>
              </a:ext>
            </a:extLst>
          </p:cNvPr>
          <p:cNvSpPr>
            <a:spLocks noGrp="1"/>
          </p:cNvSpPr>
          <p:nvPr>
            <p:ph type="title"/>
          </p:nvPr>
        </p:nvSpPr>
        <p:spPr/>
        <p:txBody>
          <a:bodyPr/>
          <a:lstStyle/>
          <a:p>
            <a:endParaRPr lang="en-US" dirty="0"/>
          </a:p>
        </p:txBody>
      </p:sp>
      <p:sp>
        <p:nvSpPr>
          <p:cNvPr id="3" name="矩形: 圆角 28">
            <a:extLst>
              <a:ext uri="{FF2B5EF4-FFF2-40B4-BE49-F238E27FC236}">
                <a16:creationId xmlns:a16="http://schemas.microsoft.com/office/drawing/2014/main" id="{188250A7-090B-A58B-248E-4C329CF922D7}"/>
              </a:ext>
            </a:extLst>
          </p:cNvPr>
          <p:cNvSpPr/>
          <p:nvPr/>
        </p:nvSpPr>
        <p:spPr>
          <a:xfrm>
            <a:off x="381001" y="219075"/>
            <a:ext cx="11439524" cy="645794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F6C35D50-D088-41AA-4B97-29CD5169BE4C}"/>
              </a:ext>
            </a:extLst>
          </p:cNvPr>
          <p:cNvSpPr txBox="1"/>
          <p:nvPr/>
        </p:nvSpPr>
        <p:spPr>
          <a:xfrm>
            <a:off x="742950" y="390525"/>
            <a:ext cx="10544175"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Dựa vào sơ đồ hình 3, hãy cho biết: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Bữa ăn nào trong hình 4 đã cân bằng, lành mạnh? Vì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Cần thêm hoặc bớt thức ăn trong khay như thế nào để có bữa ăn cân bằng, lành mạnh?</a:t>
            </a:r>
          </a:p>
        </p:txBody>
      </p:sp>
      <p:pic>
        <p:nvPicPr>
          <p:cNvPr id="14" name="Picture 13">
            <a:extLst>
              <a:ext uri="{FF2B5EF4-FFF2-40B4-BE49-F238E27FC236}">
                <a16:creationId xmlns:a16="http://schemas.microsoft.com/office/drawing/2014/main" id="{2262D9E3-0D69-B83F-8989-468E7AD37BEF}"/>
              </a:ext>
            </a:extLst>
          </p:cNvPr>
          <p:cNvPicPr>
            <a:picLocks noChangeAspect="1"/>
          </p:cNvPicPr>
          <p:nvPr/>
        </p:nvPicPr>
        <p:blipFill>
          <a:blip r:embed="rId3"/>
          <a:stretch>
            <a:fillRect/>
          </a:stretch>
        </p:blipFill>
        <p:spPr>
          <a:xfrm>
            <a:off x="3695700" y="2143125"/>
            <a:ext cx="5276850" cy="4476750"/>
          </a:xfrm>
          <a:prstGeom prst="rect">
            <a:avLst/>
          </a:prstGeom>
        </p:spPr>
      </p:pic>
    </p:spTree>
    <p:extLst>
      <p:ext uri="{BB962C8B-B14F-4D97-AF65-F5344CB8AC3E}">
        <p14:creationId xmlns:p14="http://schemas.microsoft.com/office/powerpoint/2010/main" val="715569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6176-C254-46D5-3889-B7008D6A3009}"/>
              </a:ext>
            </a:extLst>
          </p:cNvPr>
          <p:cNvSpPr>
            <a:spLocks noGrp="1"/>
          </p:cNvSpPr>
          <p:nvPr>
            <p:ph type="title"/>
          </p:nvPr>
        </p:nvSpPr>
        <p:spPr/>
        <p:txBody>
          <a:bodyPr/>
          <a:lstStyle/>
          <a:p>
            <a:endParaRPr lang="en-US" dirty="0"/>
          </a:p>
        </p:txBody>
      </p:sp>
      <p:sp>
        <p:nvSpPr>
          <p:cNvPr id="3" name="矩形: 圆角 28">
            <a:extLst>
              <a:ext uri="{FF2B5EF4-FFF2-40B4-BE49-F238E27FC236}">
                <a16:creationId xmlns:a16="http://schemas.microsoft.com/office/drawing/2014/main" id="{188250A7-090B-A58B-248E-4C329CF922D7}"/>
              </a:ext>
            </a:extLst>
          </p:cNvPr>
          <p:cNvSpPr/>
          <p:nvPr/>
        </p:nvSpPr>
        <p:spPr>
          <a:xfrm>
            <a:off x="381001" y="219075"/>
            <a:ext cx="11439524" cy="645794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 name="Picture 8">
            <a:extLst>
              <a:ext uri="{FF2B5EF4-FFF2-40B4-BE49-F238E27FC236}">
                <a16:creationId xmlns:a16="http://schemas.microsoft.com/office/drawing/2014/main" id="{C985F21E-436C-E661-4D28-8A5AA8D0FEFE}"/>
              </a:ext>
            </a:extLst>
          </p:cNvPr>
          <p:cNvPicPr>
            <a:picLocks noChangeAspect="1"/>
          </p:cNvPicPr>
          <p:nvPr/>
        </p:nvPicPr>
        <p:blipFill>
          <a:blip r:embed="rId3"/>
          <a:stretch>
            <a:fillRect/>
          </a:stretch>
        </p:blipFill>
        <p:spPr>
          <a:xfrm>
            <a:off x="484332" y="1944921"/>
            <a:ext cx="4952195" cy="2965009"/>
          </a:xfrm>
          <a:prstGeom prst="rect">
            <a:avLst/>
          </a:prstGeom>
        </p:spPr>
      </p:pic>
      <p:pic>
        <p:nvPicPr>
          <p:cNvPr id="10" name="Picture 9">
            <a:extLst>
              <a:ext uri="{FF2B5EF4-FFF2-40B4-BE49-F238E27FC236}">
                <a16:creationId xmlns:a16="http://schemas.microsoft.com/office/drawing/2014/main" id="{FA2874A1-8A16-90DA-FC4A-ABF1E69002F8}"/>
              </a:ext>
            </a:extLst>
          </p:cNvPr>
          <p:cNvPicPr>
            <a:picLocks noChangeAspect="1"/>
          </p:cNvPicPr>
          <p:nvPr/>
        </p:nvPicPr>
        <p:blipFill>
          <a:blip r:embed="rId4"/>
          <a:stretch>
            <a:fillRect/>
          </a:stretch>
        </p:blipFill>
        <p:spPr>
          <a:xfrm>
            <a:off x="2608116" y="685801"/>
            <a:ext cx="7088253" cy="954184"/>
          </a:xfrm>
          <a:prstGeom prst="rect">
            <a:avLst/>
          </a:prstGeom>
        </p:spPr>
      </p:pic>
      <p:sp>
        <p:nvSpPr>
          <p:cNvPr id="11" name="TextBox 10">
            <a:extLst>
              <a:ext uri="{FF2B5EF4-FFF2-40B4-BE49-F238E27FC236}">
                <a16:creationId xmlns:a16="http://schemas.microsoft.com/office/drawing/2014/main" id="{3C1982EC-55B8-796B-A551-2FF030B379B7}"/>
              </a:ext>
            </a:extLst>
          </p:cNvPr>
          <p:cNvSpPr txBox="1"/>
          <p:nvPr/>
        </p:nvSpPr>
        <p:spPr>
          <a:xfrm>
            <a:off x="5774635" y="2376013"/>
            <a:ext cx="5456582" cy="1940957"/>
          </a:xfrm>
          <a:prstGeom prst="roundRect">
            <a:avLst/>
          </a:prstGeom>
          <a:solidFill>
            <a:schemeClr val="accent6">
              <a:lumMod val="20000"/>
              <a:lumOff val="80000"/>
            </a:schemeClr>
          </a:solidFill>
          <a:ln>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lvl="0" algn="just" defTabSz="685800" fontAlgn="base">
              <a:spcBef>
                <a:spcPct val="0"/>
              </a:spcBef>
              <a:spcAft>
                <a:spcPct val="0"/>
              </a:spcAft>
              <a:defRPr/>
            </a:pPr>
            <a:r>
              <a:rPr lang="vi-VN" sz="3600"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Khay 4a có sự cân bằng, lành mạnh vì đủ 4 nhóm chất dinh dưỡng..</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endParaRPr>
          </a:p>
        </p:txBody>
      </p:sp>
    </p:spTree>
    <p:extLst>
      <p:ext uri="{BB962C8B-B14F-4D97-AF65-F5344CB8AC3E}">
        <p14:creationId xmlns:p14="http://schemas.microsoft.com/office/powerpoint/2010/main" val="3012339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6176-C254-46D5-3889-B7008D6A3009}"/>
              </a:ext>
            </a:extLst>
          </p:cNvPr>
          <p:cNvSpPr>
            <a:spLocks noGrp="1"/>
          </p:cNvSpPr>
          <p:nvPr>
            <p:ph type="title"/>
          </p:nvPr>
        </p:nvSpPr>
        <p:spPr/>
        <p:txBody>
          <a:bodyPr/>
          <a:lstStyle/>
          <a:p>
            <a:endParaRPr lang="en-US" dirty="0"/>
          </a:p>
        </p:txBody>
      </p:sp>
      <p:sp>
        <p:nvSpPr>
          <p:cNvPr id="3" name="矩形: 圆角 28">
            <a:extLst>
              <a:ext uri="{FF2B5EF4-FFF2-40B4-BE49-F238E27FC236}">
                <a16:creationId xmlns:a16="http://schemas.microsoft.com/office/drawing/2014/main" id="{188250A7-090B-A58B-248E-4C329CF922D7}"/>
              </a:ext>
            </a:extLst>
          </p:cNvPr>
          <p:cNvSpPr/>
          <p:nvPr/>
        </p:nvSpPr>
        <p:spPr>
          <a:xfrm>
            <a:off x="381001" y="219075"/>
            <a:ext cx="11439524" cy="645794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0" name="Picture 9">
            <a:extLst>
              <a:ext uri="{FF2B5EF4-FFF2-40B4-BE49-F238E27FC236}">
                <a16:creationId xmlns:a16="http://schemas.microsoft.com/office/drawing/2014/main" id="{FA2874A1-8A16-90DA-FC4A-ABF1E69002F8}"/>
              </a:ext>
            </a:extLst>
          </p:cNvPr>
          <p:cNvPicPr>
            <a:picLocks noChangeAspect="1"/>
          </p:cNvPicPr>
          <p:nvPr/>
        </p:nvPicPr>
        <p:blipFill>
          <a:blip r:embed="rId3"/>
          <a:stretch>
            <a:fillRect/>
          </a:stretch>
        </p:blipFill>
        <p:spPr>
          <a:xfrm>
            <a:off x="2608116" y="685801"/>
            <a:ext cx="7088253" cy="954184"/>
          </a:xfrm>
          <a:prstGeom prst="rect">
            <a:avLst/>
          </a:prstGeom>
        </p:spPr>
      </p:pic>
      <p:sp>
        <p:nvSpPr>
          <p:cNvPr id="11" name="TextBox 10">
            <a:extLst>
              <a:ext uri="{FF2B5EF4-FFF2-40B4-BE49-F238E27FC236}">
                <a16:creationId xmlns:a16="http://schemas.microsoft.com/office/drawing/2014/main" id="{3C1982EC-55B8-796B-A551-2FF030B379B7}"/>
              </a:ext>
            </a:extLst>
          </p:cNvPr>
          <p:cNvSpPr txBox="1"/>
          <p:nvPr/>
        </p:nvSpPr>
        <p:spPr>
          <a:xfrm>
            <a:off x="5774634" y="2376013"/>
            <a:ext cx="5769665" cy="2281476"/>
          </a:xfrm>
          <a:prstGeom prst="roundRect">
            <a:avLst/>
          </a:prstGeom>
          <a:solidFill>
            <a:schemeClr val="accent6">
              <a:lumMod val="20000"/>
              <a:lumOff val="80000"/>
            </a:schemeClr>
          </a:solidFill>
          <a:ln>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lvl="0" algn="just" defTabSz="685800" fontAlgn="base">
              <a:spcBef>
                <a:spcPct val="0"/>
              </a:spcBef>
              <a:spcAft>
                <a:spcPct val="0"/>
              </a:spcAft>
              <a:defRPr/>
            </a:pPr>
            <a:r>
              <a:rPr lang="vi-VN" sz="32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Khay 4b</a:t>
            </a:r>
            <a:r>
              <a:rPr lang="en-US" sz="32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a:t>
            </a:r>
            <a:r>
              <a:rPr lang="vi-VN" sz="32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lang="vi-VN" sz="3200"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Cần có thêm rau xanh để có đầy đủ vi-ta-min và chất khoáng, bớt thịt để không bị thừa đạm và chất béo.</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endParaRPr>
          </a:p>
        </p:txBody>
      </p:sp>
      <p:pic>
        <p:nvPicPr>
          <p:cNvPr id="8" name="Picture 7">
            <a:extLst>
              <a:ext uri="{FF2B5EF4-FFF2-40B4-BE49-F238E27FC236}">
                <a16:creationId xmlns:a16="http://schemas.microsoft.com/office/drawing/2014/main" id="{246BABB8-CA2F-39D6-C3FB-34EE552C896C}"/>
              </a:ext>
            </a:extLst>
          </p:cNvPr>
          <p:cNvPicPr>
            <a:picLocks noChangeAspect="1"/>
          </p:cNvPicPr>
          <p:nvPr/>
        </p:nvPicPr>
        <p:blipFill>
          <a:blip r:embed="rId4"/>
          <a:stretch>
            <a:fillRect/>
          </a:stretch>
        </p:blipFill>
        <p:spPr>
          <a:xfrm>
            <a:off x="716117" y="2238376"/>
            <a:ext cx="4478181" cy="2490306"/>
          </a:xfrm>
          <a:prstGeom prst="rect">
            <a:avLst/>
          </a:prstGeom>
        </p:spPr>
      </p:pic>
    </p:spTree>
    <p:extLst>
      <p:ext uri="{BB962C8B-B14F-4D97-AF65-F5344CB8AC3E}">
        <p14:creationId xmlns:p14="http://schemas.microsoft.com/office/powerpoint/2010/main" val="1673702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376</Words>
  <Application>Microsoft Office PowerPoint</Application>
  <PresentationFormat>Widescreen</PresentationFormat>
  <Paragraphs>54</Paragraphs>
  <Slides>12</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微软雅黑</vt:lpstr>
      <vt:lpstr>Arial</vt:lpstr>
      <vt:lpstr>Calibri</vt:lpstr>
      <vt:lpstr>Calibri Light</vt:lpstr>
      <vt:lpstr>Cambria</vt:lpstr>
      <vt:lpstr>等线</vt:lpstr>
      <vt:lpstr>Times New Roman</vt:lpstr>
      <vt:lpstr>字魂115号-刀刀体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3</cp:revision>
  <dcterms:created xsi:type="dcterms:W3CDTF">2025-03-15T02:26:52Z</dcterms:created>
  <dcterms:modified xsi:type="dcterms:W3CDTF">2025-03-15T02:31:52Z</dcterms:modified>
</cp:coreProperties>
</file>