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6"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2" r:id="rId18"/>
    <p:sldId id="283" r:id="rId19"/>
    <p:sldId id="284"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CB2910E-8E79-4FEB-BDD4-AAA6733D0F5B}"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1108594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2910E-8E79-4FEB-BDD4-AAA6733D0F5B}"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2013847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2910E-8E79-4FEB-BDD4-AAA6733D0F5B}"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2490465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37355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B2910E-8E79-4FEB-BDD4-AAA6733D0F5B}"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245645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CB2910E-8E79-4FEB-BDD4-AAA6733D0F5B}" type="datetimeFigureOut">
              <a:rPr lang="en-US" smtClean="0"/>
              <a:t>15/3/2025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1397573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CB2910E-8E79-4FEB-BDD4-AAA6733D0F5B}"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628345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B2910E-8E79-4FEB-BDD4-AAA6733D0F5B}" type="datetimeFigureOut">
              <a:rPr lang="en-US" smtClean="0"/>
              <a:t>15/3/2025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2766479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B2910E-8E79-4FEB-BDD4-AAA6733D0F5B}" type="datetimeFigureOut">
              <a:rPr lang="en-US" smtClean="0"/>
              <a:t>15/3/2025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160459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2910E-8E79-4FEB-BDD4-AAA6733D0F5B}" type="datetimeFigureOut">
              <a:rPr lang="en-US" smtClean="0"/>
              <a:t>15/3/2025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3714037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B2910E-8E79-4FEB-BDD4-AAA6733D0F5B}"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3236911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CB2910E-8E79-4FEB-BDD4-AAA6733D0F5B}" type="datetimeFigureOut">
              <a:rPr lang="en-US" smtClean="0"/>
              <a:t>15/3/2025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821F29-A7D0-49C9-B594-AC12C7781297}" type="slidenum">
              <a:rPr lang="en-US" smtClean="0"/>
              <a:t>‹#›</a:t>
            </a:fld>
            <a:endParaRPr lang="en-US"/>
          </a:p>
        </p:txBody>
      </p:sp>
    </p:spTree>
    <p:extLst>
      <p:ext uri="{BB962C8B-B14F-4D97-AF65-F5344CB8AC3E}">
        <p14:creationId xmlns:p14="http://schemas.microsoft.com/office/powerpoint/2010/main" val="2912017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2910E-8E79-4FEB-BDD4-AAA6733D0F5B}" type="datetimeFigureOut">
              <a:rPr lang="en-US" smtClean="0"/>
              <a:t>15/3/2025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821F29-A7D0-49C9-B594-AC12C7781297}" type="slidenum">
              <a:rPr lang="en-US" smtClean="0"/>
              <a:t>‹#›</a:t>
            </a:fld>
            <a:endParaRPr lang="en-US"/>
          </a:p>
        </p:txBody>
      </p:sp>
    </p:spTree>
    <p:extLst>
      <p:ext uri="{BB962C8B-B14F-4D97-AF65-F5344CB8AC3E}">
        <p14:creationId xmlns:p14="http://schemas.microsoft.com/office/powerpoint/2010/main" val="2972394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jpe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jpeg"/><Relationship Id="rId1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5.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32.png"/><Relationship Id="rId2" Type="http://schemas.openxmlformats.org/officeDocument/2006/relationships/audio" Target="../media/media1.mp3"/><Relationship Id="rId16" Type="http://schemas.openxmlformats.org/officeDocument/2006/relationships/image" Target="../media/image34.png"/><Relationship Id="rId1" Type="http://schemas.microsoft.com/office/2007/relationships/media" Target="../media/media1.mp3"/><Relationship Id="rId6" Type="http://schemas.openxmlformats.org/officeDocument/2006/relationships/audio" Target="../media/audio3.wav"/><Relationship Id="rId11" Type="http://schemas.openxmlformats.org/officeDocument/2006/relationships/image" Target="../media/image31.wmf"/><Relationship Id="rId5" Type="http://schemas.openxmlformats.org/officeDocument/2006/relationships/audio" Target="../media/audio2.wav"/><Relationship Id="rId15" Type="http://schemas.microsoft.com/office/2007/relationships/hdphoto" Target="../media/hdphoto6.wdp"/><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9.jpeg"/><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40995" y="701040"/>
            <a:ext cx="11161395" cy="2846070"/>
          </a:xfrm>
          <a:prstGeom prst="rect">
            <a:avLst/>
          </a:prstGeom>
        </p:spPr>
      </p:pic>
      <p:pic>
        <p:nvPicPr>
          <p:cNvPr id="8" name="图片 7" descr="14"/>
          <p:cNvPicPr>
            <a:picLocks noChangeAspect="1"/>
          </p:cNvPicPr>
          <p:nvPr/>
        </p:nvPicPr>
        <p:blipFill>
          <a:blip r:embed="rId3"/>
          <a:stretch>
            <a:fillRect/>
          </a:stretch>
        </p:blipFill>
        <p:spPr>
          <a:xfrm>
            <a:off x="0" y="5693410"/>
            <a:ext cx="12192000" cy="1164590"/>
          </a:xfrm>
          <a:prstGeom prst="rect">
            <a:avLst/>
          </a:prstGeom>
        </p:spPr>
      </p:pic>
      <p:pic>
        <p:nvPicPr>
          <p:cNvPr id="13" name="图片 12" descr="12"/>
          <p:cNvPicPr>
            <a:picLocks noChangeAspect="1"/>
          </p:cNvPicPr>
          <p:nvPr/>
        </p:nvPicPr>
        <p:blipFill>
          <a:blip r:embed="rId4"/>
          <a:stretch>
            <a:fillRect/>
          </a:stretch>
        </p:blipFill>
        <p:spPr>
          <a:xfrm>
            <a:off x="2672080" y="4704715"/>
            <a:ext cx="7030085" cy="1939925"/>
          </a:xfrm>
          <a:prstGeom prst="rect">
            <a:avLst/>
          </a:prstGeom>
        </p:spPr>
      </p:pic>
      <p:pic>
        <p:nvPicPr>
          <p:cNvPr id="7" name="Picture 6">
            <a:extLst>
              <a:ext uri="{FF2B5EF4-FFF2-40B4-BE49-F238E27FC236}">
                <a16:creationId xmlns:a16="http://schemas.microsoft.com/office/drawing/2014/main" id="{8A324ACD-452E-B02F-252F-A89B83A3A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2885"/>
            <a:ext cx="1618903" cy="1687818"/>
          </a:xfrm>
          <a:prstGeom prst="rect">
            <a:avLst/>
          </a:prstGeom>
        </p:spPr>
      </p:pic>
      <p:pic>
        <p:nvPicPr>
          <p:cNvPr id="2" name="Picture 1">
            <a:extLst>
              <a:ext uri="{FF2B5EF4-FFF2-40B4-BE49-F238E27FC236}">
                <a16:creationId xmlns:a16="http://schemas.microsoft.com/office/drawing/2014/main" id="{D291479A-3300-24AF-A9A4-E66F85AEE387}"/>
              </a:ext>
            </a:extLst>
          </p:cNvPr>
          <p:cNvPicPr>
            <a:picLocks noChangeAspect="1"/>
          </p:cNvPicPr>
          <p:nvPr/>
        </p:nvPicPr>
        <p:blipFill>
          <a:blip r:embed="rId6"/>
          <a:stretch>
            <a:fillRect/>
          </a:stretch>
        </p:blipFill>
        <p:spPr>
          <a:xfrm>
            <a:off x="4568072" y="875119"/>
            <a:ext cx="2712955" cy="859611"/>
          </a:xfrm>
          <a:prstGeom prst="rect">
            <a:avLst/>
          </a:prstGeom>
        </p:spPr>
      </p:pic>
      <p:pic>
        <p:nvPicPr>
          <p:cNvPr id="4" name="Picture 3">
            <a:extLst>
              <a:ext uri="{FF2B5EF4-FFF2-40B4-BE49-F238E27FC236}">
                <a16:creationId xmlns:a16="http://schemas.microsoft.com/office/drawing/2014/main" id="{C2DFBF8B-9C84-F0BA-B693-A67227B93356}"/>
              </a:ext>
            </a:extLst>
          </p:cNvPr>
          <p:cNvPicPr>
            <a:picLocks noChangeAspect="1"/>
          </p:cNvPicPr>
          <p:nvPr/>
        </p:nvPicPr>
        <p:blipFill>
          <a:blip r:embed="rId7"/>
          <a:stretch>
            <a:fillRect/>
          </a:stretch>
        </p:blipFill>
        <p:spPr>
          <a:xfrm>
            <a:off x="2141634" y="2197160"/>
            <a:ext cx="8023031" cy="1530229"/>
          </a:xfrm>
          <a:prstGeom prst="rect">
            <a:avLst/>
          </a:prstGeom>
        </p:spPr>
      </p:pic>
      <p:pic>
        <p:nvPicPr>
          <p:cNvPr id="10" name="Picture 9">
            <a:extLst>
              <a:ext uri="{FF2B5EF4-FFF2-40B4-BE49-F238E27FC236}">
                <a16:creationId xmlns:a16="http://schemas.microsoft.com/office/drawing/2014/main" id="{5BC0FA5C-F296-93D0-7176-3BF7EE523C5D}"/>
              </a:ext>
            </a:extLst>
          </p:cNvPr>
          <p:cNvPicPr>
            <a:picLocks noChangeAspect="1"/>
          </p:cNvPicPr>
          <p:nvPr/>
        </p:nvPicPr>
        <p:blipFill>
          <a:blip r:embed="rId8"/>
          <a:stretch>
            <a:fillRect/>
          </a:stretch>
        </p:blipFill>
        <p:spPr>
          <a:xfrm>
            <a:off x="5291999" y="3753951"/>
            <a:ext cx="2103302" cy="969348"/>
          </a:xfrm>
          <a:prstGeom prst="rect">
            <a:avLst/>
          </a:prstGeom>
        </p:spPr>
      </p:pic>
    </p:spTree>
    <p:extLst>
      <p:ext uri="{BB962C8B-B14F-4D97-AF65-F5344CB8AC3E}">
        <p14:creationId xmlns:p14="http://schemas.microsoft.com/office/powerpoint/2010/main" val="16149064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60D49A78-199D-D8E7-C45A-38BE92A74C9F}"/>
              </a:ext>
            </a:extLst>
          </p:cNvPr>
          <p:cNvPicPr>
            <a:picLocks noChangeAspect="1"/>
          </p:cNvPicPr>
          <p:nvPr/>
        </p:nvPicPr>
        <p:blipFill>
          <a:blip r:embed="rId5"/>
          <a:stretch>
            <a:fillRect/>
          </a:stretch>
        </p:blipFill>
        <p:spPr>
          <a:xfrm>
            <a:off x="1794408" y="1998810"/>
            <a:ext cx="8603183" cy="2688930"/>
          </a:xfrm>
          <a:prstGeom prst="rect">
            <a:avLst/>
          </a:prstGeom>
        </p:spPr>
      </p:pic>
    </p:spTree>
    <p:extLst>
      <p:ext uri="{BB962C8B-B14F-4D97-AF65-F5344CB8AC3E}">
        <p14:creationId xmlns:p14="http://schemas.microsoft.com/office/powerpoint/2010/main" val="24836040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rPr>
              <a:t>1. </a:t>
            </a:r>
            <a:r>
              <a:rPr lang="vi-VN" sz="3600" b="1" dirty="0">
                <a:solidFill>
                  <a:prstClr val="black"/>
                </a:solidFill>
                <a:latin typeface="Cambria" panose="02040503050406030204" pitchFamily="18" charset="0"/>
              </a:rPr>
              <a:t>Liệt kê các thức ăn, đồ uống em đã ăn hai ngày gần đây ở nhà, ở trường theo gợi ý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41F10658-B2DA-9926-40E4-2B549DC24A3F}"/>
              </a:ext>
            </a:extLst>
          </p:cNvPr>
          <p:cNvPicPr>
            <a:picLocks noChangeAspect="1"/>
          </p:cNvPicPr>
          <p:nvPr/>
        </p:nvPicPr>
        <p:blipFill>
          <a:blip r:embed="rId2"/>
          <a:stretch>
            <a:fillRect/>
          </a:stretch>
        </p:blipFill>
        <p:spPr>
          <a:xfrm>
            <a:off x="1643062" y="2114550"/>
            <a:ext cx="9846369" cy="3371850"/>
          </a:xfrm>
          <a:prstGeom prst="rect">
            <a:avLst/>
          </a:prstGeom>
        </p:spPr>
      </p:pic>
    </p:spTree>
    <p:extLst>
      <p:ext uri="{BB962C8B-B14F-4D97-AF65-F5344CB8AC3E}">
        <p14:creationId xmlns:p14="http://schemas.microsoft.com/office/powerpoint/2010/main" val="3146544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dụ</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3" name="Table 2">
            <a:extLst>
              <a:ext uri="{FF2B5EF4-FFF2-40B4-BE49-F238E27FC236}">
                <a16:creationId xmlns:a16="http://schemas.microsoft.com/office/drawing/2014/main" id="{BD71E3B7-4CD6-9DDD-7E40-E707EB9E14B5}"/>
              </a:ext>
            </a:extLst>
          </p:cNvPr>
          <p:cNvGraphicFramePr>
            <a:graphicFrameLocks noGrp="1"/>
          </p:cNvGraphicFramePr>
          <p:nvPr>
            <p:extLst/>
          </p:nvPr>
        </p:nvGraphicFramePr>
        <p:xfrm>
          <a:off x="762000" y="1381125"/>
          <a:ext cx="10906125" cy="4199573"/>
        </p:xfrm>
        <a:graphic>
          <a:graphicData uri="http://schemas.openxmlformats.org/drawingml/2006/table">
            <a:tbl>
              <a:tblPr>
                <a:tableStyleId>{BDBED569-4797-4DF1-A0F4-6AAB3CD982D8}</a:tableStyleId>
              </a:tblPr>
              <a:tblGrid>
                <a:gridCol w="1718423">
                  <a:extLst>
                    <a:ext uri="{9D8B030D-6E8A-4147-A177-3AD203B41FA5}">
                      <a16:colId xmlns:a16="http://schemas.microsoft.com/office/drawing/2014/main" val="693493615"/>
                    </a:ext>
                  </a:extLst>
                </a:gridCol>
                <a:gridCol w="1805827">
                  <a:extLst>
                    <a:ext uri="{9D8B030D-6E8A-4147-A177-3AD203B41FA5}">
                      <a16:colId xmlns:a16="http://schemas.microsoft.com/office/drawing/2014/main" val="1928053974"/>
                    </a:ext>
                  </a:extLst>
                </a:gridCol>
                <a:gridCol w="2831961">
                  <a:extLst>
                    <a:ext uri="{9D8B030D-6E8A-4147-A177-3AD203B41FA5}">
                      <a16:colId xmlns:a16="http://schemas.microsoft.com/office/drawing/2014/main" val="1896976230"/>
                    </a:ext>
                  </a:extLst>
                </a:gridCol>
                <a:gridCol w="2368689">
                  <a:extLst>
                    <a:ext uri="{9D8B030D-6E8A-4147-A177-3AD203B41FA5}">
                      <a16:colId xmlns:a16="http://schemas.microsoft.com/office/drawing/2014/main" val="3422888663"/>
                    </a:ext>
                  </a:extLst>
                </a:gridCol>
                <a:gridCol w="2181225">
                  <a:extLst>
                    <a:ext uri="{9D8B030D-6E8A-4147-A177-3AD203B41FA5}">
                      <a16:colId xmlns:a16="http://schemas.microsoft.com/office/drawing/2014/main" val="2655553406"/>
                    </a:ext>
                  </a:extLst>
                </a:gridCol>
              </a:tblGrid>
              <a:tr h="49530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Ngày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Bữa trưa</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phụ</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tối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332083198"/>
                  </a:ext>
                </a:extLst>
              </a:tr>
              <a:tr h="1509712">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Ngày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thứ</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nhất</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xôi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đậu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xanh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2 miếng cá kho</a:t>
                      </a:r>
                    </a:p>
                    <a:p>
                      <a:pPr algn="ctr"/>
                      <a:r>
                        <a:rPr lang="vi-VN" sz="2400" dirty="0">
                          <a:solidFill>
                            <a:srgbClr val="000000"/>
                          </a:solidFill>
                          <a:effectLst/>
                          <a:latin typeface="Cambria" panose="02040503050406030204" pitchFamily="18" charset="0"/>
                          <a:ea typeface="Cambria" panose="02040503050406030204" pitchFamily="18" charset="0"/>
                        </a:rPr>
                        <a:t>1 bát canh cải bó xôi</a:t>
                      </a:r>
                    </a:p>
                    <a:p>
                      <a:pPr algn="ctr"/>
                      <a:r>
                        <a:rPr lang="vi-VN" sz="2400" dirty="0">
                          <a:solidFill>
                            <a:srgbClr val="000000"/>
                          </a:solidFill>
                          <a:effectLst/>
                          <a:latin typeface="Cambria" panose="02040503050406030204" pitchFamily="18" charset="0"/>
                          <a:ea typeface="Cambria" panose="02040503050406030204" pitchFamily="18" charset="0"/>
                        </a:rPr>
                        <a:t>2 miếng dưa hấu</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hộp sữa tươi</a:t>
                      </a:r>
                    </a:p>
                    <a:p>
                      <a:pPr algn="ctr"/>
                      <a:r>
                        <a:rPr lang="vi-VN" sz="2400">
                          <a:solidFill>
                            <a:srgbClr val="000000"/>
                          </a:solidFill>
                          <a:effectLst/>
                          <a:latin typeface="Cambria" panose="02040503050406030204" pitchFamily="18" charset="0"/>
                          <a:ea typeface="Cambria" panose="02040503050406030204" pitchFamily="18" charset="0"/>
                        </a:rPr>
                        <a:t>1 cái bánh bí đỏ</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bát cơm</a:t>
                      </a:r>
                    </a:p>
                    <a:p>
                      <a:pPr algn="ctr"/>
                      <a:r>
                        <a:rPr lang="vi-VN" sz="2400">
                          <a:solidFill>
                            <a:srgbClr val="000000"/>
                          </a:solidFill>
                          <a:effectLst/>
                          <a:latin typeface="Cambria" panose="02040503050406030204" pitchFamily="18" charset="0"/>
                          <a:ea typeface="Cambria" panose="02040503050406030204" pitchFamily="18" charset="0"/>
                        </a:rPr>
                        <a:t>1 nửa bát tôm rang thịt</a:t>
                      </a:r>
                    </a:p>
                    <a:p>
                      <a:pPr algn="ctr"/>
                      <a:r>
                        <a:rPr lang="vi-VN" sz="2400">
                          <a:solidFill>
                            <a:srgbClr val="000000"/>
                          </a:solidFill>
                          <a:effectLst/>
                          <a:latin typeface="Cambria" panose="02040503050406030204" pitchFamily="18" charset="0"/>
                          <a:ea typeface="Cambria" panose="02040503050406030204" pitchFamily="18" charset="0"/>
                        </a:rPr>
                        <a:t>1 nửa bát đỗ quả xào</a:t>
                      </a:r>
                    </a:p>
                    <a:p>
                      <a:pPr algn="ctr"/>
                      <a:r>
                        <a:rPr lang="vi-VN" sz="2400">
                          <a:solidFill>
                            <a:srgbClr val="000000"/>
                          </a:solidFill>
                          <a:effectLst/>
                          <a:latin typeface="Cambria" panose="02040503050406030204" pitchFamily="18" charset="0"/>
                          <a:ea typeface="Cambria" panose="02040503050406030204" pitchFamily="18" charset="0"/>
                        </a:rPr>
                        <a:t>1 bát canh rau</a:t>
                      </a:r>
                    </a:p>
                  </a:txBody>
                  <a:tcPr marL="0" marR="0" marT="0" marB="0"/>
                </a:tc>
                <a:extLst>
                  <a:ext uri="{0D108BD9-81ED-4DB2-BD59-A6C34878D82A}">
                    <a16:rowId xmlns:a16="http://schemas.microsoft.com/office/drawing/2014/main" val="1417084446"/>
                  </a:ext>
                </a:extLst>
              </a:tr>
              <a:tr h="1509713">
                <a:tc>
                  <a:txBody>
                    <a:bodyPr/>
                    <a:lstStyle/>
                    <a:p>
                      <a:pPr algn="ctr"/>
                      <a:r>
                        <a:rPr lang="en-US" sz="2400">
                          <a:solidFill>
                            <a:srgbClr val="000000"/>
                          </a:solidFill>
                          <a:effectLst/>
                          <a:latin typeface="Cambria" panose="02040503050406030204" pitchFamily="18" charset="0"/>
                          <a:ea typeface="Cambria" panose="02040503050406030204" pitchFamily="18" charset="0"/>
                        </a:rPr>
                        <a:t>Ngày thứ hai</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hộp xôi</a:t>
                      </a:r>
                    </a:p>
                    <a:p>
                      <a:pPr algn="ctr"/>
                      <a:r>
                        <a:rPr lang="en-US" sz="2400">
                          <a:solidFill>
                            <a:srgbClr val="000000"/>
                          </a:solidFill>
                          <a:effectLst/>
                          <a:latin typeface="Cambria" panose="02040503050406030204" pitchFamily="18" charset="0"/>
                          <a:ea typeface="Cambria" panose="02040503050406030204" pitchFamily="18" charset="0"/>
                        </a:rPr>
                        <a:t>4 miếng thịt kho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bát bún thịt bò</a:t>
                      </a:r>
                    </a:p>
                    <a:p>
                      <a:pPr algn="ctr"/>
                      <a:r>
                        <a:rPr lang="en-US" sz="2400">
                          <a:solidFill>
                            <a:srgbClr val="000000"/>
                          </a:solidFill>
                          <a:effectLst/>
                          <a:latin typeface="Cambria" panose="02040503050406030204" pitchFamily="18" charset="0"/>
                          <a:ea typeface="Cambria" panose="02040503050406030204" pitchFamily="18" charset="0"/>
                        </a:rPr>
                        <a:t>1 bánh ca-ra-men</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chua</a:t>
                      </a:r>
                      <a:endParaRPr lang="en-US" sz="2400" dirty="0">
                        <a:solidFill>
                          <a:srgbClr val="000000"/>
                        </a:solidFill>
                        <a:effectLst/>
                        <a:latin typeface="Cambria" panose="02040503050406030204" pitchFamily="18" charset="0"/>
                        <a:ea typeface="Cambria" panose="02040503050406030204" pitchFamily="18" charset="0"/>
                      </a:endParaRPr>
                    </a:p>
                    <a:p>
                      <a:pPr algn="ctr"/>
                      <a:r>
                        <a:rPr lang="en-US" sz="2400" dirty="0">
                          <a:solidFill>
                            <a:srgbClr val="000000"/>
                          </a:solidFill>
                          <a:effectLst/>
                          <a:latin typeface="Cambria" panose="02040503050406030204" pitchFamily="18" charset="0"/>
                          <a:ea typeface="Cambria" panose="02040503050406030204" pitchFamily="18" charset="0"/>
                        </a:rPr>
                        <a:t>2 </a:t>
                      </a:r>
                      <a:r>
                        <a:rPr lang="en-US" sz="2400" dirty="0" err="1">
                          <a:solidFill>
                            <a:srgbClr val="000000"/>
                          </a:solidFill>
                          <a:effectLst/>
                          <a:latin typeface="Cambria" panose="02040503050406030204" pitchFamily="18" charset="0"/>
                          <a:ea typeface="Cambria" panose="02040503050406030204" pitchFamily="18" charset="0"/>
                        </a:rPr>
                        <a:t>cái</a:t>
                      </a:r>
                      <a:r>
                        <a:rPr lang="en-US" sz="2400" dirty="0">
                          <a:solidFill>
                            <a:srgbClr val="000000"/>
                          </a:solidFill>
                          <a:effectLst/>
                          <a:latin typeface="Cambria" panose="02040503050406030204" pitchFamily="18" charset="0"/>
                          <a:ea typeface="Cambria" panose="02040503050406030204" pitchFamily="18" charset="0"/>
                        </a:rPr>
                        <a:t> bánh </a:t>
                      </a:r>
                      <a:r>
                        <a:rPr lang="en-US" sz="2400" dirty="0" err="1">
                          <a:solidFill>
                            <a:srgbClr val="000000"/>
                          </a:solidFill>
                          <a:effectLst/>
                          <a:latin typeface="Cambria" panose="02040503050406030204" pitchFamily="18" charset="0"/>
                          <a:ea typeface="Cambria" panose="02040503050406030204" pitchFamily="18" charset="0"/>
                        </a:rPr>
                        <a:t>quy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3 miếng đậu phụ</a:t>
                      </a:r>
                    </a:p>
                    <a:p>
                      <a:pPr algn="ctr"/>
                      <a:r>
                        <a:rPr lang="vi-VN" sz="2400" dirty="0">
                          <a:solidFill>
                            <a:srgbClr val="000000"/>
                          </a:solidFill>
                          <a:effectLst/>
                          <a:latin typeface="Cambria" panose="02040503050406030204" pitchFamily="18" charset="0"/>
                          <a:ea typeface="Cambria" panose="02040503050406030204" pitchFamily="18" charset="0"/>
                        </a:rPr>
                        <a:t>3 miếng cá chiên</a:t>
                      </a:r>
                    </a:p>
                    <a:p>
                      <a:pPr algn="ctr"/>
                      <a:r>
                        <a:rPr lang="vi-VN" sz="2400" dirty="0">
                          <a:solidFill>
                            <a:srgbClr val="000000"/>
                          </a:solidFill>
                          <a:effectLst/>
                          <a:latin typeface="Cambria" panose="02040503050406030204" pitchFamily="18" charset="0"/>
                          <a:ea typeface="Cambria" panose="02040503050406030204" pitchFamily="18" charset="0"/>
                        </a:rPr>
                        <a:t>1 bát canh thịt</a:t>
                      </a:r>
                    </a:p>
                  </a:txBody>
                  <a:tcPr marL="0" marR="0" marT="0" marB="0"/>
                </a:tc>
                <a:extLst>
                  <a:ext uri="{0D108BD9-81ED-4DB2-BD59-A6C34878D82A}">
                    <a16:rowId xmlns:a16="http://schemas.microsoft.com/office/drawing/2014/main" val="3737970442"/>
                  </a:ext>
                </a:extLst>
              </a:tr>
            </a:tbl>
          </a:graphicData>
        </a:graphic>
      </p:graphicFrame>
    </p:spTree>
    <p:extLst>
      <p:ext uri="{BB962C8B-B14F-4D97-AF65-F5344CB8AC3E}">
        <p14:creationId xmlns:p14="http://schemas.microsoft.com/office/powerpoint/2010/main" val="108890684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87FC0-37E7-C25B-DC79-C56F4F1387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475" y="3057481"/>
            <a:ext cx="5394048" cy="3076619"/>
          </a:xfrm>
          <a:prstGeom prst="rect">
            <a:avLst/>
          </a:prstGeom>
        </p:spPr>
      </p:pic>
      <p:pic>
        <p:nvPicPr>
          <p:cNvPr id="11" name="Picture 10">
            <a:extLst>
              <a:ext uri="{FF2B5EF4-FFF2-40B4-BE49-F238E27FC236}">
                <a16:creationId xmlns:a16="http://schemas.microsoft.com/office/drawing/2014/main" id="{4612AE45-EA7C-D2C5-06D2-0E472BE4BA76}"/>
              </a:ext>
            </a:extLst>
          </p:cNvPr>
          <p:cNvPicPr>
            <a:picLocks noChangeAspect="1"/>
          </p:cNvPicPr>
          <p:nvPr/>
        </p:nvPicPr>
        <p:blipFill>
          <a:blip r:embed="rId3"/>
          <a:stretch>
            <a:fillRect/>
          </a:stretch>
        </p:blipFill>
        <p:spPr>
          <a:xfrm>
            <a:off x="1936765" y="825928"/>
            <a:ext cx="7727919" cy="2030617"/>
          </a:xfrm>
          <a:prstGeom prst="rect">
            <a:avLst/>
          </a:prstGeom>
        </p:spPr>
      </p:pic>
    </p:spTree>
    <p:extLst>
      <p:ext uri="{BB962C8B-B14F-4D97-AF65-F5344CB8AC3E}">
        <p14:creationId xmlns:p14="http://schemas.microsoft.com/office/powerpoint/2010/main" val="383119629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75CCF51-4348-C4F4-A767-D92B31A870CC}"/>
              </a:ext>
            </a:extLst>
          </p:cNvPr>
          <p:cNvSpPr/>
          <p:nvPr/>
        </p:nvSpPr>
        <p:spPr>
          <a:xfrm>
            <a:off x="876299" y="1390650"/>
            <a:ext cx="9410701"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Dựa vào sơ đồ “Tháp dinh dưỡng” đối chiếu với các bữa ăn trong 2 ngày ở trên và nhận xét các bữa ăn trong ngày đã cân bằng, lành mạnh chưa</a:t>
            </a:r>
            <a:r>
              <a:rPr lang="en-US" sz="3200" b="1" dirty="0">
                <a:solidFill>
                  <a:sysClr val="windowText" lastClr="000000"/>
                </a:solidFill>
                <a:latin typeface="Calibri" panose="020F0502020204030204"/>
              </a:rPr>
              <a:t>?</a:t>
            </a:r>
            <a:r>
              <a:rPr lang="vi-VN" sz="3200" b="1" dirty="0">
                <a:solidFill>
                  <a:sysClr val="windowText" lastClr="000000"/>
                </a:solidFill>
                <a:latin typeface="Calibri" panose="020F0502020204030204"/>
              </a:rPr>
              <a:t> </a:t>
            </a:r>
            <a:r>
              <a:rPr lang="en-US" sz="3200" b="1" dirty="0">
                <a:solidFill>
                  <a:sysClr val="windowText" lastClr="000000"/>
                </a:solidFill>
                <a:latin typeface="Calibri" panose="020F0502020204030204"/>
              </a:rPr>
              <a:t>V</a:t>
            </a:r>
            <a:r>
              <a:rPr lang="vi-VN" sz="3200" b="1" dirty="0">
                <a:solidFill>
                  <a:sysClr val="windowText" lastClr="000000"/>
                </a:solidFill>
                <a:latin typeface="Calibri" panose="020F0502020204030204"/>
              </a:rPr>
              <a:t>ì sao?</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pic>
        <p:nvPicPr>
          <p:cNvPr id="4" name="Picture 3" descr="Application&#10;&#10;Description automatically generated with medium confidence">
            <a:extLst>
              <a:ext uri="{FF2B5EF4-FFF2-40B4-BE49-F238E27FC236}">
                <a16:creationId xmlns:a16="http://schemas.microsoft.com/office/drawing/2014/main" id="{290932D2-6230-0873-49D8-54FFFFB3737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458" b="89976" l="10000" r="90000">
                        <a14:foregroundMark x1="57925" y1="45230" x2="57925" y2="45230"/>
                        <a14:foregroundMark x1="57520" y1="45635" x2="57520" y2="45635"/>
                        <a14:foregroundMark x1="57089" y1="46079" x2="57089" y2="46079"/>
                        <a14:foregroundMark x1="57790" y1="46079" x2="55526" y2="46079"/>
                        <a14:foregroundMark x1="53693" y1="9458" x2="53693" y2="9458"/>
                      </a14:backgroundRemoval>
                    </a14:imgEffect>
                  </a14:imgLayer>
                </a14:imgProps>
              </a:ext>
              <a:ext uri="{28A0092B-C50C-407E-A947-70E740481C1C}">
                <a14:useLocalDpi xmlns:a14="http://schemas.microsoft.com/office/drawing/2010/main" val="0"/>
              </a:ext>
            </a:extLst>
          </a:blip>
          <a:srcRect l="40842" t="6228" r="34875" b="52868"/>
          <a:stretch/>
        </p:blipFill>
        <p:spPr>
          <a:xfrm>
            <a:off x="8880500" y="3038790"/>
            <a:ext cx="2935503" cy="3297530"/>
          </a:xfrm>
          <a:prstGeom prst="rect">
            <a:avLst/>
          </a:prstGeom>
        </p:spPr>
      </p:pic>
      <p:sp>
        <p:nvSpPr>
          <p:cNvPr id="5" name="Rectangle: Rounded Corners 4">
            <a:extLst>
              <a:ext uri="{FF2B5EF4-FFF2-40B4-BE49-F238E27FC236}">
                <a16:creationId xmlns:a16="http://schemas.microsoft.com/office/drawing/2014/main" id="{D488A9FC-7619-D0AB-892B-FBB2F6CBEFF7}"/>
              </a:ext>
            </a:extLst>
          </p:cNvPr>
          <p:cNvSpPr/>
          <p:nvPr/>
        </p:nvSpPr>
        <p:spPr>
          <a:xfrm>
            <a:off x="552450" y="3629025"/>
            <a:ext cx="8315326" cy="1809750"/>
          </a:xfrm>
          <a:prstGeom prst="roundRect">
            <a:avLst>
              <a:gd name="adj" fmla="val 28114"/>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ysClr val="windowText" lastClr="000000"/>
                </a:solidFill>
                <a:latin typeface="Calibri" panose="020F0502020204030204"/>
              </a:rPr>
              <a:t>Em cần thay đổi điều gì về thói quen ăn uống để các bữa ăn cân bằng lành mạnh và có lợi cho sức khỏe?</a:t>
            </a:r>
            <a:endParaRPr kumimoji="0" lang="en-US" sz="32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763499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2502CD58-259B-3E3F-2EF1-4AF477D518DB}"/>
              </a:ext>
            </a:extLst>
          </p:cNvPr>
          <p:cNvGrpSpPr/>
          <p:nvPr/>
        </p:nvGrpSpPr>
        <p:grpSpPr>
          <a:xfrm>
            <a:off x="544476" y="1343024"/>
            <a:ext cx="9666324" cy="4981575"/>
            <a:chOff x="1812887" y="1977997"/>
            <a:chExt cx="6471477" cy="2641417"/>
          </a:xfrm>
        </p:grpSpPr>
        <p:grpSp>
          <p:nvGrpSpPr>
            <p:cNvPr id="4" name="Group 3">
              <a:extLst>
                <a:ext uri="{FF2B5EF4-FFF2-40B4-BE49-F238E27FC236}">
                  <a16:creationId xmlns:a16="http://schemas.microsoft.com/office/drawing/2014/main" id="{7FEC18EC-9D41-9B93-3736-01B1DC59DFC8}"/>
                </a:ext>
              </a:extLst>
            </p:cNvPr>
            <p:cNvGrpSpPr/>
            <p:nvPr/>
          </p:nvGrpSpPr>
          <p:grpSpPr>
            <a:xfrm>
              <a:off x="1812887" y="1977997"/>
              <a:ext cx="6471477" cy="2641417"/>
              <a:chOff x="5440854" y="-2629724"/>
              <a:chExt cx="6471477" cy="3177786"/>
            </a:xfrm>
          </p:grpSpPr>
          <p:sp>
            <p:nvSpPr>
              <p:cNvPr id="7" name="Rectangle: Rounded Corners 6">
                <a:extLst>
                  <a:ext uri="{FF2B5EF4-FFF2-40B4-BE49-F238E27FC236}">
                    <a16:creationId xmlns:a16="http://schemas.microsoft.com/office/drawing/2014/main" id="{ED1B3D63-7BA6-FD6F-142E-F64BF532A57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D004B317-8C08-5B65-8ACA-5660986D0725}"/>
                  </a:ext>
                </a:extLst>
              </p:cNvPr>
              <p:cNvSpPr/>
              <p:nvPr/>
            </p:nvSpPr>
            <p:spPr>
              <a:xfrm>
                <a:off x="5619890" y="-2476509"/>
                <a:ext cx="6127389" cy="2837308"/>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id="{9C388DB6-F9F2-8A37-042A-191E0E544CC7}"/>
                </a:ext>
              </a:extLst>
            </p:cNvPr>
            <p:cNvSpPr txBox="1"/>
            <p:nvPr/>
          </p:nvSpPr>
          <p:spPr>
            <a:xfrm>
              <a:off x="2138870" y="2173210"/>
              <a:ext cx="5947811" cy="2137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Để</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đảm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bảo</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chế</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độ</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ăn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uống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bằng</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mạnh</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cần</a:t>
              </a: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đủ bữa và: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Phối hợp nhiều loại thức ăn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Ăn rau xanh, quả chín và uống đủ nước.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hợp lí thức ăn có nguồn gốc động vật và thực vật.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Sử dụng ít muối và đường</a:t>
              </a:r>
            </a:p>
          </p:txBody>
        </p:sp>
      </p:grpSp>
      <p:pic>
        <p:nvPicPr>
          <p:cNvPr id="10" name="Picture 2" descr="Young girl thumbs up sign cartoon set illustration premium vector">
            <a:extLst>
              <a:ext uri="{FF2B5EF4-FFF2-40B4-BE49-F238E27FC236}">
                <a16:creationId xmlns:a16="http://schemas.microsoft.com/office/drawing/2014/main" id="{C2C5B62A-A660-FCB0-1661-CBF2E7EB5D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00" b="93400" l="9585" r="89617">
                        <a14:foregroundMark x1="25879" y1="9800" x2="25879" y2="9800"/>
                        <a14:foregroundMark x1="23482" y1="23400" x2="23482" y2="23400"/>
                        <a14:foregroundMark x1="25559" y1="19800" x2="25559" y2="19800"/>
                        <a14:foregroundMark x1="66294" y1="64600" x2="66294" y2="64600"/>
                        <a14:foregroundMark x1="61502" y1="66600" x2="61502" y2="66600"/>
                        <a14:foregroundMark x1="64696" y1="71400" x2="64696" y2="71400"/>
                        <a14:foregroundMark x1="42173" y1="88400" x2="42173" y2="88400"/>
                        <a14:foregroundMark x1="42332" y1="91400" x2="42332" y2="91400"/>
                        <a14:foregroundMark x1="46326" y1="93400" x2="46326" y2="93400"/>
                        <a14:foregroundMark x1="49042" y1="93200" x2="49042" y2="92600"/>
                        <a14:foregroundMark x1="53514" y1="92800" x2="53514" y2="92800"/>
                        <a14:foregroundMark x1="58307" y1="92800" x2="52716" y2="91400"/>
                        <a14:foregroundMark x1="45048" y1="93000" x2="38818" y2="91400"/>
                        <a14:foregroundMark x1="37540" y1="91600" x2="37540" y2="91600"/>
                        <a14:foregroundMark x1="36581" y1="92600" x2="36581" y2="92600"/>
                        <a14:foregroundMark x1="38978" y1="93200" x2="38978" y2="93200"/>
                        <a14:foregroundMark x1="35623" y1="91600" x2="35623" y2="91600"/>
                      </a14:backgroundRemoval>
                    </a14:imgEffect>
                  </a14:imgLayer>
                </a14:imgProps>
              </a:ext>
              <a:ext uri="{28A0092B-C50C-407E-A947-70E740481C1C}">
                <a14:useLocalDpi xmlns:a14="http://schemas.microsoft.com/office/drawing/2010/main" val="0"/>
              </a:ext>
            </a:extLst>
          </a:blip>
          <a:srcRect/>
          <a:stretch>
            <a:fillRect/>
          </a:stretch>
        </p:blipFill>
        <p:spPr bwMode="auto">
          <a:xfrm>
            <a:off x="8979290" y="3642759"/>
            <a:ext cx="4025481" cy="32152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E0CACD-A3A7-D654-A5FD-6760CAA9DEA8}"/>
              </a:ext>
            </a:extLst>
          </p:cNvPr>
          <p:cNvPicPr>
            <a:picLocks noChangeAspect="1"/>
          </p:cNvPicPr>
          <p:nvPr/>
        </p:nvPicPr>
        <p:blipFill>
          <a:blip r:embed="rId4"/>
          <a:stretch>
            <a:fillRect/>
          </a:stretch>
        </p:blipFill>
        <p:spPr>
          <a:xfrm>
            <a:off x="4394308" y="404199"/>
            <a:ext cx="3365284" cy="963251"/>
          </a:xfrm>
          <a:prstGeom prst="rect">
            <a:avLst/>
          </a:prstGeom>
        </p:spPr>
      </p:pic>
    </p:spTree>
    <p:extLst>
      <p:ext uri="{BB962C8B-B14F-4D97-AF65-F5344CB8AC3E}">
        <p14:creationId xmlns:p14="http://schemas.microsoft.com/office/powerpoint/2010/main" val="7692498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4" name="Picture 3">
            <a:extLst>
              <a:ext uri="{FF2B5EF4-FFF2-40B4-BE49-F238E27FC236}">
                <a16:creationId xmlns:a16="http://schemas.microsoft.com/office/drawing/2014/main" id="{312497F1-90FC-425B-89E4-3F7EF532666D}"/>
              </a:ext>
            </a:extLst>
          </p:cNvPr>
          <p:cNvPicPr>
            <a:picLocks noChangeAspect="1"/>
          </p:cNvPicPr>
          <p:nvPr/>
        </p:nvPicPr>
        <p:blipFill>
          <a:blip r:embed="rId5"/>
          <a:stretch>
            <a:fillRect/>
          </a:stretch>
        </p:blipFill>
        <p:spPr>
          <a:xfrm>
            <a:off x="2446093" y="1898031"/>
            <a:ext cx="7090263" cy="2566638"/>
          </a:xfrm>
          <a:prstGeom prst="rect">
            <a:avLst/>
          </a:prstGeom>
        </p:spPr>
      </p:pic>
    </p:spTree>
    <p:extLst>
      <p:ext uri="{BB962C8B-B14F-4D97-AF65-F5344CB8AC3E}">
        <p14:creationId xmlns:p14="http://schemas.microsoft.com/office/powerpoint/2010/main" val="30928231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12927" y="2381251"/>
            <a:ext cx="5353380" cy="981074"/>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Khoai</a:t>
            </a: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tây</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chiên</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xúc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xích</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rán</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Rau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xanh</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335543" y="3439542"/>
            <a:ext cx="5708147" cy="1159006"/>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48312" y="3429000"/>
            <a:ext cx="5552756" cy="113992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697147" y="687169"/>
            <a:ext cx="9147418"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1.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Trẻ</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ăn</a:t>
            </a:r>
            <a:r>
              <a:rPr lang="en-US" sz="4400" dirty="0">
                <a:ln w="0"/>
                <a:solidFill>
                  <a:srgbClr val="002060"/>
                </a:solidFill>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thường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xuyên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phẩm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đây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79787" y="4527576"/>
            <a:ext cx="8173040" cy="2323154"/>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3847695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1.85185E-6 L 0.09714 -0.00602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1.85185E-6 L -0.09714 -0.00602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ngọt</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35624" y="2420766"/>
            <a:ext cx="5552755" cy="94746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tươi</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3600" b="1" dirty="0" err="1">
                <a:solidFill>
                  <a:srgbClr val="C00000"/>
                </a:solidFill>
                <a:latin typeface="Times New Roman" panose="02020603050405020304" pitchFamily="18" charset="0"/>
                <a:cs typeface="Times New Roman" panose="02020603050405020304" pitchFamily="18" charset="0"/>
              </a:rPr>
              <a:t>Sữa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557406" y="604346"/>
            <a:ext cx="9342665" cy="1446550"/>
          </a:xfrm>
          <a:prstGeom prst="rect">
            <a:avLst/>
          </a:prstGeom>
          <a:noFill/>
        </p:spPr>
        <p:txBody>
          <a:bodyPr wrap="square" lIns="91440" tIns="45720" rIns="91440" bIns="45720">
            <a:spAutoFit/>
          </a:bodyPr>
          <a:lstStyle/>
          <a:p>
            <a:pPr lvl="0" algn="ctr">
              <a:defRPr/>
            </a:pPr>
            <a:r>
              <a:rPr lang="en-US" sz="4400" dirty="0">
                <a:ln w="0"/>
                <a:solidFill>
                  <a:srgbClr val="002060"/>
                </a:solidFill>
                <a:latin typeface="Times New Roman" panose="02020603050405020304" pitchFamily="18" charset="0"/>
                <a:cs typeface="Times New Roman" panose="02020603050405020304" pitchFamily="18" charset="0"/>
              </a:rPr>
              <a:t>2</a:t>
            </a:r>
            <a:r>
              <a:rPr lang="vi-VN" sz="4400" dirty="0">
                <a:ln w="0"/>
                <a:solidFill>
                  <a:srgbClr val="002060"/>
                </a:solidFill>
                <a:latin typeface="Times New Roman" panose="02020603050405020304" pitchFamily="18" charset="0"/>
                <a:cs typeface="Times New Roman" panose="02020603050405020304" pitchFamily="18" charset="0"/>
              </a:rPr>
              <a:t>. Trẻ em không nên </a:t>
            </a:r>
            <a:r>
              <a:rPr lang="en-US" sz="4400" dirty="0" err="1">
                <a:ln w="0"/>
                <a:solidFill>
                  <a:srgbClr val="002060"/>
                </a:solidFill>
                <a:latin typeface="Times New Roman" panose="02020603050405020304" pitchFamily="18" charset="0"/>
                <a:cs typeface="Times New Roman" panose="02020603050405020304" pitchFamily="18" charset="0"/>
              </a:rPr>
              <a:t>uống</a:t>
            </a:r>
            <a:r>
              <a:rPr lang="vi-VN" sz="4400" dirty="0">
                <a:ln w="0"/>
                <a:solidFill>
                  <a:srgbClr val="002060"/>
                </a:solidFill>
                <a:latin typeface="Times New Roman" panose="02020603050405020304" pitchFamily="18" charset="0"/>
                <a:cs typeface="Times New Roman" panose="02020603050405020304" pitchFamily="18" charset="0"/>
              </a:rPr>
              <a:t> thường xuyên </a:t>
            </a:r>
            <a:r>
              <a:rPr lang="en-US" sz="4400" dirty="0" err="1">
                <a:ln w="0"/>
                <a:solidFill>
                  <a:srgbClr val="002060"/>
                </a:solidFill>
                <a:latin typeface="Times New Roman" panose="02020603050405020304" pitchFamily="18" charset="0"/>
                <a:cs typeface="Times New Roman" panose="02020603050405020304" pitchFamily="18" charset="0"/>
              </a:rPr>
              <a:t>loại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 </a:t>
            </a:r>
            <a:r>
              <a:rPr lang="vi-VN" sz="4400" dirty="0">
                <a:ln w="0"/>
                <a:solidFill>
                  <a:srgbClr val="002060"/>
                </a:solidFill>
                <a:latin typeface="Times New Roman" panose="02020603050405020304" pitchFamily="18" charset="0"/>
                <a:cs typeface="Times New Roman" panose="02020603050405020304" pitchFamily="18" charset="0"/>
              </a:rPr>
              <a:t>nào sau đây:</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4254847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51945" y="-95629"/>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61880" y="2346711"/>
            <a:ext cx="5371873" cy="1083647"/>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 1 300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71107" y="3578644"/>
            <a:ext cx="5222318"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1 000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584351" y="3576443"/>
            <a:ext cx="533290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2 300 ml </a:t>
            </a:r>
            <a:r>
              <a:rPr kumimoji="0" lang="en-US" sz="3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đến</a:t>
            </a:r>
            <a:r>
              <a:rPr kumimoji="0" lang="en-US" sz="3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2 500 ml</a:t>
            </a:r>
            <a:endParaRPr kumimoji="0" lang="en-US"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80391" y="667784"/>
            <a:ext cx="995051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3. </a:t>
            </a: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Mỗi</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nên</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uống</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đủ</a:t>
            </a:r>
            <a:r>
              <a:rPr kumimoji="0" lang="en-US" sz="4400" b="0" i="0" u="none" strike="noStrike" kern="1200" cap="none" spc="0" normalizeH="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ba</a:t>
            </a:r>
            <a:r>
              <a:rPr lang="en-US" sz="4400" dirty="0">
                <a:ln w="0"/>
                <a:solidFill>
                  <a:srgbClr val="002060"/>
                </a:solidFill>
                <a:latin typeface="Times New Roman" panose="02020603050405020304" pitchFamily="18" charset="0"/>
                <a:cs typeface="Times New Roman" panose="02020603050405020304" pitchFamily="18" charset="0"/>
              </a:rPr>
              <a:t>o </a:t>
            </a:r>
            <a:r>
              <a:rPr lang="en-US" sz="4400" dirty="0" err="1">
                <a:ln w="0"/>
                <a:solidFill>
                  <a:srgbClr val="002060"/>
                </a:solidFill>
                <a:latin typeface="Times New Roman" panose="02020603050405020304" pitchFamily="18" charset="0"/>
                <a:cs typeface="Times New Roman" panose="02020603050405020304" pitchFamily="18" charset="0"/>
              </a:rPr>
              <a:t>nhiêu</a:t>
            </a:r>
            <a:r>
              <a:rPr lang="en-US" sz="4400" dirty="0">
                <a:ln w="0"/>
                <a:solidFill>
                  <a:srgbClr val="002060"/>
                </a:solidFill>
                <a:latin typeface="Times New Roman" panose="02020603050405020304" pitchFamily="18" charset="0"/>
                <a:cs typeface="Times New Roman" panose="02020603050405020304" pitchFamily="18" charset="0"/>
              </a:rPr>
              <a:t> ml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4223869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465D07E5-73B0-78DF-3D07-8BE606404BB0}"/>
              </a:ext>
            </a:extLst>
          </p:cNvPr>
          <p:cNvPicPr>
            <a:picLocks noChangeAspect="1"/>
          </p:cNvPicPr>
          <p:nvPr/>
        </p:nvPicPr>
        <p:blipFill>
          <a:blip r:embed="rId5"/>
          <a:stretch>
            <a:fillRect/>
          </a:stretch>
        </p:blipFill>
        <p:spPr>
          <a:xfrm>
            <a:off x="978388" y="1717789"/>
            <a:ext cx="9881528" cy="3032011"/>
          </a:xfrm>
          <a:prstGeom prst="rect">
            <a:avLst/>
          </a:prstGeom>
        </p:spPr>
      </p:pic>
    </p:spTree>
    <p:extLst>
      <p:ext uri="{BB962C8B-B14F-4D97-AF65-F5344CB8AC3E}">
        <p14:creationId xmlns:p14="http://schemas.microsoft.com/office/powerpoint/2010/main" val="13230393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CC581F-4602-2285-9923-CAC2C3167412}"/>
              </a:ext>
            </a:extLst>
          </p:cNvPr>
          <p:cNvPicPr>
            <a:picLocks noChangeAspect="1"/>
          </p:cNvPicPr>
          <p:nvPr/>
        </p:nvPicPr>
        <p:blipFill>
          <a:blip r:embed="rId2"/>
          <a:stretch>
            <a:fillRect/>
          </a:stretch>
        </p:blipFill>
        <p:spPr>
          <a:xfrm>
            <a:off x="2516214" y="381040"/>
            <a:ext cx="6925656" cy="2353260"/>
          </a:xfrm>
          <a:prstGeom prst="rect">
            <a:avLst/>
          </a:prstGeom>
        </p:spPr>
      </p:pic>
      <p:sp>
        <p:nvSpPr>
          <p:cNvPr id="2" name="TextBox 1">
            <a:extLst>
              <a:ext uri="{FF2B5EF4-FFF2-40B4-BE49-F238E27FC236}">
                <a16:creationId xmlns:a16="http://schemas.microsoft.com/office/drawing/2014/main" id="{F195960D-C283-E5DA-D886-287DA0C8E2F9}"/>
              </a:ext>
            </a:extLst>
          </p:cNvPr>
          <p:cNvSpPr txBox="1"/>
          <p:nvPr/>
        </p:nvSpPr>
        <p:spPr>
          <a:xfrm>
            <a:off x="2657475" y="2546952"/>
            <a:ext cx="710565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mbria" panose="02040503050406030204" pitchFamily="18" charset="0"/>
              </a:rPr>
              <a:t>V</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ề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thực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ăn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uống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bằng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4267539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8C82C14E-CE47-357B-3995-37FFBEB7753E}"/>
              </a:ext>
            </a:extLst>
          </p:cNvPr>
          <p:cNvPicPr>
            <a:picLocks noChangeAspect="1"/>
          </p:cNvPicPr>
          <p:nvPr/>
        </p:nvPicPr>
        <p:blipFill>
          <a:blip r:embed="rId5"/>
          <a:stretch>
            <a:fillRect/>
          </a:stretch>
        </p:blipFill>
        <p:spPr>
          <a:xfrm>
            <a:off x="1139473" y="1803901"/>
            <a:ext cx="9559357" cy="3078747"/>
          </a:xfrm>
          <a:prstGeom prst="rect">
            <a:avLst/>
          </a:prstGeom>
        </p:spPr>
      </p:pic>
    </p:spTree>
    <p:extLst>
      <p:ext uri="{BB962C8B-B14F-4D97-AF65-F5344CB8AC3E}">
        <p14:creationId xmlns:p14="http://schemas.microsoft.com/office/powerpoint/2010/main" val="29873082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4362450"/>
            <a:chOff x="188905" y="493614"/>
            <a:chExt cx="6988849" cy="2629944"/>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253867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đồ uống nào chứa nhiều đường cần ăn ít, chứa nhiều muối cần ăn hạn chế?</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nào không cần sử dụng thêm gia vị chấm khi ăn?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00"/>
                  </a:solidFill>
                  <a:latin typeface="Calibri" panose="020F0502020204030204" pitchFamily="34" charset="0"/>
                  <a:cs typeface="Calibri" panose="020F0502020204030204" pitchFamily="34" charset="0"/>
                </a:rPr>
                <a:t>Nếu</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đã</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canh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bữa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cần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uống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nước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lọc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ngày</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không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Vì</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sao</a:t>
              </a:r>
              <a:r>
                <a:rPr lang="en-US" sz="2800" b="1" dirty="0">
                  <a:solidFill>
                    <a:srgbClr val="00000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353918" y="2350039"/>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2721114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264516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826342"/>
              <a:ext cx="9476463" cy="130384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đồ uống nào chứa nhiều đường cần ăn ít, chứa nhiều muối cần ăn hạn chế?</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126673" cy="2554545"/>
          </a:xfrm>
          <a:custGeom>
            <a:avLst/>
            <a:gdLst>
              <a:gd name="connsiteX0" fmla="*/ 0 w 9126673"/>
              <a:gd name="connsiteY0" fmla="*/ 0 h 2554545"/>
              <a:gd name="connsiteX1" fmla="*/ 9126673 w 9126673"/>
              <a:gd name="connsiteY1" fmla="*/ 0 h 2554545"/>
              <a:gd name="connsiteX2" fmla="*/ 9126673 w 9126673"/>
              <a:gd name="connsiteY2" fmla="*/ 2554545 h 2554545"/>
              <a:gd name="connsiteX3" fmla="*/ 0 w 9126673"/>
              <a:gd name="connsiteY3" fmla="*/ 2554545 h 2554545"/>
              <a:gd name="connsiteX4" fmla="*/ 0 w 9126673"/>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673" h="2554545" fill="none" extrusionOk="0">
                <a:moveTo>
                  <a:pt x="0" y="0"/>
                </a:moveTo>
                <a:cubicBezTo>
                  <a:pt x="3100351" y="5222"/>
                  <a:pt x="7956967" y="24918"/>
                  <a:pt x="9126673" y="0"/>
                </a:cubicBezTo>
                <a:cubicBezTo>
                  <a:pt x="8965428" y="837733"/>
                  <a:pt x="9082913" y="1383476"/>
                  <a:pt x="9126673" y="2554545"/>
                </a:cubicBezTo>
                <a:cubicBezTo>
                  <a:pt x="5767901" y="2389784"/>
                  <a:pt x="2085447" y="2672695"/>
                  <a:pt x="0" y="2554545"/>
                </a:cubicBezTo>
                <a:cubicBezTo>
                  <a:pt x="-55725" y="1859262"/>
                  <a:pt x="17072" y="437056"/>
                  <a:pt x="0" y="0"/>
                </a:cubicBezTo>
                <a:close/>
              </a:path>
              <a:path w="9126673" h="2554545" stroke="0" extrusionOk="0">
                <a:moveTo>
                  <a:pt x="0" y="0"/>
                </a:moveTo>
                <a:cubicBezTo>
                  <a:pt x="3397467" y="11849"/>
                  <a:pt x="4803575" y="-161459"/>
                  <a:pt x="9126673" y="0"/>
                </a:cubicBezTo>
                <a:cubicBezTo>
                  <a:pt x="9129803" y="1191849"/>
                  <a:pt x="9025497" y="1724527"/>
                  <a:pt x="9126673" y="2554545"/>
                </a:cubicBezTo>
                <a:cubicBezTo>
                  <a:pt x="5108838" y="2408685"/>
                  <a:pt x="192710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Các loại thực phẩm có chứa nhiều đường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bánh kẹo, sữa có đường, nước ngọt,... cần ăn ít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ác thức ăn chứa nhiều muối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thức ăn nhanh, đồ hộp, đồ ăn vặt,... chứa nhiều muối cần ăn hạn chế.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7963100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nào không cần sử dụng thêm gia vị chấm khi ăn?</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không cần sử dụng thêm gia vị chấm khi ăn: </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rau củ xào, thịt xào,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thịt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cá</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0066278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Nếu đã ăn canh trong bữa ăn có cần uống nước lọc trong ngày nữa không? Vì sao?</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Dù đã ăn canh trong các bữa cơm vẫn cần uống nước lọc trong ngày,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vì lượng nước canh chưa đủ, có thể mặn không tốt. Cơ thể cần đủ nước để thực hiện các hoạt động sống. </a:t>
            </a: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4639060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397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50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Thói quen ăn uống của người Việt Nam trong bữa ăn thường có thêm các loại gia vị chấm chứa muối như bột canh, nước chấm,... ngay cả với các món rau củ xào, thịt xảo,... Đây là một trong những nguyên nhân gây thừa lượng muối cần thiết cho cơ thể. Để có bữa ăn lành mạnh, tốt cho sức khoẻ, em hãy hạn chế sử dụng thêm các loại gia vị chấm trong các bữa ăn.</a:t>
            </a:r>
          </a:p>
        </p:txBody>
      </p:sp>
    </p:spTree>
    <p:extLst>
      <p:ext uri="{BB962C8B-B14F-4D97-AF65-F5344CB8AC3E}">
        <p14:creationId xmlns:p14="http://schemas.microsoft.com/office/powerpoint/2010/main" val="229419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770</Words>
  <Application>Microsoft Office PowerPoint</Application>
  <PresentationFormat>Widescreen</PresentationFormat>
  <Paragraphs>121</Paragraphs>
  <Slides>20</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微软雅黑</vt:lpstr>
      <vt:lpstr>#9Slide03 Arima Madurai Medium</vt:lpstr>
      <vt:lpstr>.VnBlack</vt:lpstr>
      <vt:lpstr>Arial</vt:lpstr>
      <vt:lpstr>Calibri</vt:lpstr>
      <vt:lpstr>Calibri Light</vt:lpstr>
      <vt:lpstr>Cambria</vt:lpstr>
      <vt:lpstr>等线</vt:lpstr>
      <vt:lpstr>Times New Roman</vt:lpstr>
      <vt:lpstr>仓耳章鱼小丸子体 W01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2</cp:revision>
  <dcterms:created xsi:type="dcterms:W3CDTF">2025-03-15T02:24:01Z</dcterms:created>
  <dcterms:modified xsi:type="dcterms:W3CDTF">2025-03-15T02:34:15Z</dcterms:modified>
</cp:coreProperties>
</file>