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2"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5"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C5A73-8F0E-4933-A982-D375CFC097E4}" type="datetimeFigureOut">
              <a:rPr lang="en-US" smtClean="0"/>
              <a:t>15/3/2025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53E17-8993-461B-AAE9-1AAF03337F5A}" type="slidenum">
              <a:rPr lang="en-US" smtClean="0"/>
              <a:t>‹#›</a:t>
            </a:fld>
            <a:endParaRPr lang="en-US"/>
          </a:p>
        </p:txBody>
      </p:sp>
    </p:spTree>
    <p:extLst>
      <p:ext uri="{BB962C8B-B14F-4D97-AF65-F5344CB8AC3E}">
        <p14:creationId xmlns:p14="http://schemas.microsoft.com/office/powerpoint/2010/main" val="380133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a:t>
            </a:fld>
            <a:endParaRPr lang="zh-CN" altLang="en-US"/>
          </a:p>
        </p:txBody>
      </p:sp>
    </p:spTree>
    <p:extLst>
      <p:ext uri="{BB962C8B-B14F-4D97-AF65-F5344CB8AC3E}">
        <p14:creationId xmlns:p14="http://schemas.microsoft.com/office/powerpoint/2010/main" val="242173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10</a:t>
            </a:fld>
            <a:endParaRPr lang="en-US"/>
          </a:p>
        </p:txBody>
      </p:sp>
    </p:spTree>
    <p:extLst>
      <p:ext uri="{BB962C8B-B14F-4D97-AF65-F5344CB8AC3E}">
        <p14:creationId xmlns:p14="http://schemas.microsoft.com/office/powerpoint/2010/main" val="214956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extLst>
      <p:ext uri="{BB962C8B-B14F-4D97-AF65-F5344CB8AC3E}">
        <p14:creationId xmlns:p14="http://schemas.microsoft.com/office/powerpoint/2010/main" val="48492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2961674-FFE2-44D0-9D75-08C535A914E3}" type="slidenum">
              <a:rPr lang="zh-CN" altLang="en-US" smtClean="0"/>
              <a:pPr>
                <a:defRPr/>
              </a:pPr>
              <a:t>12</a:t>
            </a:fld>
            <a:endParaRPr lang="zh-CN" altLang="en-US" dirty="0"/>
          </a:p>
        </p:txBody>
      </p:sp>
    </p:spTree>
    <p:extLst>
      <p:ext uri="{BB962C8B-B14F-4D97-AF65-F5344CB8AC3E}">
        <p14:creationId xmlns:p14="http://schemas.microsoft.com/office/powerpoint/2010/main" val="61747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324106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14</a:t>
            </a:fld>
            <a:endParaRPr lang="zh-CN" altLang="en-US"/>
          </a:p>
        </p:txBody>
      </p:sp>
    </p:spTree>
    <p:extLst>
      <p:ext uri="{BB962C8B-B14F-4D97-AF65-F5344CB8AC3E}">
        <p14:creationId xmlns:p14="http://schemas.microsoft.com/office/powerpoint/2010/main" val="248613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15</a:t>
            </a:fld>
            <a:endParaRPr lang="en-US"/>
          </a:p>
        </p:txBody>
      </p:sp>
    </p:spTree>
    <p:extLst>
      <p:ext uri="{BB962C8B-B14F-4D97-AF65-F5344CB8AC3E}">
        <p14:creationId xmlns:p14="http://schemas.microsoft.com/office/powerpoint/2010/main" val="221534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16</a:t>
            </a:fld>
            <a:endParaRPr lang="zh-CN" altLang="en-US"/>
          </a:p>
        </p:txBody>
      </p:sp>
    </p:spTree>
    <p:extLst>
      <p:ext uri="{BB962C8B-B14F-4D97-AF65-F5344CB8AC3E}">
        <p14:creationId xmlns:p14="http://schemas.microsoft.com/office/powerpoint/2010/main" val="107855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047768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06461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9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2</a:t>
            </a:fld>
            <a:endParaRPr lang="zh-CN" altLang="en-US"/>
          </a:p>
        </p:txBody>
      </p:sp>
    </p:spTree>
    <p:extLst>
      <p:ext uri="{BB962C8B-B14F-4D97-AF65-F5344CB8AC3E}">
        <p14:creationId xmlns:p14="http://schemas.microsoft.com/office/powerpoint/2010/main" val="798063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7586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0423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22</a:t>
            </a:fld>
            <a:endParaRPr lang="zh-CN" altLang="en-US"/>
          </a:p>
        </p:txBody>
      </p:sp>
    </p:spTree>
    <p:extLst>
      <p:ext uri="{BB962C8B-B14F-4D97-AF65-F5344CB8AC3E}">
        <p14:creationId xmlns:p14="http://schemas.microsoft.com/office/powerpoint/2010/main" val="2541614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23</a:t>
            </a:fld>
            <a:endParaRPr lang="en-US"/>
          </a:p>
        </p:txBody>
      </p:sp>
    </p:spTree>
    <p:extLst>
      <p:ext uri="{BB962C8B-B14F-4D97-AF65-F5344CB8AC3E}">
        <p14:creationId xmlns:p14="http://schemas.microsoft.com/office/powerpoint/2010/main" val="225760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155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25</a:t>
            </a:fld>
            <a:endParaRPr lang="en-US"/>
          </a:p>
        </p:txBody>
      </p:sp>
    </p:spTree>
    <p:extLst>
      <p:ext uri="{BB962C8B-B14F-4D97-AF65-F5344CB8AC3E}">
        <p14:creationId xmlns:p14="http://schemas.microsoft.com/office/powerpoint/2010/main" val="4173169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533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3</a:t>
            </a:fld>
            <a:endParaRPr lang="en-US"/>
          </a:p>
        </p:txBody>
      </p:sp>
    </p:spTree>
    <p:extLst>
      <p:ext uri="{BB962C8B-B14F-4D97-AF65-F5344CB8AC3E}">
        <p14:creationId xmlns:p14="http://schemas.microsoft.com/office/powerpoint/2010/main" val="226440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4</a:t>
            </a:fld>
            <a:endParaRPr lang="en-US"/>
          </a:p>
        </p:txBody>
      </p:sp>
    </p:spTree>
    <p:extLst>
      <p:ext uri="{BB962C8B-B14F-4D97-AF65-F5344CB8AC3E}">
        <p14:creationId xmlns:p14="http://schemas.microsoft.com/office/powerpoint/2010/main" val="88444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5</a:t>
            </a:fld>
            <a:endParaRPr lang="en-US"/>
          </a:p>
        </p:txBody>
      </p:sp>
    </p:spTree>
    <p:extLst>
      <p:ext uri="{BB962C8B-B14F-4D97-AF65-F5344CB8AC3E}">
        <p14:creationId xmlns:p14="http://schemas.microsoft.com/office/powerpoint/2010/main" val="165926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53E17-8993-461B-AAE9-1AAF03337F5A}" type="slidenum">
              <a:rPr lang="en-US" smtClean="0"/>
              <a:t>6</a:t>
            </a:fld>
            <a:endParaRPr lang="en-US"/>
          </a:p>
        </p:txBody>
      </p:sp>
    </p:spTree>
    <p:extLst>
      <p:ext uri="{BB962C8B-B14F-4D97-AF65-F5344CB8AC3E}">
        <p14:creationId xmlns:p14="http://schemas.microsoft.com/office/powerpoint/2010/main" val="358458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7</a:t>
            </a:fld>
            <a:endParaRPr lang="zh-CN" altLang="en-US"/>
          </a:p>
        </p:txBody>
      </p:sp>
    </p:spTree>
    <p:extLst>
      <p:ext uri="{BB962C8B-B14F-4D97-AF65-F5344CB8AC3E}">
        <p14:creationId xmlns:p14="http://schemas.microsoft.com/office/powerpoint/2010/main" val="251690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56478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335456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C1C1E-0A70-46C1-8C28-541806BDFCFB}"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143269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C1C1E-0A70-46C1-8C28-541806BDFCFB}"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391175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C1C1E-0A70-46C1-8C28-541806BDFCFB}"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150553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62" b="76623"/>
          <a:stretch>
            <a:fillRect/>
          </a:stretch>
        </p:blipFill>
        <p:spPr>
          <a:xfrm>
            <a:off x="0" y="0"/>
            <a:ext cx="4162520" cy="2161309"/>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2462" b="76623"/>
          <a:stretch>
            <a:fillRect/>
          </a:stretch>
        </p:blipFill>
        <p:spPr>
          <a:xfrm flipH="1">
            <a:off x="8017747" y="-3047"/>
            <a:ext cx="4174253" cy="2167401"/>
          </a:xfrm>
          <a:prstGeom prst="rect">
            <a:avLst/>
          </a:prstGeom>
        </p:spPr>
      </p:pic>
      <p:grpSp>
        <p:nvGrpSpPr>
          <p:cNvPr id="8" name="组合 12"/>
          <p:cNvGrpSpPr/>
          <p:nvPr userDrawn="1"/>
        </p:nvGrpSpPr>
        <p:grpSpPr>
          <a:xfrm>
            <a:off x="0" y="4874895"/>
            <a:ext cx="12192000" cy="1983105"/>
            <a:chOff x="0" y="3812345"/>
            <a:chExt cx="12192000" cy="3045655"/>
          </a:xfrm>
        </p:grpSpPr>
        <p:pic>
          <p:nvPicPr>
            <p:cNvPr id="12"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19"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Tree>
    <p:extLst>
      <p:ext uri="{BB962C8B-B14F-4D97-AF65-F5344CB8AC3E}">
        <p14:creationId xmlns:p14="http://schemas.microsoft.com/office/powerpoint/2010/main" val="333002827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EB24AEC-BE2A-42CF-BFA4-34F06C7639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3" name="矩形 2">
            <a:extLst>
              <a:ext uri="{FF2B5EF4-FFF2-40B4-BE49-F238E27FC236}">
                <a16:creationId xmlns:a16="http://schemas.microsoft.com/office/drawing/2014/main" id="{F11C7441-041D-4C9B-8977-39947833F6DE}"/>
              </a:ext>
            </a:extLst>
          </p:cNvPr>
          <p:cNvSpPr/>
          <p:nvPr userDrawn="1"/>
        </p:nvSpPr>
        <p:spPr>
          <a:xfrm>
            <a:off x="182876" y="182880"/>
            <a:ext cx="11826244" cy="64922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 name="矩形 3">
            <a:extLst>
              <a:ext uri="{FF2B5EF4-FFF2-40B4-BE49-F238E27FC236}">
                <a16:creationId xmlns:a16="http://schemas.microsoft.com/office/drawing/2014/main" id="{869B1F2A-B8DB-4BED-A430-3032C0F10962}"/>
              </a:ext>
            </a:extLst>
          </p:cNvPr>
          <p:cNvSpPr/>
          <p:nvPr userDrawn="1"/>
        </p:nvSpPr>
        <p:spPr>
          <a:xfrm>
            <a:off x="354571" y="350520"/>
            <a:ext cx="11502150" cy="6093300"/>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911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C1C1E-0A70-46C1-8C28-541806BDFCFB}"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68654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EC1C1E-0A70-46C1-8C28-541806BDFCFB}" type="datetimeFigureOut">
              <a:rPr lang="en-US" smtClean="0"/>
              <a:t>15/3/2025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20669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C1C1E-0A70-46C1-8C28-541806BDFCFB}"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124066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EC1C1E-0A70-46C1-8C28-541806BDFCFB}" type="datetimeFigureOut">
              <a:rPr lang="en-US" smtClean="0"/>
              <a:t>15/3/2025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35864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EC1C1E-0A70-46C1-8C28-541806BDFCFB}" type="datetimeFigureOut">
              <a:rPr lang="en-US" smtClean="0"/>
              <a:t>15/3/2025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655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C1C1E-0A70-46C1-8C28-541806BDFCFB}" type="datetimeFigureOut">
              <a:rPr lang="en-US" smtClean="0"/>
              <a:t>15/3/2025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91367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EC1C1E-0A70-46C1-8C28-541806BDFCFB}"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14221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EC1C1E-0A70-46C1-8C28-541806BDFCFB}" type="datetimeFigureOut">
              <a:rPr lang="en-US" smtClean="0"/>
              <a:t>15/3/2025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93238-0C2E-4E76-A892-FEC09993DD25}" type="slidenum">
              <a:rPr lang="en-US" smtClean="0"/>
              <a:t>‹#›</a:t>
            </a:fld>
            <a:endParaRPr lang="en-US"/>
          </a:p>
        </p:txBody>
      </p:sp>
    </p:spTree>
    <p:extLst>
      <p:ext uri="{BB962C8B-B14F-4D97-AF65-F5344CB8AC3E}">
        <p14:creationId xmlns:p14="http://schemas.microsoft.com/office/powerpoint/2010/main" val="364365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C1C1E-0A70-46C1-8C28-541806BDFCFB}" type="datetimeFigureOut">
              <a:rPr lang="en-US" smtClean="0"/>
              <a:t>15/3/2025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93238-0C2E-4E76-A892-FEC09993DD25}" type="slidenum">
              <a:rPr lang="en-US" smtClean="0"/>
              <a:t>‹#›</a:t>
            </a:fld>
            <a:endParaRPr lang="en-US"/>
          </a:p>
        </p:txBody>
      </p:sp>
    </p:spTree>
    <p:extLst>
      <p:ext uri="{BB962C8B-B14F-4D97-AF65-F5344CB8AC3E}">
        <p14:creationId xmlns:p14="http://schemas.microsoft.com/office/powerpoint/2010/main" val="31258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3.xml"/><Relationship Id="rId7" Type="http://schemas.microsoft.com/office/2007/relationships/hdphoto" Target="../media/hdphoto4.wdp"/><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37.png"/><Relationship Id="rId5" Type="http://schemas.openxmlformats.org/officeDocument/2006/relationships/image" Target="../media/image10.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slide" Target="slide3.xml"/><Relationship Id="rId12" Type="http://schemas.openxmlformats.org/officeDocument/2006/relationships/image" Target="NUL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NUL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slide" Target="slide5.xml"/><Relationship Id="rId4" Type="http://schemas.openxmlformats.org/officeDocument/2006/relationships/slide" Target="slide4.xml"/><Relationship Id="rId9" Type="http://schemas.openxmlformats.org/officeDocument/2006/relationships/image" Target="NULL"/><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NULL"/><Relationship Id="rId5" Type="http://schemas.openxmlformats.org/officeDocument/2006/relationships/image" Target="../media/image13.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slide" Target="slide2.xml"/><Relationship Id="rId5" Type="http://schemas.openxmlformats.org/officeDocument/2006/relationships/image" Target="NUL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6.xml"/><Relationship Id="rId7" Type="http://schemas.openxmlformats.org/officeDocument/2006/relationships/image" Target="NUL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NUL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DBF365F-0AC7-4109-95A8-00E98EE09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6" name="图片 5">
            <a:extLst>
              <a:ext uri="{FF2B5EF4-FFF2-40B4-BE49-F238E27FC236}">
                <a16:creationId xmlns:a16="http://schemas.microsoft.com/office/drawing/2014/main" id="{83952188-EAE4-4D6A-B1D4-4E44882EE5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7078"/>
          <a:stretch/>
        </p:blipFill>
        <p:spPr>
          <a:xfrm>
            <a:off x="0" y="4462803"/>
            <a:ext cx="10487025" cy="2394874"/>
          </a:xfrm>
          <a:prstGeom prst="rect">
            <a:avLst/>
          </a:prstGeom>
        </p:spPr>
      </p:pic>
      <p:pic>
        <p:nvPicPr>
          <p:cNvPr id="2" name="图片 20">
            <a:extLst>
              <a:ext uri="{FF2B5EF4-FFF2-40B4-BE49-F238E27FC236}">
                <a16:creationId xmlns:a16="http://schemas.microsoft.com/office/drawing/2014/main" id="{C04F7F4A-E619-38FD-1E84-F9BD1A4020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5881" y="1856200"/>
            <a:ext cx="5282013" cy="5282013"/>
          </a:xfrm>
          <a:prstGeom prst="rect">
            <a:avLst/>
          </a:prstGeom>
        </p:spPr>
      </p:pic>
      <p:pic>
        <p:nvPicPr>
          <p:cNvPr id="5" name="Picture 4">
            <a:extLst>
              <a:ext uri="{FF2B5EF4-FFF2-40B4-BE49-F238E27FC236}">
                <a16:creationId xmlns:a16="http://schemas.microsoft.com/office/drawing/2014/main" id="{38977345-E692-5D8F-8B4F-96A82F401D4D}"/>
              </a:ext>
            </a:extLst>
          </p:cNvPr>
          <p:cNvPicPr>
            <a:picLocks noChangeAspect="1"/>
          </p:cNvPicPr>
          <p:nvPr/>
        </p:nvPicPr>
        <p:blipFill>
          <a:blip r:embed="rId7"/>
          <a:stretch>
            <a:fillRect/>
          </a:stretch>
        </p:blipFill>
        <p:spPr>
          <a:xfrm>
            <a:off x="4446128" y="985958"/>
            <a:ext cx="3261643" cy="1609483"/>
          </a:xfrm>
          <a:prstGeom prst="rect">
            <a:avLst/>
          </a:prstGeom>
        </p:spPr>
      </p:pic>
      <p:pic>
        <p:nvPicPr>
          <p:cNvPr id="8" name="Picture 7">
            <a:extLst>
              <a:ext uri="{FF2B5EF4-FFF2-40B4-BE49-F238E27FC236}">
                <a16:creationId xmlns:a16="http://schemas.microsoft.com/office/drawing/2014/main" id="{DE856A5D-0FA5-99CB-D818-C32C46AA1201}"/>
              </a:ext>
            </a:extLst>
          </p:cNvPr>
          <p:cNvPicPr>
            <a:picLocks noChangeAspect="1"/>
          </p:cNvPicPr>
          <p:nvPr/>
        </p:nvPicPr>
        <p:blipFill>
          <a:blip r:embed="rId8"/>
          <a:stretch>
            <a:fillRect/>
          </a:stretch>
        </p:blipFill>
        <p:spPr>
          <a:xfrm>
            <a:off x="1434817" y="1818599"/>
            <a:ext cx="9455716" cy="2786113"/>
          </a:xfrm>
          <a:prstGeom prst="rect">
            <a:avLst/>
          </a:prstGeom>
        </p:spPr>
      </p:pic>
      <p:sp>
        <p:nvSpPr>
          <p:cNvPr id="7" name="Rectangle 6"/>
          <p:cNvSpPr/>
          <p:nvPr/>
        </p:nvSpPr>
        <p:spPr>
          <a:xfrm>
            <a:off x="2996308" y="4186542"/>
            <a:ext cx="6216965" cy="769441"/>
          </a:xfrm>
          <a:prstGeom prst="rect">
            <a:avLst/>
          </a:prstGeom>
          <a:noFill/>
        </p:spPr>
        <p:txBody>
          <a:bodyPr wrap="square" lIns="91440" tIns="45720" rIns="91440" bIns="45720">
            <a:spAutoFit/>
          </a:bodyPr>
          <a:lstStyle/>
          <a:p>
            <a:pPr algn="ctr"/>
            <a:r>
              <a:rPr lang="en-US" sz="4400" b="1" cap="none" spc="0" smtClean="0">
                <a:ln w="0"/>
                <a:solidFill>
                  <a:srgbClr val="FFFF00"/>
                </a:solidFill>
                <a:effectLst>
                  <a:outerShdw blurRad="38100" dist="25400" dir="5400000" algn="ctr" rotWithShape="0">
                    <a:srgbClr val="6E747A">
                      <a:alpha val="43000"/>
                    </a:srgbClr>
                  </a:outerShdw>
                </a:effectLst>
              </a:rPr>
              <a:t>GV: PHẠM THỊ KIM OANH</a:t>
            </a:r>
            <a:endParaRPr lang="en-US" sz="4400" b="1" cap="none" spc="0">
              <a:ln w="0"/>
              <a:solidFill>
                <a:srgbClr val="FFFF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968255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82627-58D9-2A62-F2F5-372E80A308A3}"/>
              </a:ext>
            </a:extLst>
          </p:cNvPr>
          <p:cNvPicPr>
            <a:picLocks noChangeAspect="1"/>
          </p:cNvPicPr>
          <p:nvPr/>
        </p:nvPicPr>
        <p:blipFill>
          <a:blip r:embed="rId4"/>
          <a:stretch>
            <a:fillRect/>
          </a:stretch>
        </p:blipFill>
        <p:spPr>
          <a:xfrm>
            <a:off x="8056915" y="3057525"/>
            <a:ext cx="3687409" cy="3224212"/>
          </a:xfrm>
          <a:prstGeom prst="rect">
            <a:avLst/>
          </a:prstGeom>
        </p:spPr>
      </p:pic>
      <p:sp>
        <p:nvSpPr>
          <p:cNvPr id="6" name="TextBox 5">
            <a:extLst>
              <a:ext uri="{FF2B5EF4-FFF2-40B4-BE49-F238E27FC236}">
                <a16:creationId xmlns:a16="http://schemas.microsoft.com/office/drawing/2014/main" id="{E3D7B659-F4E8-022B-9EDF-E33660E81840}"/>
              </a:ext>
            </a:extLst>
          </p:cNvPr>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rung rưng</a:t>
            </a: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custDataLst>
      <p:tags r:id="rId1"/>
    </p:custDataLst>
    <p:extLst>
      <p:ext uri="{BB962C8B-B14F-4D97-AF65-F5344CB8AC3E}">
        <p14:creationId xmlns:p14="http://schemas.microsoft.com/office/powerpoint/2010/main" val="3752545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8">
            <a:extLst>
              <a:ext uri="{FF2B5EF4-FFF2-40B4-BE49-F238E27FC236}">
                <a16:creationId xmlns:a16="http://schemas.microsoft.com/office/drawing/2014/main" id="{22DF46AB-FD4C-623C-C54E-9B6225B3217F}"/>
              </a:ext>
            </a:extLst>
          </p:cNvPr>
          <p:cNvGrpSpPr/>
          <p:nvPr/>
        </p:nvGrpSpPr>
        <p:grpSpPr>
          <a:xfrm>
            <a:off x="767787" y="1076731"/>
            <a:ext cx="10079968" cy="1138416"/>
            <a:chOff x="3650553" y="1360914"/>
            <a:chExt cx="7559976" cy="853812"/>
          </a:xfrm>
        </p:grpSpPr>
        <p:sp>
          <p:nvSpPr>
            <p:cNvPr id="4" name="Hình chữ nhật: Góc Tròn 14">
              <a:extLst>
                <a:ext uri="{FF2B5EF4-FFF2-40B4-BE49-F238E27FC236}">
                  <a16:creationId xmlns:a16="http://schemas.microsoft.com/office/drawing/2014/main" id="{3A819632-547B-0F93-7D0E-2BEB08316CF4}"/>
                </a:ext>
              </a:extLst>
            </p:cNvPr>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defRPr/>
              </a:pP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từ đầu đến </a:t>
              </a:r>
              <a:r>
                <a:rPr lang="vi-VN" sz="3733" b="1" i="1" dirty="0">
                  <a:solidFill>
                    <a:srgbClr val="FF3869"/>
                  </a:solidFill>
                  <a:latin typeface="Calibri" panose="020F0502020204030204" pitchFamily="34" charset="0"/>
                  <a:ea typeface="Calibri" panose="020F0502020204030204" pitchFamily="34" charset="0"/>
                  <a:cs typeface="Calibri" panose="020F0502020204030204" pitchFamily="34" charset="0"/>
                </a:rPr>
                <a:t>xin mời vào nhà</a:t>
              </a:r>
              <a:endParaRPr lang="en-US" sz="3733" b="1" i="1" dirty="0">
                <a:solidFill>
                  <a:srgbClr val="FF3869"/>
                </a:solidFill>
                <a:latin typeface="Calibri" panose="020F0502020204030204" pitchFamily="34" charset="0"/>
                <a:cs typeface="Calibri" panose="020F0502020204030204" pitchFamily="34" charset="0"/>
              </a:endParaRPr>
            </a:p>
          </p:txBody>
        </p:sp>
        <p:pic>
          <p:nvPicPr>
            <p:cNvPr id="9" name="Hình ảnh 10">
              <a:extLst>
                <a:ext uri="{FF2B5EF4-FFF2-40B4-BE49-F238E27FC236}">
                  <a16:creationId xmlns:a16="http://schemas.microsoft.com/office/drawing/2014/main" id="{D8898AAC-04D8-D09A-9974-0510F417C8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sp>
        <p:nvSpPr>
          <p:cNvPr id="10" name="Rectangle: Rounded Corners 9">
            <a:extLst>
              <a:ext uri="{FF2B5EF4-FFF2-40B4-BE49-F238E27FC236}">
                <a16:creationId xmlns:a16="http://schemas.microsoft.com/office/drawing/2014/main" id="{ABFA3DC0-92BA-BE35-625A-2BEC9E294ABC}"/>
              </a:ext>
            </a:extLst>
          </p:cNvPr>
          <p:cNvSpPr/>
          <p:nvPr/>
        </p:nvSpPr>
        <p:spPr>
          <a:xfrm>
            <a:off x="458502" y="2447925"/>
            <a:ext cx="11285415" cy="419631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a:endParaRPr>
          </a:p>
        </p:txBody>
      </p:sp>
      <p:sp>
        <p:nvSpPr>
          <p:cNvPr id="11" name="TextBox 10">
            <a:extLst>
              <a:ext uri="{FF2B5EF4-FFF2-40B4-BE49-F238E27FC236}">
                <a16:creationId xmlns:a16="http://schemas.microsoft.com/office/drawing/2014/main" id="{23A9A529-97C1-9F48-837A-C4B1CD6BE81E}"/>
              </a:ext>
            </a:extLst>
          </p:cNvPr>
          <p:cNvSpPr txBox="1"/>
          <p:nvPr/>
        </p:nvSpPr>
        <p:spPr>
          <a:xfrm>
            <a:off x="723491" y="2583597"/>
            <a:ext cx="10873804" cy="4093428"/>
          </a:xfrm>
          <a:prstGeom prst="rect">
            <a:avLst/>
          </a:prstGeom>
          <a:noFill/>
        </p:spPr>
        <p:txBody>
          <a:bodyPr wrap="square" rtlCol="0">
            <a:spAutoFit/>
          </a:bodyPr>
          <a:lstStyle/>
          <a:p>
            <a:pPr algn="just" defTabSz="1219170"/>
            <a:r>
              <a:rPr lang="en-US" sz="2000" dirty="0">
                <a:solidFill>
                  <a:prstClr val="black"/>
                </a:solidFill>
                <a:latin typeface="Cambria" panose="02040503050406030204" pitchFamily="18" charset="0"/>
                <a:ea typeface="Cambria" panose="02040503050406030204" pitchFamily="18" charset="0"/>
              </a:rPr>
              <a:t>   </a:t>
            </a:r>
            <a:r>
              <a:rPr lang="vi-VN" sz="2000" dirty="0">
                <a:solidFill>
                  <a:prstClr val="black"/>
                </a:solidFill>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defTabSz="1219170"/>
            <a:r>
              <a:rPr lang="vi-VN" sz="2000" dirty="0">
                <a:solidFill>
                  <a:prstClr val="black"/>
                </a:solidFill>
                <a:latin typeface="Cambria" panose="02040503050406030204" pitchFamily="18" charset="0"/>
                <a:ea typeface="Cambria" panose="02040503050406030204" pitchFamily="18" charset="0"/>
              </a:rPr>
              <a:t>   Xuống tàu, chúng tôi hỏi thăm đường đến nhà thầy, một ngôi nhà nhỏ cuối làng. Bố nhẹ nhàng gõ cửa. Ra mở cửa là một cụ già râu tóc đã bạc.</a:t>
            </a:r>
          </a:p>
          <a:p>
            <a:pPr algn="just" defTabSz="1219170"/>
            <a:r>
              <a:rPr lang="vi-VN" sz="2000" dirty="0">
                <a:solidFill>
                  <a:prstClr val="black"/>
                </a:solidFill>
                <a:latin typeface="Cambria" panose="02040503050406030204" pitchFamily="18" charset="0"/>
                <a:ea typeface="Cambria" panose="02040503050406030204" pitchFamily="18" charset="0"/>
              </a:rPr>
              <a:t>   – Con chào thầy ạ! – Bố vừa nói vừa bỏ mũ ra.</a:t>
            </a:r>
          </a:p>
          <a:p>
            <a:pPr algn="just" defTabSz="1219170"/>
            <a:r>
              <a:rPr lang="vi-VN" sz="2000" dirty="0">
                <a:solidFill>
                  <a:prstClr val="black"/>
                </a:solidFill>
                <a:latin typeface="Cambria" panose="02040503050406030204" pitchFamily="18" charset="0"/>
                <a:ea typeface="Cambria" panose="02040503050406030204" pitchFamily="18" charset="0"/>
              </a:rPr>
              <a:t>   – Chào anh. Xin lỗi, anh là...</a:t>
            </a:r>
          </a:p>
          <a:p>
            <a:pPr algn="just" defTabSz="1219170"/>
            <a:r>
              <a:rPr lang="vi-VN" sz="2000" dirty="0">
                <a:solidFill>
                  <a:prstClr val="black"/>
                </a:solidFill>
                <a:latin typeface="Cambria" panose="02040503050406030204" pitchFamily="18" charset="0"/>
                <a:ea typeface="Cambria" panose="02040503050406030204" pitchFamily="18" charset="0"/>
              </a:rPr>
              <a:t>   – Con là An-béc-tô, học trò cũ của thầy. Con đến thăm thầy ạ.</a:t>
            </a:r>
          </a:p>
          <a:p>
            <a:pPr algn="just" defTabSz="1219170"/>
            <a:r>
              <a:rPr lang="vi-VN" sz="2000" dirty="0">
                <a:solidFill>
                  <a:prstClr val="black"/>
                </a:solidFill>
                <a:latin typeface="Cambria" panose="02040503050406030204" pitchFamily="18" charset="0"/>
                <a:ea typeface="Cambria" panose="02040503050406030204" pitchFamily="18" charset="0"/>
              </a:rPr>
              <a:t>   – Thật hân hạnh quá! Nhưng... anh học với tôi hồi nào nhỉ?</a:t>
            </a:r>
          </a:p>
          <a:p>
            <a:pPr algn="just" defTabSz="1219170"/>
            <a:r>
              <a:rPr lang="vi-VN" sz="2000" dirty="0">
                <a:solidFill>
                  <a:prstClr val="black"/>
                </a:solidFill>
                <a:latin typeface="Cambria" panose="02040503050406030204" pitchFamily="18" charset="0"/>
                <a:ea typeface="Cambria" panose="02040503050406030204" pitchFamily="18" charset="0"/>
              </a:rPr>
              <a:t>   Bố nói tên lớp và ngày bố vào trường. Cụ cúi đầu suy nghĩ rồi bỗng ngẩng lên:</a:t>
            </a:r>
          </a:p>
          <a:p>
            <a:pPr algn="just" defTabSz="1219170"/>
            <a:r>
              <a:rPr lang="vi-VN" sz="2000" dirty="0">
                <a:solidFill>
                  <a:prstClr val="black"/>
                </a:solidFill>
                <a:latin typeface="Cambria" panose="02040503050406030204" pitchFamily="18" charset="0"/>
                <a:ea typeface="Cambria" panose="02040503050406030204" pitchFamily="18" charset="0"/>
              </a:rPr>
              <a:t>   – An-béc-tô Bốt-ti-ni?</a:t>
            </a:r>
          </a:p>
          <a:p>
            <a:pPr algn="just" defTabSz="1219170"/>
            <a:r>
              <a:rPr lang="vi-VN" sz="2000" dirty="0">
                <a:solidFill>
                  <a:prstClr val="black"/>
                </a:solidFill>
                <a:latin typeface="Cambria" panose="02040503050406030204" pitchFamily="18" charset="0"/>
                <a:ea typeface="Cambria" panose="02040503050406030204" pitchFamily="18" charset="0"/>
              </a:rPr>
              <a:t>   – Đúng ạ! – Bố đưa cả hai tay về phía cụ.</a:t>
            </a:r>
          </a:p>
          <a:p>
            <a:pPr algn="just" defTabSz="1219170"/>
            <a:r>
              <a:rPr lang="vi-VN" sz="2000" dirty="0">
                <a:solidFill>
                  <a:prstClr val="black"/>
                </a:solidFill>
                <a:latin typeface="Cambria" panose="02040503050406030204" pitchFamily="18" charset="0"/>
                <a:ea typeface="Cambria" panose="02040503050406030204" pitchFamily="18" charset="0"/>
              </a:rPr>
              <a:t>   Cụ bước tới ôm hôn bố và nói:</a:t>
            </a:r>
          </a:p>
          <a:p>
            <a:pPr algn="just" defTabSz="1219170"/>
            <a:r>
              <a:rPr lang="vi-VN" sz="2000" dirty="0">
                <a:solidFill>
                  <a:prstClr val="black"/>
                </a:solidFill>
                <a:latin typeface="Cambria" panose="02040503050406030204" pitchFamily="18" charset="0"/>
                <a:ea typeface="Cambria" panose="02040503050406030204" pitchFamily="18" charset="0"/>
              </a:rPr>
              <a:t>   – Xin mời vào nhà.</a:t>
            </a:r>
          </a:p>
        </p:txBody>
      </p:sp>
      <p:pic>
        <p:nvPicPr>
          <p:cNvPr id="12" name="Picture 2" descr="Number png images | PNGWing">
            <a:extLst>
              <a:ext uri="{FF2B5EF4-FFF2-40B4-BE49-F238E27FC236}">
                <a16:creationId xmlns:a16="http://schemas.microsoft.com/office/drawing/2014/main" id="{9905791A-1C95-439F-18B5-9D748E5D3A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093" b="23169" l="1196" r="11848">
                        <a14:foregroundMark x1="6739" y1="7324" x2="7174" y2="13154"/>
                        <a14:foregroundMark x1="7391" y1="8969" x2="7500" y2="21226"/>
                        <a14:foregroundMark x1="7500" y1="21226" x2="7609" y2="21226"/>
                        <a14:foregroundMark x1="7609" y1="21226" x2="7826" y2="20628"/>
                        <a14:foregroundMark x1="6522" y1="8371" x2="7065" y2="13901"/>
                        <a14:foregroundMark x1="7391" y1="7324" x2="7826" y2="9716"/>
                        <a14:foregroundMark x1="6957" y1="5680" x2="6848" y2="7623"/>
                        <a14:foregroundMark x1="6413" y1="5232" x2="7500" y2="15845"/>
                        <a14:foregroundMark x1="7500" y1="15845" x2="7609" y2="15994"/>
                        <a14:foregroundMark x1="7065" y1="14200" x2="7065" y2="17489"/>
                        <a14:foregroundMark x1="6630" y1="10463" x2="7174" y2="21973"/>
                        <a14:foregroundMark x1="7174" y1="21973" x2="9674" y2="22422"/>
                        <a14:foregroundMark x1="8804" y1="14200" x2="8804" y2="17040"/>
                        <a14:foregroundMark x1="7283" y1="4335" x2="7174" y2="9865"/>
                        <a14:foregroundMark x1="5435" y1="6726" x2="8152" y2="8969"/>
                        <a14:foregroundMark x1="6739" y1="5979" x2="6413" y2="5531"/>
                        <a14:foregroundMark x1="5435" y1="5531" x2="6848" y2="7025"/>
                        <a14:foregroundMark x1="6957" y1="10164" x2="7935" y2="19432"/>
                        <a14:foregroundMark x1="7935" y1="19432" x2="6413" y2="21674"/>
                        <a14:foregroundMark x1="5326" y1="20179" x2="8370" y2="21824"/>
                        <a14:foregroundMark x1="5761" y1="19880" x2="7717" y2="22272"/>
                        <a14:foregroundMark x1="8152" y1="20777" x2="9239" y2="22422"/>
                        <a14:foregroundMark x1="9348" y1="21674" x2="8043" y2="22720"/>
                        <a14:foregroundMark x1="8370" y1="18834" x2="8478" y2="20179"/>
                        <a14:foregroundMark x1="7609" y1="16442" x2="8043" y2="23019"/>
                        <a14:foregroundMark x1="10000" y1="21674" x2="8043" y2="22123"/>
                        <a14:foregroundMark x1="9674" y1="22123" x2="7826" y2="22123"/>
                        <a14:foregroundMark x1="9130" y1="22272" x2="7935" y2="22571"/>
                        <a14:foregroundMark x1="8587" y1="22571" x2="10000" y2="22720"/>
                        <a14:foregroundMark x1="9565" y1="22422" x2="7935" y2="23169"/>
                      </a14:backgroundRemoval>
                    </a14:imgEffect>
                  </a14:imgLayer>
                </a14:imgProps>
              </a:ext>
              <a:ext uri="{28A0092B-C50C-407E-A947-70E740481C1C}">
                <a14:useLocalDpi xmlns:a14="http://schemas.microsoft.com/office/drawing/2010/main" val="0"/>
              </a:ext>
            </a:extLst>
          </a:blip>
          <a:srcRect t="-1280" r="86723" b="76145"/>
          <a:stretch/>
        </p:blipFill>
        <p:spPr bwMode="auto">
          <a:xfrm>
            <a:off x="150284" y="2279333"/>
            <a:ext cx="705351" cy="9708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5E46FAD-112A-ABF6-3C4A-B2060F056C81}"/>
              </a:ext>
            </a:extLst>
          </p:cNvPr>
          <p:cNvCxnSpPr>
            <a:cxnSpLocks/>
          </p:cNvCxnSpPr>
          <p:nvPr/>
        </p:nvCxnSpPr>
        <p:spPr>
          <a:xfrm flipH="1">
            <a:off x="11160371" y="5868695"/>
            <a:ext cx="372531" cy="49808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A759E62-2C5E-33C3-81F1-C41808DF514E}"/>
              </a:ext>
            </a:extLst>
          </p:cNvPr>
          <p:cNvPicPr>
            <a:picLocks noChangeAspect="1"/>
          </p:cNvPicPr>
          <p:nvPr/>
        </p:nvPicPr>
        <p:blipFill>
          <a:blip r:embed="rId7"/>
          <a:stretch>
            <a:fillRect/>
          </a:stretch>
        </p:blipFill>
        <p:spPr>
          <a:xfrm>
            <a:off x="4236165" y="198431"/>
            <a:ext cx="4005419" cy="1603387"/>
          </a:xfrm>
          <a:prstGeom prst="rect">
            <a:avLst/>
          </a:prstGeom>
        </p:spPr>
      </p:pic>
    </p:spTree>
    <p:custDataLst>
      <p:tags r:id="rId1"/>
    </p:custDataLst>
    <p:extLst>
      <p:ext uri="{BB962C8B-B14F-4D97-AF65-F5344CB8AC3E}">
        <p14:creationId xmlns:p14="http://schemas.microsoft.com/office/powerpoint/2010/main" val="181964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E47EB60-7B20-BFC2-3D05-BFCE1B9BED99}"/>
              </a:ext>
            </a:extLst>
          </p:cNvPr>
          <p:cNvSpPr/>
          <p:nvPr/>
        </p:nvSpPr>
        <p:spPr>
          <a:xfrm>
            <a:off x="458502" y="2171700"/>
            <a:ext cx="11285415" cy="4472543"/>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10" name="TextBox 9">
            <a:extLst>
              <a:ext uri="{FF2B5EF4-FFF2-40B4-BE49-F238E27FC236}">
                <a16:creationId xmlns:a16="http://schemas.microsoft.com/office/drawing/2014/main" id="{BBD336CE-1089-F31D-1955-B88BE26DFE4E}"/>
              </a:ext>
            </a:extLst>
          </p:cNvPr>
          <p:cNvSpPr txBox="1"/>
          <p:nvPr/>
        </p:nvSpPr>
        <p:spPr>
          <a:xfrm>
            <a:off x="611473" y="2264844"/>
            <a:ext cx="10873804" cy="4293483"/>
          </a:xfrm>
          <a:prstGeom prst="rect">
            <a:avLst/>
          </a:prstGeom>
          <a:noFill/>
        </p:spPr>
        <p:txBody>
          <a:bodyPr wrap="square" rtlCol="0">
            <a:spAutoFit/>
          </a:bodyPr>
          <a:lstStyle/>
          <a:p>
            <a:pPr algn="just" defTabSz="121917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Một tuần rồi một tháng trôi qua, chậu đất vẫn im lìm, không có cây nào mọc lên cả. Có lẽ hạt táo chỉ nảy mầm  Chúng tôi vào nhà và ngồi xuống ghế yên lặng. Cụ nhìn bố tôi một lần nữa rồi nói to:</a:t>
            </a:r>
          </a:p>
          <a:p>
            <a:pPr algn="just" defTabSz="1219170">
              <a:defRPr/>
            </a:pPr>
            <a:r>
              <a:rPr lang="vi-VN" sz="2100" dirty="0">
                <a:solidFill>
                  <a:prstClr val="black"/>
                </a:solidFill>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algn="just" defTabSz="121917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Cụ trò chuyện cùng bố tôi như chưa hề xa cách. Bỗng cụ đứng dậy: </a:t>
            </a:r>
          </a:p>
          <a:p>
            <a:pPr algn="just" defTabSz="1219170">
              <a:defRPr/>
            </a:pPr>
            <a:r>
              <a:rPr lang="vi-VN" sz="2100" dirty="0">
                <a:solidFill>
                  <a:prstClr val="black"/>
                </a:solidFill>
                <a:latin typeface="Cambria" panose="02040503050406030204" pitchFamily="18" charset="0"/>
                <a:ea typeface="Cambria" panose="02040503050406030204" pitchFamily="18" charset="0"/>
              </a:rPr>
              <a:t>   – Tôi dành cho anh một bất ngờ đây.</a:t>
            </a:r>
          </a:p>
          <a:p>
            <a:pPr algn="just" defTabSz="1219170">
              <a:defRPr/>
            </a:pPr>
            <a:r>
              <a:rPr lang="vi-VN" sz="2100" dirty="0">
                <a:solidFill>
                  <a:prstClr val="black"/>
                </a:solidFill>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a:t>
            </a:r>
            <a:r>
              <a:rPr lang="en-US" sz="2100" dirty="0">
                <a:solidFill>
                  <a:prstClr val="black"/>
                </a:solidFill>
                <a:latin typeface="Cambria" panose="02040503050406030204" pitchFamily="18" charset="0"/>
                <a:ea typeface="Cambria" panose="02040503050406030204" pitchFamily="18" charset="0"/>
              </a:rPr>
              <a:t>ỉ</a:t>
            </a:r>
            <a:r>
              <a:rPr lang="vi-VN" sz="2100" dirty="0">
                <a:solidFill>
                  <a:prstClr val="black"/>
                </a:solidFill>
                <a:latin typeface="Cambria" panose="02040503050406030204" pitchFamily="18" charset="0"/>
                <a:ea typeface="Cambria" panose="02040503050406030204" pitchFamily="18" charset="0"/>
              </a:rPr>
              <a:t>m cười. Rồi bố cúi xuống hôn vào trang giấy, mắt </a:t>
            </a:r>
            <a:r>
              <a:rPr lang="en-US" sz="2100" dirty="0">
                <a:solidFill>
                  <a:prstClr val="black"/>
                </a:solidFill>
                <a:latin typeface="Cambria" panose="02040503050406030204" pitchFamily="18" charset="0"/>
                <a:ea typeface="Cambria" panose="02040503050406030204" pitchFamily="18" charset="0"/>
              </a:rPr>
              <a:t>rung </a:t>
            </a:r>
            <a:r>
              <a:rPr lang="en-US" sz="2100" dirty="0" err="1">
                <a:solidFill>
                  <a:prstClr val="black"/>
                </a:solidFill>
                <a:latin typeface="Cambria" panose="02040503050406030204" pitchFamily="18" charset="0"/>
                <a:ea typeface="Cambria" panose="02040503050406030204" pitchFamily="18" charset="0"/>
              </a:rPr>
              <a:t>rưng</a:t>
            </a:r>
            <a:endParaRPr lang="vi-VN" sz="2100" dirty="0">
              <a:solidFill>
                <a:prstClr val="black"/>
              </a:solidFill>
              <a:latin typeface="Cambria" panose="02040503050406030204" pitchFamily="18" charset="0"/>
              <a:ea typeface="Cambria" panose="02040503050406030204" pitchFamily="18" charset="0"/>
            </a:endParaRPr>
          </a:p>
          <a:p>
            <a:pPr algn="just" defTabSz="1219170">
              <a:defRPr/>
            </a:pPr>
            <a:r>
              <a:rPr lang="vi-VN" sz="2100" dirty="0">
                <a:solidFill>
                  <a:prstClr val="black"/>
                </a:solidFill>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grpSp>
        <p:nvGrpSpPr>
          <p:cNvPr id="11" name="Nhóm 18">
            <a:extLst>
              <a:ext uri="{FF2B5EF4-FFF2-40B4-BE49-F238E27FC236}">
                <a16:creationId xmlns:a16="http://schemas.microsoft.com/office/drawing/2014/main" id="{96313AB0-0D94-6651-007A-E4E76745F83C}"/>
              </a:ext>
            </a:extLst>
          </p:cNvPr>
          <p:cNvGrpSpPr/>
          <p:nvPr/>
        </p:nvGrpSpPr>
        <p:grpSpPr>
          <a:xfrm>
            <a:off x="458502" y="904627"/>
            <a:ext cx="10630591" cy="1138416"/>
            <a:chOff x="3650553" y="1360914"/>
            <a:chExt cx="7972943" cy="853812"/>
          </a:xfrm>
        </p:grpSpPr>
        <p:sp>
          <p:nvSpPr>
            <p:cNvPr id="12" name="Hình chữ nhật: Góc Tròn 14">
              <a:extLst>
                <a:ext uri="{FF2B5EF4-FFF2-40B4-BE49-F238E27FC236}">
                  <a16:creationId xmlns:a16="http://schemas.microsoft.com/office/drawing/2014/main" id="{ECD81939-95C8-6AF8-4D3E-C25F10AB1FE5}"/>
                </a:ext>
              </a:extLst>
            </p:cNvPr>
            <p:cNvSpPr/>
            <p:nvPr/>
          </p:nvSpPr>
          <p:spPr>
            <a:xfrm>
              <a:off x="4369632" y="1609548"/>
              <a:ext cx="7253864" cy="530221"/>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733"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Đoạn 2: đoạn còn lại.</a:t>
              </a:r>
              <a:endParaRPr lang="en-US" sz="3733" b="1" dirty="0">
                <a:solidFill>
                  <a:srgbClr val="4472C4">
                    <a:lumMod val="50000"/>
                  </a:srgbClr>
                </a:solidFill>
                <a:latin typeface="Calibri" panose="020F0502020204030204" pitchFamily="34" charset="0"/>
                <a:cs typeface="Calibri" panose="020F0502020204030204" pitchFamily="34" charset="0"/>
              </a:endParaRPr>
            </a:p>
          </p:txBody>
        </p:sp>
        <p:pic>
          <p:nvPicPr>
            <p:cNvPr id="13" name="Hình ảnh 10">
              <a:extLst>
                <a:ext uri="{FF2B5EF4-FFF2-40B4-BE49-F238E27FC236}">
                  <a16:creationId xmlns:a16="http://schemas.microsoft.com/office/drawing/2014/main" id="{818D4049-D92D-0572-40C1-D493D83C9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14" name="Picture 2" descr="Number png images | PNGWing">
            <a:extLst>
              <a:ext uri="{FF2B5EF4-FFF2-40B4-BE49-F238E27FC236}">
                <a16:creationId xmlns:a16="http://schemas.microsoft.com/office/drawing/2014/main" id="{40BDFB21-17DC-3E89-43C9-412198CCAB8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093" b="22123" l="21522" r="35000">
                        <a14:foregroundMark x1="31196" y1="8221" x2="32283" y2="11659"/>
                        <a14:foregroundMark x1="31196" y1="6876" x2="32283" y2="11510"/>
                        <a14:foregroundMark x1="31848" y1="8371" x2="31630" y2="10463"/>
                        <a14:foregroundMark x1="27283" y1="5531" x2="24565" y2="7773"/>
                        <a14:foregroundMark x1="29130" y1="9118" x2="29674" y2="11211"/>
                        <a14:foregroundMark x1="27717" y1="8670" x2="27174" y2="10164"/>
                        <a14:foregroundMark x1="29674" y1="8819" x2="30543" y2="13752"/>
                        <a14:foregroundMark x1="29674" y1="15396" x2="27935" y2="17190"/>
                        <a14:foregroundMark x1="27065" y1="21226" x2="32935" y2="21525"/>
                        <a14:foregroundMark x1="30217" y1="21674" x2="31957" y2="22123"/>
                        <a14:foregroundMark x1="28913" y1="20329" x2="30217" y2="20628"/>
                        <a14:foregroundMark x1="28913" y1="12556" x2="29565" y2="14798"/>
                        <a14:foregroundMark x1="31087" y1="8670" x2="31304" y2="14051"/>
                        <a14:foregroundMark x1="31196" y1="9417" x2="30435" y2="13154"/>
                      </a14:backgroundRemoval>
                    </a14:imgEffect>
                  </a14:imgLayer>
                </a14:imgProps>
              </a:ext>
              <a:ext uri="{28A0092B-C50C-407E-A947-70E740481C1C}">
                <a14:useLocalDpi xmlns:a14="http://schemas.microsoft.com/office/drawing/2010/main" val="0"/>
              </a:ext>
            </a:extLst>
          </a:blip>
          <a:srcRect l="20011" r="63306" b="76145"/>
          <a:stretch/>
        </p:blipFill>
        <p:spPr bwMode="auto">
          <a:xfrm>
            <a:off x="-137499" y="1866655"/>
            <a:ext cx="937845" cy="975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1C14A98-9D98-59AE-4289-913975B0BA1F}"/>
              </a:ext>
            </a:extLst>
          </p:cNvPr>
          <p:cNvPicPr>
            <a:picLocks noChangeAspect="1"/>
          </p:cNvPicPr>
          <p:nvPr/>
        </p:nvPicPr>
        <p:blipFill>
          <a:blip r:embed="rId7"/>
          <a:stretch>
            <a:fillRect/>
          </a:stretch>
        </p:blipFill>
        <p:spPr>
          <a:xfrm>
            <a:off x="4236165" y="198431"/>
            <a:ext cx="4005419" cy="1603387"/>
          </a:xfrm>
          <a:prstGeom prst="rect">
            <a:avLst/>
          </a:prstGeom>
        </p:spPr>
      </p:pic>
    </p:spTree>
    <p:custDataLst>
      <p:tags r:id="rId1"/>
    </p:custDataLst>
    <p:extLst>
      <p:ext uri="{BB962C8B-B14F-4D97-AF65-F5344CB8AC3E}">
        <p14:creationId xmlns:p14="http://schemas.microsoft.com/office/powerpoint/2010/main" val="1963635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ình ảnh Cây Táo PNG, Vector, PSD, và biểu tượng để tải về miễn phí |  pngtree">
            <a:extLst>
              <a:ext uri="{FF2B5EF4-FFF2-40B4-BE49-F238E27FC236}">
                <a16:creationId xmlns:a16="http://schemas.microsoft.com/office/drawing/2014/main" id="{C8A2BAE8-1206-91CC-354D-2274648409B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4167" r="97222">
                        <a14:foregroundMark x1="4167" y1="32778" x2="17500" y2="50000"/>
                        <a14:foregroundMark x1="85833" y1="49167" x2="972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9159331" y="389481"/>
            <a:ext cx="2662828" cy="2662828"/>
          </a:xfrm>
          <a:prstGeom prst="rect">
            <a:avLst/>
          </a:prstGeom>
          <a:noFill/>
          <a:extLst>
            <a:ext uri="{909E8E84-426E-40DD-AFC4-6F175D3DCCD1}">
              <a14:hiddenFill xmlns:a14="http://schemas.microsoft.com/office/drawing/2010/main">
                <a:solidFill>
                  <a:srgbClr val="FFFFFF"/>
                </a:solidFill>
              </a14:hiddenFill>
            </a:ext>
          </a:extLst>
        </p:spPr>
      </p:pic>
      <p:grpSp>
        <p:nvGrpSpPr>
          <p:cNvPr id="50191" name="Group 50190">
            <a:extLst>
              <a:ext uri="{FF2B5EF4-FFF2-40B4-BE49-F238E27FC236}">
                <a16:creationId xmlns:a16="http://schemas.microsoft.com/office/drawing/2014/main" id="{416336E8-6BCD-2804-1228-FD33CD093DF2}"/>
              </a:ext>
            </a:extLst>
          </p:cNvPr>
          <p:cNvGrpSpPr/>
          <p:nvPr/>
        </p:nvGrpSpPr>
        <p:grpSpPr>
          <a:xfrm>
            <a:off x="581026" y="2125394"/>
            <a:ext cx="5176996" cy="1916130"/>
            <a:chOff x="2835134" y="2470935"/>
            <a:chExt cx="5176996" cy="1916130"/>
          </a:xfrm>
        </p:grpSpPr>
        <p:sp>
          <p:nvSpPr>
            <p:cNvPr id="50196" name="Rectangle: Rounded Corners 50195">
              <a:extLst>
                <a:ext uri="{FF2B5EF4-FFF2-40B4-BE49-F238E27FC236}">
                  <a16:creationId xmlns:a16="http://schemas.microsoft.com/office/drawing/2014/main" id="{9BF5630A-6356-0025-8330-BA4F12B294A6}"/>
                </a:ext>
              </a:extLst>
            </p:cNvPr>
            <p:cNvSpPr/>
            <p:nvPr/>
          </p:nvSpPr>
          <p:spPr>
            <a:xfrm>
              <a:off x="3016108" y="2842698"/>
              <a:ext cx="3908674"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50197" name="Picture 2" descr="Con Ong Hình ảnh PNG | Vector Và Các Tập Tin PSD | Tải Về ...">
              <a:extLst>
                <a:ext uri="{FF2B5EF4-FFF2-40B4-BE49-F238E27FC236}">
                  <a16:creationId xmlns:a16="http://schemas.microsoft.com/office/drawing/2014/main" id="{C4088B85-09D1-9D68-D143-6CB9CC93384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50198" name="TextBox 50197">
              <a:extLst>
                <a:ext uri="{FF2B5EF4-FFF2-40B4-BE49-F238E27FC236}">
                  <a16:creationId xmlns:a16="http://schemas.microsoft.com/office/drawing/2014/main" id="{7542AC74-E580-1DEB-5F01-3588CF89DA61}"/>
                </a:ext>
              </a:extLst>
            </p:cNvPr>
            <p:cNvSpPr txBox="1"/>
            <p:nvPr/>
          </p:nvSpPr>
          <p:spPr>
            <a:xfrm>
              <a:off x="2835134" y="3013501"/>
              <a:ext cx="3973208" cy="707886"/>
            </a:xfrm>
            <a:prstGeom prst="rect">
              <a:avLst/>
            </a:prstGeom>
            <a:noFill/>
          </p:spPr>
          <p:txBody>
            <a:bodyPr wrap="square" rtlCol="0">
              <a:spAutoFit/>
            </a:bodyPr>
            <a:lstStyle/>
            <a:p>
              <a:pPr algn="ctr"/>
              <a:r>
                <a:rPr lang="en-US" sz="4000" b="1" dirty="0" err="1">
                  <a:solidFill>
                    <a:srgbClr val="0070C0"/>
                  </a:solidFill>
                  <a:effectLst/>
                  <a:latin typeface="Cambria" panose="02040503050406030204" pitchFamily="18" charset="0"/>
                  <a:ea typeface="Cambria" panose="02040503050406030204" pitchFamily="18" charset="0"/>
                </a:rPr>
                <a:t>Cơ-rô-xét-ti</a:t>
              </a:r>
              <a:endParaRPr lang="en-US" sz="8800" b="1" dirty="0">
                <a:solidFill>
                  <a:srgbClr val="0070C0"/>
                </a:solidFill>
                <a:latin typeface="Cambria" panose="02040503050406030204" pitchFamily="18" charset="0"/>
                <a:ea typeface="Cambria" panose="02040503050406030204" pitchFamily="18" charset="0"/>
              </a:endParaRPr>
            </a:p>
          </p:txBody>
        </p:sp>
      </p:grpSp>
      <p:grpSp>
        <p:nvGrpSpPr>
          <p:cNvPr id="50199" name="Group 50198">
            <a:extLst>
              <a:ext uri="{FF2B5EF4-FFF2-40B4-BE49-F238E27FC236}">
                <a16:creationId xmlns:a16="http://schemas.microsoft.com/office/drawing/2014/main" id="{40B76EF4-A8D6-D8EE-7B39-5EEE38BB17E1}"/>
              </a:ext>
            </a:extLst>
          </p:cNvPr>
          <p:cNvGrpSpPr/>
          <p:nvPr/>
        </p:nvGrpSpPr>
        <p:grpSpPr>
          <a:xfrm>
            <a:off x="5862689" y="2134919"/>
            <a:ext cx="5576836" cy="1916130"/>
            <a:chOff x="2435830" y="2391310"/>
            <a:chExt cx="5576836" cy="1916130"/>
          </a:xfrm>
        </p:grpSpPr>
        <p:sp>
          <p:nvSpPr>
            <p:cNvPr id="50200" name="Rectangle: Rounded Corners 50199">
              <a:extLst>
                <a:ext uri="{FF2B5EF4-FFF2-40B4-BE49-F238E27FC236}">
                  <a16:creationId xmlns:a16="http://schemas.microsoft.com/office/drawing/2014/main" id="{ECD86B4D-DC35-C363-38FF-853F307846AD}"/>
                </a:ext>
              </a:extLst>
            </p:cNvPr>
            <p:cNvSpPr/>
            <p:nvPr/>
          </p:nvSpPr>
          <p:spPr>
            <a:xfrm>
              <a:off x="3595955" y="2842698"/>
              <a:ext cx="4330985"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50201" name="Picture 2" descr="Con Ong Hình ảnh PNG | Vector Và Các Tập Tin PSD | Tải Về ...">
              <a:extLst>
                <a:ext uri="{FF2B5EF4-FFF2-40B4-BE49-F238E27FC236}">
                  <a16:creationId xmlns:a16="http://schemas.microsoft.com/office/drawing/2014/main" id="{AAB684FB-0FFE-918A-86F3-E454C09B7CD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50202" name="TextBox 50201">
              <a:extLst>
                <a:ext uri="{FF2B5EF4-FFF2-40B4-BE49-F238E27FC236}">
                  <a16:creationId xmlns:a16="http://schemas.microsoft.com/office/drawing/2014/main" id="{0EE07135-7468-30CC-E7E9-225CD7F44F3B}"/>
                </a:ext>
              </a:extLst>
            </p:cNvPr>
            <p:cNvSpPr txBox="1"/>
            <p:nvPr/>
          </p:nvSpPr>
          <p:spPr>
            <a:xfrm>
              <a:off x="4120258" y="3068708"/>
              <a:ext cx="3892408" cy="628890"/>
            </a:xfrm>
            <a:prstGeom prst="rect">
              <a:avLst/>
            </a:prstGeom>
            <a:noFill/>
          </p:spPr>
          <p:txBody>
            <a:bodyPr wrap="square" rtlCol="0">
              <a:spAutoFit/>
            </a:bodyPr>
            <a:lstStyle/>
            <a:p>
              <a:pPr marL="0" marR="0" algn="just">
                <a:lnSpc>
                  <a:spcPct val="120000"/>
                </a:lnSpc>
                <a:spcBef>
                  <a:spcPts val="0"/>
                </a:spcBef>
                <a:spcAft>
                  <a:spcPts val="0"/>
                </a:spcAft>
              </a:pPr>
              <a:r>
                <a:rPr lang="en-US" sz="3200" b="1" dirty="0">
                  <a:solidFill>
                    <a:srgbClr val="0070C0"/>
                  </a:solidFill>
                  <a:effectLst/>
                  <a:latin typeface="Cambria" panose="02040503050406030204" pitchFamily="18" charset="0"/>
                  <a:ea typeface="Cambria" panose="02040503050406030204" pitchFamily="18" charset="0"/>
                </a:rPr>
                <a:t>An-</a:t>
              </a:r>
              <a:r>
                <a:rPr lang="en-US" sz="3200" b="1" dirty="0" err="1">
                  <a:solidFill>
                    <a:srgbClr val="0070C0"/>
                  </a:solidFill>
                  <a:effectLst/>
                  <a:latin typeface="Cambria" panose="02040503050406030204" pitchFamily="18" charset="0"/>
                  <a:ea typeface="Cambria" panose="02040503050406030204" pitchFamily="18" charset="0"/>
                </a:rPr>
                <a:t>béc</a:t>
              </a:r>
              <a:r>
                <a:rPr lang="en-US" sz="3200" b="1" dirty="0">
                  <a:solidFill>
                    <a:srgbClr val="0070C0"/>
                  </a:solidFill>
                  <a:effectLst/>
                  <a:latin typeface="Cambria" panose="02040503050406030204" pitchFamily="18" charset="0"/>
                  <a:ea typeface="Cambria" panose="02040503050406030204" pitchFamily="18" charset="0"/>
                </a:rPr>
                <a:t>-</a:t>
              </a:r>
              <a:r>
                <a:rPr lang="en-US" sz="3200" b="1" dirty="0" err="1">
                  <a:solidFill>
                    <a:srgbClr val="0070C0"/>
                  </a:solidFill>
                  <a:effectLst/>
                  <a:latin typeface="Cambria" panose="02040503050406030204" pitchFamily="18" charset="0"/>
                  <a:ea typeface="Cambria" panose="02040503050406030204" pitchFamily="18" charset="0"/>
                </a:rPr>
                <a:t>tô</a:t>
              </a:r>
              <a:r>
                <a:rPr lang="en-US" sz="3200" b="1" dirty="0">
                  <a:solidFill>
                    <a:srgbClr val="0070C0"/>
                  </a:solidFill>
                  <a:effectLst/>
                  <a:latin typeface="Cambria" panose="02040503050406030204" pitchFamily="18" charset="0"/>
                  <a:ea typeface="Cambria" panose="02040503050406030204" pitchFamily="18" charset="0"/>
                </a:rPr>
                <a:t> </a:t>
              </a:r>
              <a:r>
                <a:rPr lang="en-US" sz="3200" b="1" dirty="0" err="1">
                  <a:solidFill>
                    <a:srgbClr val="0070C0"/>
                  </a:solidFill>
                  <a:effectLst/>
                  <a:latin typeface="Cambria" panose="02040503050406030204" pitchFamily="18" charset="0"/>
                  <a:ea typeface="Cambria" panose="02040503050406030204" pitchFamily="18" charset="0"/>
                </a:rPr>
                <a:t>Bốt-ti-ni</a:t>
              </a:r>
              <a:endParaRPr lang="en-US" sz="3200" b="1" dirty="0">
                <a:solidFill>
                  <a:srgbClr val="0070C0"/>
                </a:solidFill>
                <a:effectLst/>
                <a:latin typeface="Cambria" panose="02040503050406030204" pitchFamily="18" charset="0"/>
                <a:ea typeface="Cambria" panose="02040503050406030204" pitchFamily="18" charset="0"/>
              </a:endParaRPr>
            </a:p>
          </p:txBody>
        </p:sp>
      </p:grpSp>
      <p:pic>
        <p:nvPicPr>
          <p:cNvPr id="40" name="Picture 39">
            <a:extLst>
              <a:ext uri="{FF2B5EF4-FFF2-40B4-BE49-F238E27FC236}">
                <a16:creationId xmlns:a16="http://schemas.microsoft.com/office/drawing/2014/main" id="{62914087-5F35-17F6-3EAF-509E95D545DB}"/>
              </a:ext>
            </a:extLst>
          </p:cNvPr>
          <p:cNvPicPr>
            <a:picLocks noChangeAspect="1"/>
          </p:cNvPicPr>
          <p:nvPr/>
        </p:nvPicPr>
        <p:blipFill>
          <a:blip r:embed="rId8"/>
          <a:stretch>
            <a:fillRect/>
          </a:stretch>
        </p:blipFill>
        <p:spPr>
          <a:xfrm>
            <a:off x="2249110" y="529892"/>
            <a:ext cx="7236579" cy="1816765"/>
          </a:xfrm>
          <a:prstGeom prst="rect">
            <a:avLst/>
          </a:prstGeom>
        </p:spPr>
      </p:pic>
    </p:spTree>
    <p:custDataLst>
      <p:tags r:id="rId1"/>
    </p:custDataLst>
    <p:extLst>
      <p:ext uri="{BB962C8B-B14F-4D97-AF65-F5344CB8AC3E}">
        <p14:creationId xmlns:p14="http://schemas.microsoft.com/office/powerpoint/2010/main" val="861826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191"/>
                                        </p:tgtEl>
                                        <p:attrNameLst>
                                          <p:attrName>style.visibility</p:attrName>
                                        </p:attrNameLst>
                                      </p:cBhvr>
                                      <p:to>
                                        <p:strVal val="visible"/>
                                      </p:to>
                                    </p:set>
                                    <p:animEffect transition="in" filter="fade">
                                      <p:cBhvr>
                                        <p:cTn id="12" dur="1000"/>
                                        <p:tgtEl>
                                          <p:spTgt spid="50191"/>
                                        </p:tgtEl>
                                      </p:cBhvr>
                                    </p:animEffect>
                                    <p:anim calcmode="lin" valueType="num">
                                      <p:cBhvr>
                                        <p:cTn id="13" dur="1000" fill="hold"/>
                                        <p:tgtEl>
                                          <p:spTgt spid="50191"/>
                                        </p:tgtEl>
                                        <p:attrNameLst>
                                          <p:attrName>ppt_x</p:attrName>
                                        </p:attrNameLst>
                                      </p:cBhvr>
                                      <p:tavLst>
                                        <p:tav tm="0">
                                          <p:val>
                                            <p:strVal val="#ppt_x"/>
                                          </p:val>
                                        </p:tav>
                                        <p:tav tm="100000">
                                          <p:val>
                                            <p:strVal val="#ppt_x"/>
                                          </p:val>
                                        </p:tav>
                                      </p:tavLst>
                                    </p:anim>
                                    <p:anim calcmode="lin" valueType="num">
                                      <p:cBhvr>
                                        <p:cTn id="14" dur="1000" fill="hold"/>
                                        <p:tgtEl>
                                          <p:spTgt spid="5019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0199"/>
                                        </p:tgtEl>
                                        <p:attrNameLst>
                                          <p:attrName>style.visibility</p:attrName>
                                        </p:attrNameLst>
                                      </p:cBhvr>
                                      <p:to>
                                        <p:strVal val="visible"/>
                                      </p:to>
                                    </p:set>
                                    <p:animEffect transition="in" filter="fade">
                                      <p:cBhvr>
                                        <p:cTn id="19" dur="1000"/>
                                        <p:tgtEl>
                                          <p:spTgt spid="50199"/>
                                        </p:tgtEl>
                                      </p:cBhvr>
                                    </p:animEffect>
                                    <p:anim calcmode="lin" valueType="num">
                                      <p:cBhvr>
                                        <p:cTn id="20" dur="1000" fill="hold"/>
                                        <p:tgtEl>
                                          <p:spTgt spid="50199"/>
                                        </p:tgtEl>
                                        <p:attrNameLst>
                                          <p:attrName>ppt_x</p:attrName>
                                        </p:attrNameLst>
                                      </p:cBhvr>
                                      <p:tavLst>
                                        <p:tav tm="0">
                                          <p:val>
                                            <p:strVal val="#ppt_x"/>
                                          </p:val>
                                        </p:tav>
                                        <p:tav tm="100000">
                                          <p:val>
                                            <p:strVal val="#ppt_x"/>
                                          </p:val>
                                        </p:tav>
                                      </p:tavLst>
                                    </p:anim>
                                    <p:anim calcmode="lin" valueType="num">
                                      <p:cBhvr>
                                        <p:cTn id="21" dur="1000" fill="hold"/>
                                        <p:tgtEl>
                                          <p:spTgt spid="50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8A878B-0567-79AE-092A-D02667C9FE5D}"/>
              </a:ext>
            </a:extLst>
          </p:cNvPr>
          <p:cNvSpPr/>
          <p:nvPr/>
        </p:nvSpPr>
        <p:spPr>
          <a:xfrm>
            <a:off x="733425" y="2115392"/>
            <a:ext cx="10533794" cy="3416320"/>
          </a:xfrm>
          <a:prstGeom prst="rect">
            <a:avLst/>
          </a:prstGeom>
        </p:spPr>
        <p:txBody>
          <a:bodyPr wrap="square">
            <a:spAutoFit/>
          </a:bodyPr>
          <a:lstStyle/>
          <a:p>
            <a:pPr lvl="0" algn="just">
              <a:defRPr/>
            </a:pPr>
            <a:r>
              <a:rPr lang="en-US" sz="5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Hôm qua,</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bố rủ tôi đi tàu</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đến thăm người thầy đầu tiên của bố,</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thầy Cơ- rô-xét–ti,</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năm nay đã tám mươi tuổi</a:t>
            </a:r>
            <a:r>
              <a:rPr lang="vi-VN" sz="5400" dirty="0">
                <a:solidFill>
                  <a:schemeClr val="accent6"/>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1244;p45">
            <a:extLst>
              <a:ext uri="{FF2B5EF4-FFF2-40B4-BE49-F238E27FC236}">
                <a16:creationId xmlns:a16="http://schemas.microsoft.com/office/drawing/2014/main" id="{3D15ADB2-1727-C129-9852-7A903113FFF9}"/>
              </a:ext>
            </a:extLst>
          </p:cNvPr>
          <p:cNvSpPr/>
          <p:nvPr/>
        </p:nvSpPr>
        <p:spPr>
          <a:xfrm>
            <a:off x="3152775" y="502656"/>
            <a:ext cx="572406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Picture 7">
            <a:extLst>
              <a:ext uri="{FF2B5EF4-FFF2-40B4-BE49-F238E27FC236}">
                <a16:creationId xmlns:a16="http://schemas.microsoft.com/office/drawing/2014/main" id="{E1CEA935-41A2-76C1-8D18-A96C94BA57AF}"/>
              </a:ext>
            </a:extLst>
          </p:cNvPr>
          <p:cNvPicPr>
            <a:picLocks noChangeAspect="1"/>
          </p:cNvPicPr>
          <p:nvPr/>
        </p:nvPicPr>
        <p:blipFill>
          <a:blip r:embed="rId4"/>
          <a:stretch>
            <a:fillRect/>
          </a:stretch>
        </p:blipFill>
        <p:spPr>
          <a:xfrm>
            <a:off x="2466284" y="596980"/>
            <a:ext cx="7145131" cy="1072989"/>
          </a:xfrm>
          <a:prstGeom prst="rect">
            <a:avLst/>
          </a:prstGeom>
        </p:spPr>
      </p:pic>
    </p:spTree>
    <p:custDataLst>
      <p:tags r:id="rId1"/>
    </p:custDataLst>
    <p:extLst>
      <p:ext uri="{BB962C8B-B14F-4D97-AF65-F5344CB8AC3E}">
        <p14:creationId xmlns:p14="http://schemas.microsoft.com/office/powerpoint/2010/main" val="3301436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4;p45">
            <a:extLst>
              <a:ext uri="{FF2B5EF4-FFF2-40B4-BE49-F238E27FC236}">
                <a16:creationId xmlns:a16="http://schemas.microsoft.com/office/drawing/2014/main" id="{B75FEF4E-534E-1022-6B7F-728D930EB62B}"/>
              </a:ext>
            </a:extLst>
          </p:cNvPr>
          <p:cNvSpPr/>
          <p:nvPr/>
        </p:nvSpPr>
        <p:spPr>
          <a:xfrm>
            <a:off x="3456758" y="810904"/>
            <a:ext cx="4802431" cy="668878"/>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16CFAD5C-08CA-3E5C-097E-799CB3FB4834}"/>
              </a:ext>
            </a:extLst>
          </p:cNvPr>
          <p:cNvSpPr txBox="1"/>
          <p:nvPr/>
        </p:nvSpPr>
        <p:spPr>
          <a:xfrm>
            <a:off x="3150611" y="934858"/>
            <a:ext cx="5404973"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LUYỆN ĐỌC TRƯỚC LỚP</a:t>
            </a:r>
          </a:p>
        </p:txBody>
      </p:sp>
      <p:grpSp>
        <p:nvGrpSpPr>
          <p:cNvPr id="23" name="Group 22">
            <a:extLst>
              <a:ext uri="{FF2B5EF4-FFF2-40B4-BE49-F238E27FC236}">
                <a16:creationId xmlns:a16="http://schemas.microsoft.com/office/drawing/2014/main" id="{2750329E-8C55-77DB-86ED-1E8148A15612}"/>
              </a:ext>
            </a:extLst>
          </p:cNvPr>
          <p:cNvGrpSpPr/>
          <p:nvPr/>
        </p:nvGrpSpPr>
        <p:grpSpPr>
          <a:xfrm>
            <a:off x="2432349" y="2060936"/>
            <a:ext cx="7868387" cy="3785037"/>
            <a:chOff x="2506327" y="1715940"/>
            <a:chExt cx="7868387" cy="3785037"/>
          </a:xfrm>
        </p:grpSpPr>
        <p:sp>
          <p:nvSpPr>
            <p:cNvPr id="24" name="Rounded Rectangle 71">
              <a:extLst>
                <a:ext uri="{FF2B5EF4-FFF2-40B4-BE49-F238E27FC236}">
                  <a16:creationId xmlns:a16="http://schemas.microsoft.com/office/drawing/2014/main" id="{4183EE60-CC88-A4FB-135B-943A6106116E}"/>
                </a:ext>
              </a:extLst>
            </p:cNvPr>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5" name="Rectangle 24">
              <a:extLst>
                <a:ext uri="{FF2B5EF4-FFF2-40B4-BE49-F238E27FC236}">
                  <a16:creationId xmlns:a16="http://schemas.microsoft.com/office/drawing/2014/main" id="{2CCA4063-72A8-FCE3-8402-76326CF7BDFD}"/>
                </a:ext>
              </a:extLst>
            </p:cNvPr>
            <p:cNvSpPr/>
            <p:nvPr/>
          </p:nvSpPr>
          <p:spPr>
            <a:xfrm>
              <a:off x="4413572" y="1715940"/>
              <a:ext cx="4007828" cy="685509"/>
            </a:xfrm>
            <a:prstGeom prst="rect">
              <a:avLst/>
            </a:prstGeom>
          </p:spPr>
          <p:txBody>
            <a:bodyPr wrap="none">
              <a:spAutoFit/>
            </a:bodyPr>
            <a:lstStyle/>
            <a:p>
              <a:pPr algn="ctr">
                <a:lnSpc>
                  <a:spcPct val="112000"/>
                </a:lnSpc>
                <a:buFont typeface="Arial"/>
                <a:buNone/>
                <a:defRPr/>
              </a:pP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Tiêu</a:t>
              </a:r>
              <a:r>
                <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rPr>
                <a:t> </a:t>
              </a: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chí</a:t>
              </a:r>
              <a:r>
                <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rPr>
                <a:t> </a:t>
              </a: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đánh</a:t>
              </a:r>
              <a:r>
                <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rPr>
                <a:t> </a:t>
              </a:r>
              <a:r>
                <a:rPr lang="en-US" altLang="zh-CN" sz="3600" b="1" dirty="0" err="1">
                  <a:solidFill>
                    <a:srgbClr val="FF1531"/>
                  </a:solidFill>
                  <a:latin typeface="iCiel Pony" panose="02000000000000000000" pitchFamily="2" charset="0"/>
                  <a:ea typeface="inpin heiti" charset="-122"/>
                  <a:cs typeface="Calibri" panose="020F0502020204030204" pitchFamily="34" charset="0"/>
                  <a:sym typeface="Arial"/>
                </a:rPr>
                <a:t>giá</a:t>
              </a:r>
              <a:endParaRPr lang="en-US" altLang="zh-CN" sz="3600" b="1" dirty="0">
                <a:solidFill>
                  <a:srgbClr val="FF1531"/>
                </a:solidFill>
                <a:latin typeface="iCiel Pony" panose="02000000000000000000" pitchFamily="2" charset="0"/>
                <a:ea typeface="inpin heiti" charset="-122"/>
                <a:cs typeface="Calibri" panose="020F0502020204030204" pitchFamily="34" charset="0"/>
                <a:sym typeface="Arial"/>
              </a:endParaRPr>
            </a:p>
          </p:txBody>
        </p:sp>
        <p:sp>
          <p:nvSpPr>
            <p:cNvPr id="26" name="Rectangle 25">
              <a:extLst>
                <a:ext uri="{FF2B5EF4-FFF2-40B4-BE49-F238E27FC236}">
                  <a16:creationId xmlns:a16="http://schemas.microsoft.com/office/drawing/2014/main" id="{3E9FC69D-3696-B559-D917-9D6526E008DB}"/>
                </a:ext>
              </a:extLst>
            </p:cNvPr>
            <p:cNvSpPr/>
            <p:nvPr/>
          </p:nvSpPr>
          <p:spPr>
            <a:xfrm>
              <a:off x="3258682" y="2766532"/>
              <a:ext cx="1776448" cy="643894"/>
            </a:xfrm>
            <a:prstGeom prst="rect">
              <a:avLst/>
            </a:prstGeom>
          </p:spPr>
          <p:txBody>
            <a:bodyPr wrap="none">
              <a:spAutoFit/>
            </a:bodyPr>
            <a:lstStyle/>
            <a:p>
              <a:pPr>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đúng</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27" name="Oval 26">
              <a:extLst>
                <a:ext uri="{FF2B5EF4-FFF2-40B4-BE49-F238E27FC236}">
                  <a16:creationId xmlns:a16="http://schemas.microsoft.com/office/drawing/2014/main" id="{14BF642B-BBFF-F04F-6077-B7E5FEE7482F}"/>
                </a:ext>
              </a:extLst>
            </p:cNvPr>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8" name="Rounded Rectangle 75">
              <a:extLst>
                <a:ext uri="{FF2B5EF4-FFF2-40B4-BE49-F238E27FC236}">
                  <a16:creationId xmlns:a16="http://schemas.microsoft.com/office/drawing/2014/main" id="{91696AA8-C745-D18D-C3C4-F73EFE561312}"/>
                </a:ext>
              </a:extLst>
            </p:cNvPr>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ectangle 28">
              <a:extLst>
                <a:ext uri="{FF2B5EF4-FFF2-40B4-BE49-F238E27FC236}">
                  <a16:creationId xmlns:a16="http://schemas.microsoft.com/office/drawing/2014/main" id="{875B678B-831E-F0A4-4D20-D4D896E49977}"/>
                </a:ext>
              </a:extLst>
            </p:cNvPr>
            <p:cNvSpPr/>
            <p:nvPr/>
          </p:nvSpPr>
          <p:spPr>
            <a:xfrm>
              <a:off x="3258682" y="3743520"/>
              <a:ext cx="1814471" cy="643894"/>
            </a:xfrm>
            <a:prstGeom prst="rect">
              <a:avLst/>
            </a:prstGeom>
          </p:spPr>
          <p:txBody>
            <a:bodyPr wrap="none">
              <a:spAutoFit/>
            </a:bodyPr>
            <a:lstStyle/>
            <a:p>
              <a:pPr>
                <a:lnSpc>
                  <a:spcPct val="112000"/>
                </a:lnSpc>
                <a:buFont typeface="Arial"/>
                <a:buNone/>
                <a:defRPr/>
              </a:pP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Đọc</a:t>
              </a:r>
              <a:r>
                <a:rPr lang="en-US" altLang="zh-CN" sz="3200" dirty="0">
                  <a:solidFill>
                    <a:prstClr val="black"/>
                  </a:solidFill>
                  <a:latin typeface="Calibri" panose="020F0502020204030204" pitchFamily="34" charset="0"/>
                  <a:ea typeface="inpin heiti" charset="-122"/>
                  <a:cs typeface="Calibri" panose="020F0502020204030204" pitchFamily="34" charset="0"/>
                  <a:sym typeface="Arial"/>
                </a:rPr>
                <a:t> to, </a:t>
              </a:r>
              <a:r>
                <a:rPr lang="en-US" altLang="zh-CN" sz="3200" dirty="0" err="1">
                  <a:solidFill>
                    <a:prstClr val="black"/>
                  </a:solidFill>
                  <a:latin typeface="Calibri" panose="020F0502020204030204" pitchFamily="34" charset="0"/>
                  <a:ea typeface="inpin heiti" charset="-122"/>
                  <a:cs typeface="Calibri" panose="020F0502020204030204" pitchFamily="34" charset="0"/>
                  <a:sym typeface="Arial"/>
                </a:rPr>
                <a:t>rõ</a:t>
              </a:r>
              <a:endParaRPr lang="en-US" altLang="zh-CN" sz="3200" dirty="0">
                <a:solidFill>
                  <a:prstClr val="black"/>
                </a:solidFill>
                <a:latin typeface="Calibri" panose="020F0502020204030204" pitchFamily="34" charset="0"/>
                <a:ea typeface="inpin heiti"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04264F16-3953-BBA7-6083-989D98FE7EC8}"/>
                </a:ext>
              </a:extLst>
            </p:cNvPr>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1" name="Rounded Rectangle 78">
              <a:extLst>
                <a:ext uri="{FF2B5EF4-FFF2-40B4-BE49-F238E27FC236}">
                  <a16:creationId xmlns:a16="http://schemas.microsoft.com/office/drawing/2014/main" id="{D000EDDB-9E53-D9CB-39A0-D4954B6E89FA}"/>
                </a:ext>
              </a:extLst>
            </p:cNvPr>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2" name="Rectangle 31">
              <a:extLst>
                <a:ext uri="{FF2B5EF4-FFF2-40B4-BE49-F238E27FC236}">
                  <a16:creationId xmlns:a16="http://schemas.microsoft.com/office/drawing/2014/main" id="{CA6C397F-ED79-011D-8D4B-C8E590EB6F35}"/>
                </a:ext>
              </a:extLst>
            </p:cNvPr>
            <p:cNvSpPr/>
            <p:nvPr/>
          </p:nvSpPr>
          <p:spPr>
            <a:xfrm>
              <a:off x="3258682" y="4809262"/>
              <a:ext cx="3425746" cy="584775"/>
            </a:xfrm>
            <a:prstGeom prst="rect">
              <a:avLst/>
            </a:prstGeom>
          </p:spPr>
          <p:txBody>
            <a:bodyPr wrap="none">
              <a:spAutoFit/>
            </a:bodyPr>
            <a:lstStyle/>
            <a:p>
              <a:pPr>
                <a:buClr>
                  <a:srgbClr val="000000"/>
                </a:buClr>
                <a:buFont typeface="Arial"/>
                <a:buNone/>
              </a:pPr>
              <a:r>
                <a:rPr lang="en-US" altLang="zh-CN" sz="3200" dirty="0" err="1">
                  <a:solidFill>
                    <a:prstClr val="black"/>
                  </a:solidFill>
                  <a:latin typeface="Calibri" panose="020F0502020204030204" pitchFamily="34" charset="0"/>
                  <a:cs typeface="Calibri" panose="020F0502020204030204" pitchFamily="34" charset="0"/>
                  <a:sym typeface="Arial"/>
                </a:rPr>
                <a:t>Ngắt</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nghỉ</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đúng</a:t>
              </a:r>
              <a:r>
                <a:rPr lang="zh-CN" altLang="en-US" sz="3200" dirty="0">
                  <a:solidFill>
                    <a:prstClr val="black"/>
                  </a:solidFill>
                  <a:latin typeface="Calibri" panose="020F0502020204030204" pitchFamily="34" charset="0"/>
                  <a:cs typeface="Calibri" panose="020F0502020204030204" pitchFamily="34" charset="0"/>
                  <a:sym typeface="Arial"/>
                </a:rPr>
                <a:t> </a:t>
              </a:r>
              <a:r>
                <a:rPr lang="en-US" altLang="zh-CN" sz="3200" dirty="0" err="1">
                  <a:solidFill>
                    <a:prstClr val="black"/>
                  </a:solidFill>
                  <a:latin typeface="Calibri" panose="020F0502020204030204" pitchFamily="34" charset="0"/>
                  <a:cs typeface="Calibri" panose="020F0502020204030204" pitchFamily="34" charset="0"/>
                  <a:sym typeface="Arial"/>
                </a:rPr>
                <a:t>chỗ</a:t>
              </a:r>
              <a:endParaRPr lang="zh-CN" altLang="en-US" sz="3200" dirty="0">
                <a:solidFill>
                  <a:prstClr val="black"/>
                </a:solidFill>
                <a:latin typeface="Calibri" panose="020F0502020204030204" pitchFamily="34" charset="0"/>
                <a:cs typeface="Calibri" panose="020F0502020204030204" pitchFamily="34" charset="0"/>
                <a:sym typeface="Arial"/>
              </a:endParaRPr>
            </a:p>
          </p:txBody>
        </p:sp>
        <p:sp>
          <p:nvSpPr>
            <p:cNvPr id="33" name="Oval 32">
              <a:extLst>
                <a:ext uri="{FF2B5EF4-FFF2-40B4-BE49-F238E27FC236}">
                  <a16:creationId xmlns:a16="http://schemas.microsoft.com/office/drawing/2014/main" id="{803EBC47-C837-9670-C87D-F704E97827CE}"/>
                </a:ext>
              </a:extLst>
            </p:cNvPr>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4" name="Picture 2" descr="Star Cartoon Images, Stock Photos &amp;amp; Vectors | Shutterstock">
              <a:extLst>
                <a:ext uri="{FF2B5EF4-FFF2-40B4-BE49-F238E27FC236}">
                  <a16:creationId xmlns:a16="http://schemas.microsoft.com/office/drawing/2014/main" id="{AC28A9D4-62EB-595C-AE1A-E5A364A8615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3E503C69-AC37-6327-0D28-CBE14A50C52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8E1CC2E5-2C21-0033-5E47-32406D24CE2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976488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0E36D7-CD9F-4101-BD91-C073980A1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AB7215F7-90C3-4CC8-8468-BFC49421F0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2" name="Picture 1">
            <a:extLst>
              <a:ext uri="{FF2B5EF4-FFF2-40B4-BE49-F238E27FC236}">
                <a16:creationId xmlns:a16="http://schemas.microsoft.com/office/drawing/2014/main" id="{9E2334F8-9E4B-EBA7-2460-1E91C62AD2E2}"/>
              </a:ext>
            </a:extLst>
          </p:cNvPr>
          <p:cNvPicPr>
            <a:picLocks noChangeAspect="1"/>
          </p:cNvPicPr>
          <p:nvPr/>
        </p:nvPicPr>
        <p:blipFill>
          <a:blip r:embed="rId6"/>
          <a:stretch>
            <a:fillRect/>
          </a:stretch>
        </p:blipFill>
        <p:spPr>
          <a:xfrm>
            <a:off x="1152968" y="2405557"/>
            <a:ext cx="7352413" cy="1780186"/>
          </a:xfrm>
          <a:prstGeom prst="rect">
            <a:avLst/>
          </a:prstGeom>
        </p:spPr>
      </p:pic>
    </p:spTree>
    <p:custDataLst>
      <p:tags r:id="rId1"/>
    </p:custDataLst>
    <p:extLst>
      <p:ext uri="{BB962C8B-B14F-4D97-AF65-F5344CB8AC3E}">
        <p14:creationId xmlns:p14="http://schemas.microsoft.com/office/powerpoint/2010/main" val="3840144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algn="just"/>
            <a:r>
              <a:rPr lang="en-US" sz="3000" dirty="0">
                <a:solidFill>
                  <a:srgbClr val="000000"/>
                </a:solidFill>
                <a:latin typeface="Cambria" panose="02040503050406030204" pitchFamily="18" charset="0"/>
                <a:ea typeface="Cambria" panose="02040503050406030204" pitchFamily="18" charset="0"/>
                <a:cs typeface="Calibri" panose="020F0502020204030204" pitchFamily="34" charset="0"/>
              </a:rPr>
              <a:t>    </a:t>
            </a:r>
            <a:endParaRPr lang="vi-VN" sz="3000" dirty="0">
              <a:solidFill>
                <a:srgbClr val="00000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2165587" cy="1323438"/>
            <a:chOff x="175307" y="1112472"/>
            <a:chExt cx="12128711" cy="878770"/>
          </a:xfrm>
        </p:grpSpPr>
        <p:sp>
          <p:nvSpPr>
            <p:cNvPr id="36" name="Rectangle 35">
              <a:extLst>
                <a:ext uri="{FF2B5EF4-FFF2-40B4-BE49-F238E27FC236}">
                  <a16:creationId xmlns:a16="http://schemas.microsoft.com/office/drawing/2014/main" id="{198EE200-FF35-E3BC-3197-82A1095A7744}"/>
                </a:ext>
              </a:extLst>
            </p:cNvPr>
            <p:cNvSpPr/>
            <p:nvPr/>
          </p:nvSpPr>
          <p:spPr>
            <a:xfrm>
              <a:off x="786138" y="1112472"/>
              <a:ext cx="11517880" cy="878770"/>
            </a:xfrm>
            <a:prstGeom prst="rect">
              <a:avLst/>
            </a:prstGeom>
          </p:spPr>
          <p:txBody>
            <a:bodyPr wrap="square">
              <a:spAutoFit/>
            </a:bodyPr>
            <a:lstStyle/>
            <a:p>
              <a:r>
                <a:rPr lang="vi-VN" sz="4000" b="1" dirty="0">
                  <a:solidFill>
                    <a:srgbClr val="000000"/>
                  </a:solidFill>
                  <a:latin typeface="Cambria" panose="02040503050406030204" pitchFamily="18" charset="0"/>
                  <a:ea typeface="Cambria" panose="02040503050406030204" pitchFamily="18" charset="0"/>
                  <a:cs typeface="Calibri" panose="020F0502020204030204" pitchFamily="34" charset="0"/>
                </a:rPr>
                <a:t>Hành động bỏ mũ khi chào thầy giáo cũ của bố bạn nhỏ nói lên điều gì? </a:t>
              </a:r>
              <a:endParaRPr lang="en-US" sz="4000" b="1" dirty="0">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4CB9D0"/>
                  </a:solidFill>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961166" y="3333750"/>
            <a:ext cx="10319731" cy="2181225"/>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421286" y="3384954"/>
              <a:ext cx="9569979" cy="2620662"/>
            </a:xfrm>
            <a:prstGeom prst="rect">
              <a:avLst/>
            </a:prstGeom>
            <a:noFill/>
          </p:spPr>
          <p:txBody>
            <a:bodyPr wrap="square" rtlCol="0">
              <a:spAutoFit/>
            </a:bodyPr>
            <a:lstStyle/>
            <a:p>
              <a:pPr algn="just"/>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Hành động bỏ mũ khi chào thầy giáo cũ của bố bạn nhỏ cho thấy bố bạn rất kính trọng thầy giáo cũ của mình.</a:t>
              </a:r>
              <a:endParaRPr lang="en-US" sz="40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4"/>
          <a:stretch>
            <a:fillRect/>
          </a:stretch>
        </p:blipFill>
        <p:spPr>
          <a:xfrm>
            <a:off x="2790180" y="526877"/>
            <a:ext cx="6078239" cy="1060796"/>
          </a:xfrm>
          <a:prstGeom prst="rect">
            <a:avLst/>
          </a:prstGeom>
        </p:spPr>
      </p:pic>
    </p:spTree>
    <p:custDataLst>
      <p:tags r:id="rId1"/>
    </p:custDataLst>
    <p:extLst>
      <p:ext uri="{BB962C8B-B14F-4D97-AF65-F5344CB8AC3E}">
        <p14:creationId xmlns:p14="http://schemas.microsoft.com/office/powerpoint/2010/main" val="63458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1413987" cy="1200329"/>
            <a:chOff x="175307" y="1112472"/>
            <a:chExt cx="11379389" cy="797025"/>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cử chỉ, lời nói, việc làm nào của thầy giáo già làm cho bố bạn nhỏ xúc động?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2</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647700" y="3057525"/>
            <a:ext cx="11029950" cy="3008723"/>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5"/>
              <a:ext cx="10086975" cy="325580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Cử chỉ: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ôm hôn bố bạn nhỏ, trò chuyện như chưa hề xa cách</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Lời nói: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An-béc-tô Bốt- ti-ni? An-béc-tô, tôi nhớ chứ! Lớp Một, anh ngồi... </a:t>
              </a: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Những lời nói này cho thấy thầy rất nhớ các học trò của mình.</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Việc làm: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giữ lại bài chính tả của bố</a:t>
              </a:r>
              <a:r>
                <a:rPr kumimoji="0" lang="en-US"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bạn nhỏ,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đưa</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bố</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bạn</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nhỏ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tờ</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giấy</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FF0000"/>
                  </a:solidFill>
                  <a:latin typeface="Cambria" panose="02040503050406030204" pitchFamily="18" charset="0"/>
                  <a:ea typeface="Cambria" panose="02040503050406030204" pitchFamily="18" charset="0"/>
                  <a:cs typeface="Calibri" panose="020F0502020204030204" pitchFamily="34" charset="0"/>
                </a:rPr>
                <a:t>đã</a:t>
              </a:r>
              <a:r>
                <a:rPr lang="en-US" sz="2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ngả vàng như một niềm vui bất ngờ</a:t>
              </a:r>
              <a:r>
                <a:rPr kumimoji="0" lang="en-US"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4"/>
          <a:stretch>
            <a:fillRect/>
          </a:stretch>
        </p:blipFill>
        <p:spPr>
          <a:xfrm>
            <a:off x="2790180" y="526877"/>
            <a:ext cx="6078239" cy="1060796"/>
          </a:xfrm>
          <a:prstGeom prst="rect">
            <a:avLst/>
          </a:prstGeom>
        </p:spPr>
      </p:pic>
    </p:spTree>
    <p:custDataLst>
      <p:tags r:id="rId1"/>
    </p:custDataLst>
    <p:extLst>
      <p:ext uri="{BB962C8B-B14F-4D97-AF65-F5344CB8AC3E}">
        <p14:creationId xmlns:p14="http://schemas.microsoft.com/office/powerpoint/2010/main" val="3509021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1413987" cy="1200329"/>
            <a:chOff x="175307" y="1112472"/>
            <a:chExt cx="11379389" cy="797025"/>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Vì sao bố bạn nhỏ rưng rưng nước mắt khi nhận lại bài chính tả cũ của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3</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647700" y="3057525"/>
            <a:ext cx="11029950" cy="3008723"/>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5"/>
              <a:ext cx="10086975" cy="3255804"/>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Bố bạn nhỏ lại rưng rưng nước mắt khi nhận lại bài chính tả cũ của mình cho thấy bố rất xúc động. Vì bài chính tả với nét chữ to cồ cộ của bố hồi nhỏ làm bố nhớ lại những kỉ niệm thời thơ ấu. Tờ giấy đã ố vàng cho thấy người thầy giáo đã giữ nó lâu như một kỉ vật về học trò, cho thấy thầy vô cùng yêu thương và trân trọng kỉ niệm với các học trò của mình.</a:t>
              </a: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4"/>
          <a:stretch>
            <a:fillRect/>
          </a:stretch>
        </p:blipFill>
        <p:spPr>
          <a:xfrm>
            <a:off x="2790180" y="526877"/>
            <a:ext cx="6078239" cy="1060796"/>
          </a:xfrm>
          <a:prstGeom prst="rect">
            <a:avLst/>
          </a:prstGeom>
        </p:spPr>
      </p:pic>
    </p:spTree>
    <p:custDataLst>
      <p:tags r:id="rId1"/>
    </p:custDataLst>
    <p:extLst>
      <p:ext uri="{BB962C8B-B14F-4D97-AF65-F5344CB8AC3E}">
        <p14:creationId xmlns:p14="http://schemas.microsoft.com/office/powerpoint/2010/main" val="3171076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0E36D7-CD9F-4101-BD91-C073980A1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AB7215F7-90C3-4CC8-8468-BFC49421F0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2" name="Picture 1">
            <a:extLst>
              <a:ext uri="{FF2B5EF4-FFF2-40B4-BE49-F238E27FC236}">
                <a16:creationId xmlns:a16="http://schemas.microsoft.com/office/drawing/2014/main" id="{56C01FC1-8D77-C582-C5CA-A2D39E6AD15C}"/>
              </a:ext>
            </a:extLst>
          </p:cNvPr>
          <p:cNvPicPr>
            <a:picLocks noChangeAspect="1"/>
          </p:cNvPicPr>
          <p:nvPr/>
        </p:nvPicPr>
        <p:blipFill>
          <a:blip r:embed="rId6"/>
          <a:stretch>
            <a:fillRect/>
          </a:stretch>
        </p:blipFill>
        <p:spPr>
          <a:xfrm>
            <a:off x="1210492" y="2166645"/>
            <a:ext cx="7523116" cy="2353260"/>
          </a:xfrm>
          <a:prstGeom prst="rect">
            <a:avLst/>
          </a:prstGeom>
        </p:spPr>
      </p:pic>
    </p:spTree>
    <p:custDataLst>
      <p:tags r:id="rId1"/>
    </p:custDataLst>
    <p:extLst>
      <p:ext uri="{BB962C8B-B14F-4D97-AF65-F5344CB8AC3E}">
        <p14:creationId xmlns:p14="http://schemas.microsoft.com/office/powerpoint/2010/main" val="744641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292239" y="1653870"/>
            <a:ext cx="11413987" cy="1200329"/>
            <a:chOff x="175307" y="1112472"/>
            <a:chExt cx="11379389" cy="797025"/>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7970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Theo em, bạn nhỏ có cảm nghĩ gì khi được tới thăm người thầy đầu tiên của bố?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4</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571500" y="3400426"/>
            <a:ext cx="11029950" cy="2038350"/>
            <a:chOff x="1146143" y="3226085"/>
            <a:chExt cx="10319731" cy="3658353"/>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6"/>
              <a:ext cx="10086975" cy="31485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Ban đầu, bạn nhỏ sẽ thấy tò mò, hào hứng vì được tới thăm người thầy của bố. Sau đó, cậu rất xúc động, biết ơn và rút ra cho mình một bài học về lòng biết ơn.</a:t>
              </a: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4"/>
          <a:stretch>
            <a:fillRect/>
          </a:stretch>
        </p:blipFill>
        <p:spPr>
          <a:xfrm>
            <a:off x="2790180" y="526877"/>
            <a:ext cx="6078239" cy="1060796"/>
          </a:xfrm>
          <a:prstGeom prst="rect">
            <a:avLst/>
          </a:prstGeom>
        </p:spPr>
      </p:pic>
    </p:spTree>
    <p:custDataLst>
      <p:tags r:id="rId1"/>
    </p:custDataLst>
    <p:extLst>
      <p:ext uri="{BB962C8B-B14F-4D97-AF65-F5344CB8AC3E}">
        <p14:creationId xmlns:p14="http://schemas.microsoft.com/office/powerpoint/2010/main" val="29165332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4972C80-CBA2-9EAF-4CE1-86B625573072}"/>
              </a:ext>
            </a:extLst>
          </p:cNvPr>
          <p:cNvSpPr/>
          <p:nvPr/>
        </p:nvSpPr>
        <p:spPr>
          <a:xfrm>
            <a:off x="206514" y="2396686"/>
            <a:ext cx="11722866"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9A93B702-D9A9-959A-7A5A-CACFED048FAB}"/>
              </a:ext>
            </a:extLst>
          </p:cNvPr>
          <p:cNvGrpSpPr/>
          <p:nvPr/>
        </p:nvGrpSpPr>
        <p:grpSpPr>
          <a:xfrm>
            <a:off x="904928" y="1653869"/>
            <a:ext cx="10801298" cy="769441"/>
            <a:chOff x="786139" y="1112472"/>
            <a:chExt cx="10768557" cy="510913"/>
          </a:xfrm>
        </p:grpSpPr>
        <p:sp>
          <p:nvSpPr>
            <p:cNvPr id="36" name="Rectangle 35">
              <a:extLst>
                <a:ext uri="{FF2B5EF4-FFF2-40B4-BE49-F238E27FC236}">
                  <a16:creationId xmlns:a16="http://schemas.microsoft.com/office/drawing/2014/main" id="{198EE200-FF35-E3BC-3197-82A1095A7744}"/>
                </a:ext>
              </a:extLst>
            </p:cNvPr>
            <p:cNvSpPr/>
            <p:nvPr/>
          </p:nvSpPr>
          <p:spPr>
            <a:xfrm>
              <a:off x="786139" y="1112472"/>
              <a:ext cx="10768557" cy="5109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Nêu ý nghĩa của câu chuyện.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7" name="Oval 36">
              <a:extLst>
                <a:ext uri="{FF2B5EF4-FFF2-40B4-BE49-F238E27FC236}">
                  <a16:creationId xmlns:a16="http://schemas.microsoft.com/office/drawing/2014/main" id="{9A733901-BF85-C8EA-45FD-48F94C67B30C}"/>
                </a:ext>
              </a:extLst>
            </p:cNvPr>
            <p:cNvSpPr/>
            <p:nvPr/>
          </p:nvSpPr>
          <p:spPr>
            <a:xfrm>
              <a:off x="1856122" y="1164944"/>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rPr>
                <a:t>5</a:t>
              </a:r>
            </a:p>
          </p:txBody>
        </p:sp>
      </p:grpSp>
      <p:grpSp>
        <p:nvGrpSpPr>
          <p:cNvPr id="38" name="Group 37">
            <a:extLst>
              <a:ext uri="{FF2B5EF4-FFF2-40B4-BE49-F238E27FC236}">
                <a16:creationId xmlns:a16="http://schemas.microsoft.com/office/drawing/2014/main" id="{9CCB48C2-6E8C-8DAB-7BC2-41F60DC0D1D3}"/>
              </a:ext>
            </a:extLst>
          </p:cNvPr>
          <p:cNvGrpSpPr/>
          <p:nvPr/>
        </p:nvGrpSpPr>
        <p:grpSpPr>
          <a:xfrm>
            <a:off x="571500" y="2895600"/>
            <a:ext cx="11029950" cy="4381500"/>
            <a:chOff x="1146143" y="3226085"/>
            <a:chExt cx="10319731" cy="5296058"/>
          </a:xfrm>
        </p:grpSpPr>
        <p:sp>
          <p:nvSpPr>
            <p:cNvPr id="39" name="Rounded Rectangle 43">
              <a:extLst>
                <a:ext uri="{FF2B5EF4-FFF2-40B4-BE49-F238E27FC236}">
                  <a16:creationId xmlns:a16="http://schemas.microsoft.com/office/drawing/2014/main" id="{7DDC19F0-7C73-40D2-918C-3E0D698A7E95}"/>
                </a:ext>
              </a:extLst>
            </p:cNvPr>
            <p:cNvSpPr/>
            <p:nvPr/>
          </p:nvSpPr>
          <p:spPr>
            <a:xfrm>
              <a:off x="1146143" y="3226085"/>
              <a:ext cx="10319731" cy="365835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CB9D0"/>
                </a:solidFill>
                <a:effectLst/>
                <a:uLnTx/>
                <a:uFillTx/>
                <a:latin typeface="Cambria" panose="02040503050406030204" pitchFamily="18" charset="0"/>
                <a:ea typeface="Cambria" panose="02040503050406030204" pitchFamily="18" charset="0"/>
                <a:cs typeface="+mn-cs"/>
              </a:endParaRPr>
            </a:p>
          </p:txBody>
        </p:sp>
        <p:sp>
          <p:nvSpPr>
            <p:cNvPr id="43" name="TextBox 42">
              <a:extLst>
                <a:ext uri="{FF2B5EF4-FFF2-40B4-BE49-F238E27FC236}">
                  <a16:creationId xmlns:a16="http://schemas.microsoft.com/office/drawing/2014/main" id="{7C7814BA-8D27-431B-B83F-396E8EB8DB18}"/>
                </a:ext>
              </a:extLst>
            </p:cNvPr>
            <p:cNvSpPr txBox="1"/>
            <p:nvPr/>
          </p:nvSpPr>
          <p:spPr>
            <a:xfrm>
              <a:off x="1232727" y="3384956"/>
              <a:ext cx="10086975" cy="51371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Ca ngợi tình cảm của thầy giáo đối với học trò và tình cảm của học trò đối với thầy giáo. Học trò yêu quý, ghi nhớ công lao dạy dỗ của thầy cô. Các thầy cô rất yêu thương, nâng niu từng kỉ niệm và dõi theo sự tiến bộ của từng em.</a:t>
              </a:r>
            </a:p>
          </p:txBody>
        </p:sp>
      </p:grpSp>
      <p:pic>
        <p:nvPicPr>
          <p:cNvPr id="44" name="Picture 43">
            <a:extLst>
              <a:ext uri="{FF2B5EF4-FFF2-40B4-BE49-F238E27FC236}">
                <a16:creationId xmlns:a16="http://schemas.microsoft.com/office/drawing/2014/main" id="{6536D93B-87E9-1207-7B3A-7453137FFABA}"/>
              </a:ext>
            </a:extLst>
          </p:cNvPr>
          <p:cNvPicPr>
            <a:picLocks noChangeAspect="1"/>
          </p:cNvPicPr>
          <p:nvPr/>
        </p:nvPicPr>
        <p:blipFill>
          <a:blip r:embed="rId4"/>
          <a:stretch>
            <a:fillRect/>
          </a:stretch>
        </p:blipFill>
        <p:spPr>
          <a:xfrm>
            <a:off x="2790180" y="526877"/>
            <a:ext cx="6078239" cy="1060796"/>
          </a:xfrm>
          <a:prstGeom prst="rect">
            <a:avLst/>
          </a:prstGeom>
        </p:spPr>
      </p:pic>
    </p:spTree>
    <p:custDataLst>
      <p:tags r:id="rId1"/>
    </p:custDataLst>
    <p:extLst>
      <p:ext uri="{BB962C8B-B14F-4D97-AF65-F5344CB8AC3E}">
        <p14:creationId xmlns:p14="http://schemas.microsoft.com/office/powerpoint/2010/main" val="798128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A5DA394-4117-4F88-A7CB-9651E97FE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2" name="TextBox 1">
            <a:extLst>
              <a:ext uri="{FF2B5EF4-FFF2-40B4-BE49-F238E27FC236}">
                <a16:creationId xmlns:a16="http://schemas.microsoft.com/office/drawing/2014/main" id="{E4F368C6-E614-54DC-A998-862795BEA981}"/>
              </a:ext>
            </a:extLst>
          </p:cNvPr>
          <p:cNvSpPr txBox="1"/>
          <p:nvPr/>
        </p:nvSpPr>
        <p:spPr>
          <a:xfrm>
            <a:off x="1704975" y="2066925"/>
            <a:ext cx="7639050" cy="1754326"/>
          </a:xfrm>
          <a:prstGeom prst="rect">
            <a:avLst/>
          </a:prstGeom>
          <a:noFill/>
        </p:spPr>
        <p:txBody>
          <a:bodyPr wrap="square" rtlCol="0">
            <a:spAutoFit/>
          </a:bodyPr>
          <a:lstStyle/>
          <a:p>
            <a:pPr algn="ctr"/>
            <a:r>
              <a:rPr lang="pt-BR" sz="5400" b="1" dirty="0">
                <a:solidFill>
                  <a:schemeClr val="bg1"/>
                </a:solidFill>
                <a:effectLst/>
                <a:latin typeface="Cambria" panose="02040503050406030204" pitchFamily="18" charset="0"/>
                <a:ea typeface="Cambria" panose="02040503050406030204" pitchFamily="18" charset="0"/>
              </a:rPr>
              <a:t>Em nói lên suy nghĩ của mình về thầy cô?</a:t>
            </a:r>
            <a:endParaRPr lang="en-US" sz="5400" b="1" dirty="0">
              <a:solidFill>
                <a:schemeClr val="bg1"/>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58346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583887-A2AB-8011-53C4-517AF54639B2}"/>
              </a:ext>
            </a:extLst>
          </p:cNvPr>
          <p:cNvSpPr txBox="1"/>
          <p:nvPr/>
        </p:nvSpPr>
        <p:spPr>
          <a:xfrm>
            <a:off x="668806" y="2117491"/>
            <a:ext cx="10761194" cy="352175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lnSpc>
                <a:spcPct val="150000"/>
              </a:lnSpc>
              <a:spcBef>
                <a:spcPts val="1200"/>
              </a:spcBef>
              <a:spcAft>
                <a:spcPts val="1200"/>
              </a:spcAft>
              <a:defRPr/>
            </a:pPr>
            <a:endParaRPr kumimoji="0" lang="en-US" sz="4400" b="1" i="0" u="none" strike="noStrike" kern="1200" cap="none" spc="0" normalizeH="0" baseline="0" noProof="0" dirty="0">
              <a:ln>
                <a:noFill/>
              </a:ln>
              <a:solidFill>
                <a:srgbClr val="703316"/>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954E70-413F-174C-D936-1797544CA3EC}"/>
              </a:ext>
            </a:extLst>
          </p:cNvPr>
          <p:cNvSpPr txBox="1"/>
          <p:nvPr/>
        </p:nvSpPr>
        <p:spPr>
          <a:xfrm>
            <a:off x="827095" y="2216843"/>
            <a:ext cx="10226800" cy="3416320"/>
          </a:xfrm>
          <a:prstGeom prst="rect">
            <a:avLst/>
          </a:prstGeom>
          <a:noFill/>
        </p:spPr>
        <p:txBody>
          <a:bodyPr wrap="square" rtlCol="0">
            <a:spAutoFit/>
          </a:bodyPr>
          <a:lstStyle/>
          <a:p>
            <a:pPr algn="just"/>
            <a:r>
              <a:rPr lang="en-US" sz="3600" b="1"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Câu chuyện kể về cuộc gặp gỡ đầy cảm động giữa người thầy giáo già và học trò cũ. Qua đó, câu chuyện muốn nói rằng: học trò luôn kính trọng và biết ơn thầy cô giáo đã dạy dỗ mình nên người. Thầy cô giáo cũng vô cùng thương yêu và dành cho học trò những điều tốt đẹp.</a:t>
            </a:r>
          </a:p>
        </p:txBody>
      </p:sp>
      <p:pic>
        <p:nvPicPr>
          <p:cNvPr id="6" name="Picture 5">
            <a:extLst>
              <a:ext uri="{FF2B5EF4-FFF2-40B4-BE49-F238E27FC236}">
                <a16:creationId xmlns:a16="http://schemas.microsoft.com/office/drawing/2014/main" id="{E6F1AA6A-F51A-078C-C11D-673B3AEC9327}"/>
              </a:ext>
            </a:extLst>
          </p:cNvPr>
          <p:cNvPicPr>
            <a:picLocks noChangeAspect="1"/>
          </p:cNvPicPr>
          <p:nvPr/>
        </p:nvPicPr>
        <p:blipFill>
          <a:blip r:embed="rId4"/>
          <a:stretch>
            <a:fillRect/>
          </a:stretch>
        </p:blipFill>
        <p:spPr>
          <a:xfrm>
            <a:off x="2599874" y="522338"/>
            <a:ext cx="6462320" cy="1121761"/>
          </a:xfrm>
          <a:prstGeom prst="rect">
            <a:avLst/>
          </a:prstGeom>
        </p:spPr>
      </p:pic>
    </p:spTree>
    <p:custDataLst>
      <p:tags r:id="rId1"/>
    </p:custDataLst>
    <p:extLst>
      <p:ext uri="{BB962C8B-B14F-4D97-AF65-F5344CB8AC3E}">
        <p14:creationId xmlns:p14="http://schemas.microsoft.com/office/powerpoint/2010/main" val="1948301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0E36D7-CD9F-4101-BD91-C073980A1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AB7215F7-90C3-4CC8-8468-BFC49421F0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5" name="Picture 4">
            <a:extLst>
              <a:ext uri="{FF2B5EF4-FFF2-40B4-BE49-F238E27FC236}">
                <a16:creationId xmlns:a16="http://schemas.microsoft.com/office/drawing/2014/main" id="{4CDC215D-119D-0FE1-794C-DEB2354E9DD3}"/>
              </a:ext>
            </a:extLst>
          </p:cNvPr>
          <p:cNvPicPr>
            <a:picLocks noChangeAspect="1"/>
          </p:cNvPicPr>
          <p:nvPr/>
        </p:nvPicPr>
        <p:blipFill>
          <a:blip r:embed="rId6"/>
          <a:stretch>
            <a:fillRect/>
          </a:stretch>
        </p:blipFill>
        <p:spPr>
          <a:xfrm>
            <a:off x="1256996" y="2141898"/>
            <a:ext cx="7011008" cy="1926503"/>
          </a:xfrm>
          <a:prstGeom prst="rect">
            <a:avLst/>
          </a:prstGeom>
        </p:spPr>
      </p:pic>
    </p:spTree>
    <p:custDataLst>
      <p:tags r:id="rId1"/>
    </p:custDataLst>
    <p:extLst>
      <p:ext uri="{BB962C8B-B14F-4D97-AF65-F5344CB8AC3E}">
        <p14:creationId xmlns:p14="http://schemas.microsoft.com/office/powerpoint/2010/main" val="2938893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96515C-8D79-D54C-B2E5-DEFF6A42F066}"/>
              </a:ext>
            </a:extLst>
          </p:cNvPr>
          <p:cNvGrpSpPr/>
          <p:nvPr/>
        </p:nvGrpSpPr>
        <p:grpSpPr>
          <a:xfrm>
            <a:off x="2912612" y="-200224"/>
            <a:ext cx="5345564" cy="2210000"/>
            <a:chOff x="5169915" y="309375"/>
            <a:chExt cx="6965221" cy="2953275"/>
          </a:xfrm>
        </p:grpSpPr>
        <p:pic>
          <p:nvPicPr>
            <p:cNvPr id="3" name="图片 9">
              <a:extLst>
                <a:ext uri="{FF2B5EF4-FFF2-40B4-BE49-F238E27FC236}">
                  <a16:creationId xmlns:a16="http://schemas.microsoft.com/office/drawing/2014/main" id="{33C47802-784A-2270-FA9A-30708339D0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22" t="15577" r="7573" b="51923"/>
            <a:stretch/>
          </p:blipFill>
          <p:spPr>
            <a:xfrm>
              <a:off x="5169915" y="423494"/>
              <a:ext cx="6965221" cy="2839156"/>
            </a:xfrm>
            <a:prstGeom prst="rect">
              <a:avLst/>
            </a:prstGeom>
          </p:spPr>
        </p:pic>
        <p:sp>
          <p:nvSpPr>
            <p:cNvPr id="4" name="Speech Bubble: Rectangle with Corners Rounded 4">
              <a:extLst>
                <a:ext uri="{FF2B5EF4-FFF2-40B4-BE49-F238E27FC236}">
                  <a16:creationId xmlns:a16="http://schemas.microsoft.com/office/drawing/2014/main" id="{6215A39F-C9AA-218B-6424-4D3ACADD1FF5}"/>
                </a:ext>
              </a:extLst>
            </p:cNvPr>
            <p:cNvSpPr/>
            <p:nvPr/>
          </p:nvSpPr>
          <p:spPr>
            <a:xfrm>
              <a:off x="5974587" y="309375"/>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FF0000"/>
                  </a:solidFill>
                  <a:latin typeface="iCiel Cadena" panose="02000503000000020004" pitchFamily="50" charset="0"/>
                </a:rPr>
                <a:t>GIỌNG ĐỌC</a:t>
              </a:r>
              <a:endParaRPr kumimoji="0" lang="en-US" sz="4400" b="0" i="0" u="none" strike="noStrike" kern="1200" cap="none" spc="0" normalizeH="0" baseline="0" noProof="0" dirty="0">
                <a:ln>
                  <a:noFill/>
                </a:ln>
                <a:solidFill>
                  <a:srgbClr val="FF0000"/>
                </a:solidFill>
                <a:effectLst/>
                <a:uLnTx/>
                <a:uFillTx/>
                <a:latin typeface="iCiel Cadena" panose="02000503000000020004" pitchFamily="50" charset="0"/>
              </a:endParaRPr>
            </a:p>
          </p:txBody>
        </p:sp>
      </p:grpSp>
      <p:sp>
        <p:nvSpPr>
          <p:cNvPr id="6" name="Rectangle 5">
            <a:extLst>
              <a:ext uri="{FF2B5EF4-FFF2-40B4-BE49-F238E27FC236}">
                <a16:creationId xmlns:a16="http://schemas.microsoft.com/office/drawing/2014/main" id="{A40CD032-4F0E-4A33-7CE7-7EECA252BE94}"/>
              </a:ext>
            </a:extLst>
          </p:cNvPr>
          <p:cNvSpPr/>
          <p:nvPr/>
        </p:nvSpPr>
        <p:spPr>
          <a:xfrm>
            <a:off x="540837" y="2423193"/>
            <a:ext cx="10660563" cy="2259080"/>
          </a:xfrm>
          <a:prstGeom prst="rect">
            <a:avLst/>
          </a:prstGeom>
        </p:spPr>
        <p:txBody>
          <a:bodyPr wrap="square">
            <a:spAutoFit/>
          </a:bodyPr>
          <a:lstStyle/>
          <a:p>
            <a:pPr marL="1371600" lvl="2" indent="-457200" algn="just">
              <a:lnSpc>
                <a:spcPct val="120000"/>
              </a:lnSpc>
              <a:spcBef>
                <a:spcPts val="1200"/>
              </a:spcBef>
              <a:spcAft>
                <a:spcPts val="1200"/>
              </a:spcAft>
              <a:buFont typeface="Wingdings" panose="05000000000000000000" pitchFamily="2" charset="2"/>
              <a:buChar char="ü"/>
            </a:pP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diễn</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cảm</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ngắt</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nghỉ</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đúng</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các</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dấu</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câu</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thể</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hiện</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theo</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tâm</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trạng</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của</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nhân</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vật</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nhẹ</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nhàng</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tình</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cảm</a:t>
            </a:r>
            <a:r>
              <a:rPr lang="en-US" sz="4000"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endParaRPr kumimoji="0" lang="en-US" sz="4000" b="1" i="0" u="none" strike="noStrike" kern="1200" cap="none" spc="0" normalizeH="0" baseline="0" noProof="0" dirty="0">
              <a:ln>
                <a:noFill/>
              </a:ln>
              <a:solidFill>
                <a:schemeClr val="bg2">
                  <a:lumMod val="1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1837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0E36D7-CD9F-4101-BD91-C073980A1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AB7215F7-90C3-4CC8-8468-BFC49421F0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5" name="Picture 4">
            <a:extLst>
              <a:ext uri="{FF2B5EF4-FFF2-40B4-BE49-F238E27FC236}">
                <a16:creationId xmlns:a16="http://schemas.microsoft.com/office/drawing/2014/main" id="{194B9824-43F0-14A0-9C61-0B9E0B50B33A}"/>
              </a:ext>
            </a:extLst>
          </p:cNvPr>
          <p:cNvPicPr>
            <a:picLocks noChangeAspect="1"/>
          </p:cNvPicPr>
          <p:nvPr/>
        </p:nvPicPr>
        <p:blipFill>
          <a:blip r:embed="rId6"/>
          <a:stretch>
            <a:fillRect/>
          </a:stretch>
        </p:blipFill>
        <p:spPr>
          <a:xfrm>
            <a:off x="1214687" y="1905641"/>
            <a:ext cx="7419475" cy="2780017"/>
          </a:xfrm>
          <a:prstGeom prst="rect">
            <a:avLst/>
          </a:prstGeom>
        </p:spPr>
      </p:pic>
    </p:spTree>
    <p:custDataLst>
      <p:tags r:id="rId1"/>
    </p:custDataLst>
    <p:extLst>
      <p:ext uri="{BB962C8B-B14F-4D97-AF65-F5344CB8AC3E}">
        <p14:creationId xmlns:p14="http://schemas.microsoft.com/office/powerpoint/2010/main" val="1636060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540250" y="2423795"/>
            <a:ext cx="3118485" cy="2931795"/>
          </a:xfrm>
          <a:prstGeom prst="rect">
            <a:avLst/>
          </a:prstGeom>
        </p:spPr>
      </p:pic>
      <p:pic>
        <p:nvPicPr>
          <p:cNvPr id="7" name="Picture 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55625" y="1962785"/>
            <a:ext cx="3118485" cy="2931795"/>
          </a:xfrm>
          <a:prstGeom prst="rect">
            <a:avLst/>
          </a:prstGeom>
        </p:spPr>
      </p:pic>
      <p:pic>
        <p:nvPicPr>
          <p:cNvPr id="8" name="Picture 8">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524875" y="2143760"/>
            <a:ext cx="3110230" cy="2931795"/>
          </a:xfrm>
          <a:prstGeom prst="rect">
            <a:avLst/>
          </a:prstGeom>
        </p:spPr>
      </p:pic>
      <p:pic>
        <p:nvPicPr>
          <p:cNvPr id="3" name="Picture 2"/>
          <p:cNvPicPr>
            <a:picLocks noChangeAspect="1"/>
          </p:cNvPicPr>
          <p:nvPr/>
        </p:nvPicPr>
        <p:blipFill>
          <a:blip r:embed="rId13"/>
          <a:stretch>
            <a:fillRect/>
          </a:stretch>
        </p:blipFill>
        <p:spPr>
          <a:xfrm>
            <a:off x="2259965" y="582930"/>
            <a:ext cx="8096250" cy="1200150"/>
          </a:xfrm>
          <a:prstGeom prst="rect">
            <a:avLst/>
          </a:prstGeom>
        </p:spPr>
      </p:pic>
      <p:sp>
        <p:nvSpPr>
          <p:cNvPr id="10" name="Action Button: Forward or Next 9">
            <a:hlinkClick r:id="rId14" action="ppaction://hlinksldjump"/>
          </p:cNvPr>
          <p:cNvSpPr/>
          <p:nvPr/>
        </p:nvSpPr>
        <p:spPr>
          <a:xfrm>
            <a:off x="10692765" y="5203825"/>
            <a:ext cx="834390" cy="5461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Tree>
    <p:custDataLst>
      <p:tags r:id="rId1"/>
    </p:custDataLst>
    <p:extLst>
      <p:ext uri="{BB962C8B-B14F-4D97-AF65-F5344CB8AC3E}">
        <p14:creationId xmlns:p14="http://schemas.microsoft.com/office/powerpoint/2010/main" val="43733629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55625" y="1962785"/>
            <a:ext cx="3118485" cy="2931795"/>
          </a:xfrm>
          <a:prstGeom prst="rect">
            <a:avLst/>
          </a:prstGeom>
        </p:spPr>
      </p:pic>
      <p:pic>
        <p:nvPicPr>
          <p:cNvPr id="5" name="Picture 5"/>
          <p:cNvPicPr>
            <a:picLocks noChangeAspect="1"/>
          </p:cNvPicPr>
          <p:nvPr/>
        </p:nvPicPr>
        <p:blipFill>
          <a:blip r:embed="rId7"/>
          <a:srcRect/>
          <a:stretch>
            <a:fillRect/>
          </a:stretch>
        </p:blipFill>
        <p:spPr>
          <a:xfrm>
            <a:off x="5138238" y="967661"/>
            <a:ext cx="5127477" cy="4114800"/>
          </a:xfrm>
          <a:prstGeom prst="rect">
            <a:avLst/>
          </a:prstGeom>
        </p:spPr>
      </p:pic>
      <p:sp>
        <p:nvSpPr>
          <p:cNvPr id="9" name="Action Button: Back or Previous 8">
            <a:hlinkClick r:id="rId8" action="ppaction://hlinksldjump"/>
          </p:cNvPr>
          <p:cNvSpPr/>
          <p:nvPr/>
        </p:nvSpPr>
        <p:spPr>
          <a:xfrm>
            <a:off x="10450195" y="5248275"/>
            <a:ext cx="758190" cy="4857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2" name="TextBox 1">
            <a:extLst>
              <a:ext uri="{FF2B5EF4-FFF2-40B4-BE49-F238E27FC236}">
                <a16:creationId xmlns:a16="http://schemas.microsoft.com/office/drawing/2014/main" id="{C8B8D8D0-6F73-19EB-BC84-408F33738F90}"/>
              </a:ext>
            </a:extLst>
          </p:cNvPr>
          <p:cNvSpPr txBox="1"/>
          <p:nvPr/>
        </p:nvSpPr>
        <p:spPr>
          <a:xfrm>
            <a:off x="6838951" y="1962150"/>
            <a:ext cx="2819400" cy="1569660"/>
          </a:xfrm>
          <a:prstGeom prst="rect">
            <a:avLst/>
          </a:prstGeom>
          <a:noFill/>
        </p:spPr>
        <p:txBody>
          <a:bodyPr wrap="square" rtlCol="0">
            <a:spAutoFit/>
          </a:bodyPr>
          <a:lstStyle/>
          <a:p>
            <a:pPr algn="ctr"/>
            <a:r>
              <a:rPr lang="en-US" sz="3200" dirty="0" err="1">
                <a:latin typeface="Cambria" panose="02040503050406030204" pitchFamily="18" charset="0"/>
                <a:ea typeface="Cambria" panose="02040503050406030204" pitchFamily="18" charset="0"/>
              </a:rPr>
              <a:t>Hộp</a:t>
            </a:r>
            <a:r>
              <a:rPr lang="en-US" sz="3200" dirty="0">
                <a:latin typeface="Cambria" panose="02040503050406030204" pitchFamily="18" charset="0"/>
                <a:ea typeface="Cambria" panose="02040503050406030204" pitchFamily="18" charset="0"/>
              </a:rPr>
              <a:t> may </a:t>
            </a:r>
            <a:r>
              <a:rPr lang="en-US" sz="3200" dirty="0" err="1">
                <a:latin typeface="Cambria" panose="02040503050406030204" pitchFamily="18" charset="0"/>
                <a:ea typeface="Cambria" panose="02040503050406030204" pitchFamily="18" charset="0"/>
              </a:rPr>
              <a:t>mắn</a:t>
            </a:r>
            <a:endParaRPr lang="en-US" sz="3200" dirty="0">
              <a:latin typeface="Cambria" panose="02040503050406030204" pitchFamily="18" charset="0"/>
              <a:ea typeface="Cambria" panose="02040503050406030204" pitchFamily="18" charset="0"/>
            </a:endParaRPr>
          </a:p>
          <a:p>
            <a:pPr algn="ctr"/>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1 </a:t>
            </a:r>
            <a:r>
              <a:rPr lang="en-US" sz="3200" dirty="0" err="1">
                <a:latin typeface="Cambria" panose="02040503050406030204" pitchFamily="18" charset="0"/>
                <a:ea typeface="Cambria" panose="02040503050406030204" pitchFamily="18" charset="0"/>
              </a:rPr>
              <a:t>món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quà</a:t>
            </a:r>
            <a:r>
              <a:rPr lang="en-US" sz="3200" dirty="0">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126809347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77875" y="2289175"/>
            <a:ext cx="3118485" cy="2931795"/>
          </a:xfrm>
          <a:prstGeom prst="rect">
            <a:avLst/>
          </a:prstGeom>
        </p:spPr>
      </p:pic>
      <p:sp>
        <p:nvSpPr>
          <p:cNvPr id="100" name="Text Box 99"/>
          <p:cNvSpPr txBox="1"/>
          <p:nvPr/>
        </p:nvSpPr>
        <p:spPr>
          <a:xfrm>
            <a:off x="3870960" y="2080260"/>
            <a:ext cx="8249920" cy="156966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thuộc</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lòng</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Trong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lời</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mẹ</a:t>
            </a:r>
            <a:r>
              <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hát</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Action Button: Back or Previous 9">
            <a:hlinkClick r:id="rId6" action="ppaction://hlinksldjump"/>
          </p:cNvPr>
          <p:cNvSpPr/>
          <p:nvPr/>
        </p:nvSpPr>
        <p:spPr>
          <a:xfrm>
            <a:off x="10738485" y="5324475"/>
            <a:ext cx="65214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Tree>
    <p:custDataLst>
      <p:tags r:id="rId1"/>
    </p:custDataLst>
    <p:extLst>
      <p:ext uri="{BB962C8B-B14F-4D97-AF65-F5344CB8AC3E}">
        <p14:creationId xmlns:p14="http://schemas.microsoft.com/office/powerpoint/2010/main" val="3243138769"/>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92550" y="2099945"/>
            <a:ext cx="7994650" cy="4227830"/>
          </a:xfrm>
          <a:prstGeom prst="rect">
            <a:avLst/>
          </a:prstGeom>
        </p:spPr>
      </p:pic>
      <p:sp>
        <p:nvSpPr>
          <p:cNvPr id="100" name="Text Box 99"/>
          <p:cNvSpPr txBox="1"/>
          <p:nvPr/>
        </p:nvSpPr>
        <p:spPr>
          <a:xfrm>
            <a:off x="5039361" y="3279140"/>
            <a:ext cx="5914390" cy="2062103"/>
          </a:xfrm>
          <a:prstGeom prst="rect">
            <a:avLst/>
          </a:prstGeom>
          <a:noFill/>
          <a:ln w="9525">
            <a:noFill/>
          </a:ln>
        </p:spPr>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Nhằm nhắc nhở mỗi chúng ta phải biết ơn ba người có công sinh thành, dưỡng dục đó là: Cha, mẹ và thầy cô.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8475" y="1962785"/>
            <a:ext cx="3110230" cy="2931795"/>
          </a:xfrm>
          <a:prstGeom prst="rect">
            <a:avLst/>
          </a:prstGeom>
        </p:spPr>
      </p:pic>
      <p:sp>
        <p:nvSpPr>
          <p:cNvPr id="16" name="Text Box 15"/>
          <p:cNvSpPr txBox="1"/>
          <p:nvPr/>
        </p:nvSpPr>
        <p:spPr>
          <a:xfrm>
            <a:off x="2992755" y="485775"/>
            <a:ext cx="6427470" cy="1200329"/>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Em hiểu thế nào về câu: Công cha, nghĩa mẹ, ơn thầy?</a:t>
            </a:r>
            <a:endParaRPr kumimoji="0" lang="en-US" altLang="en-US" sz="3600" b="1"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Action Button: Back or Previous 16">
            <a:hlinkClick r:id="rId8" action="ppaction://hlinksldjump"/>
          </p:cNvPr>
          <p:cNvSpPr/>
          <p:nvPr/>
        </p:nvSpPr>
        <p:spPr>
          <a:xfrm>
            <a:off x="11042015" y="5521960"/>
            <a:ext cx="66738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944110015"/>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circle(in)">
                                      <p:cBhvr>
                                        <p:cTn id="10"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F0E36D7-CD9F-4101-BD91-C073980A1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a:extLst>
              <a:ext uri="{FF2B5EF4-FFF2-40B4-BE49-F238E27FC236}">
                <a16:creationId xmlns:a16="http://schemas.microsoft.com/office/drawing/2014/main" id="{AB7215F7-90C3-4CC8-8468-BFC49421F0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427"/>
          <a:stretch/>
        </p:blipFill>
        <p:spPr>
          <a:xfrm>
            <a:off x="0" y="989957"/>
            <a:ext cx="12192000" cy="5868043"/>
          </a:xfrm>
          <a:prstGeom prst="rect">
            <a:avLst/>
          </a:prstGeom>
        </p:spPr>
      </p:pic>
      <p:pic>
        <p:nvPicPr>
          <p:cNvPr id="2" name="Picture 1">
            <a:extLst>
              <a:ext uri="{FF2B5EF4-FFF2-40B4-BE49-F238E27FC236}">
                <a16:creationId xmlns:a16="http://schemas.microsoft.com/office/drawing/2014/main" id="{34E25948-EB32-BD57-0CD8-01D2E414FF7B}"/>
              </a:ext>
            </a:extLst>
          </p:cNvPr>
          <p:cNvPicPr>
            <a:picLocks noChangeAspect="1"/>
          </p:cNvPicPr>
          <p:nvPr/>
        </p:nvPicPr>
        <p:blipFill>
          <a:blip r:embed="rId6"/>
          <a:stretch>
            <a:fillRect/>
          </a:stretch>
        </p:blipFill>
        <p:spPr>
          <a:xfrm>
            <a:off x="984160" y="1473181"/>
            <a:ext cx="7937680" cy="3359187"/>
          </a:xfrm>
          <a:prstGeom prst="rect">
            <a:avLst/>
          </a:prstGeom>
        </p:spPr>
      </p:pic>
    </p:spTree>
    <p:custDataLst>
      <p:tags r:id="rId1"/>
    </p:custDataLst>
    <p:extLst>
      <p:ext uri="{BB962C8B-B14F-4D97-AF65-F5344CB8AC3E}">
        <p14:creationId xmlns:p14="http://schemas.microsoft.com/office/powerpoint/2010/main" val="6639504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0">
            <a:extLst>
              <a:ext uri="{FF2B5EF4-FFF2-40B4-BE49-F238E27FC236}">
                <a16:creationId xmlns:a16="http://schemas.microsoft.com/office/drawing/2014/main" id="{DEEABE88-F4AE-8E53-A393-6A0AE8CB1932}"/>
              </a:ext>
            </a:extLst>
          </p:cNvPr>
          <p:cNvPicPr>
            <a:picLocks noChangeAspect="1"/>
          </p:cNvPicPr>
          <p:nvPr/>
        </p:nvPicPr>
        <p:blipFill>
          <a:blip r:embed="rId4"/>
          <a:stretch>
            <a:fillRect/>
          </a:stretch>
        </p:blipFill>
        <p:spPr>
          <a:xfrm>
            <a:off x="4594861" y="2753362"/>
            <a:ext cx="2886711" cy="3747135"/>
          </a:xfrm>
          <a:prstGeom prst="rect">
            <a:avLst/>
          </a:prstGeom>
        </p:spPr>
      </p:pic>
      <p:pic>
        <p:nvPicPr>
          <p:cNvPr id="14" name="图片 5" descr="e93f49669616f82afc3aeb26989c1d4b">
            <a:extLst>
              <a:ext uri="{FF2B5EF4-FFF2-40B4-BE49-F238E27FC236}">
                <a16:creationId xmlns:a16="http://schemas.microsoft.com/office/drawing/2014/main" id="{596B6EE8-69EE-F44D-6116-F76CA886D549}"/>
              </a:ext>
            </a:extLst>
          </p:cNvPr>
          <p:cNvPicPr>
            <a:picLocks noChangeAspect="1"/>
          </p:cNvPicPr>
          <p:nvPr/>
        </p:nvPicPr>
        <p:blipFill>
          <a:blip r:embed="rId5"/>
          <a:stretch>
            <a:fillRect/>
          </a:stretch>
        </p:blipFill>
        <p:spPr>
          <a:xfrm rot="8580000" flipV="1">
            <a:off x="1292861" y="2514600"/>
            <a:ext cx="3278505" cy="2630805"/>
          </a:xfrm>
          <a:prstGeom prst="rect">
            <a:avLst/>
          </a:prstGeom>
        </p:spPr>
      </p:pic>
      <p:sp>
        <p:nvSpPr>
          <p:cNvPr id="17" name="TextBox 7">
            <a:extLst>
              <a:ext uri="{FF2B5EF4-FFF2-40B4-BE49-F238E27FC236}">
                <a16:creationId xmlns:a16="http://schemas.microsoft.com/office/drawing/2014/main" id="{18E41775-369C-12AA-DE6E-BFFC35E06C2E}"/>
              </a:ext>
            </a:extLst>
          </p:cNvPr>
          <p:cNvSpPr txBox="1"/>
          <p:nvPr/>
        </p:nvSpPr>
        <p:spPr>
          <a:xfrm rot="18960000">
            <a:off x="1557021" y="3395960"/>
            <a:ext cx="2750185" cy="923330"/>
          </a:xfrm>
          <a:prstGeom prst="rect">
            <a:avLst/>
          </a:prstGeom>
          <a:noFill/>
        </p:spPr>
        <p:txBody>
          <a:bodyPr wrap="square" lIns="0" tIns="0" rIns="0" bIns="0" rtlCol="0">
            <a:spAutoFit/>
          </a:bodyPr>
          <a:lstStyle/>
          <a:p>
            <a:pPr algn="ctr" defTabSz="914377">
              <a:defRPr/>
            </a:pPr>
            <a:r>
              <a:rPr lang="en-US" sz="6000" b="1" dirty="0">
                <a:solidFill>
                  <a:srgbClr val="F8077A"/>
                </a:solidFill>
                <a:latin typeface="Cambria" panose="02040503050406030204" pitchFamily="18" charset="0"/>
                <a:ea typeface="Cambria" panose="02040503050406030204" pitchFamily="18" charset="0"/>
              </a:rPr>
              <a:t>Tay </a:t>
            </a:r>
            <a:r>
              <a:rPr lang="en-US" sz="6000" b="1" dirty="0" err="1">
                <a:solidFill>
                  <a:srgbClr val="F8077A"/>
                </a:solidFill>
                <a:latin typeface="Cambria" panose="02040503050406030204" pitchFamily="18" charset="0"/>
                <a:ea typeface="Cambria" panose="02040503050406030204" pitchFamily="18" charset="0"/>
              </a:rPr>
              <a:t>dò</a:t>
            </a:r>
            <a:endParaRPr lang="en-US" sz="6000" b="1" dirty="0">
              <a:solidFill>
                <a:srgbClr val="F8077A"/>
              </a:solidFill>
              <a:latin typeface="Cambria" panose="02040503050406030204" pitchFamily="18" charset="0"/>
              <a:ea typeface="Cambria" panose="02040503050406030204" pitchFamily="18" charset="0"/>
            </a:endParaRPr>
          </a:p>
        </p:txBody>
      </p:sp>
      <p:grpSp>
        <p:nvGrpSpPr>
          <p:cNvPr id="19" name="Group 18">
            <a:extLst>
              <a:ext uri="{FF2B5EF4-FFF2-40B4-BE49-F238E27FC236}">
                <a16:creationId xmlns:a16="http://schemas.microsoft.com/office/drawing/2014/main" id="{2DD97081-5BB5-937B-A926-48C0F5D553EA}"/>
              </a:ext>
            </a:extLst>
          </p:cNvPr>
          <p:cNvGrpSpPr/>
          <p:nvPr/>
        </p:nvGrpSpPr>
        <p:grpSpPr>
          <a:xfrm>
            <a:off x="4399281" y="107951"/>
            <a:ext cx="3278505" cy="2630806"/>
            <a:chOff x="6928" y="202"/>
            <a:chExt cx="5163" cy="4143"/>
          </a:xfrm>
        </p:grpSpPr>
        <p:pic>
          <p:nvPicPr>
            <p:cNvPr id="34" name="图片 5" descr="e93f49669616f82afc3aeb26989c1d4b">
              <a:extLst>
                <a:ext uri="{FF2B5EF4-FFF2-40B4-BE49-F238E27FC236}">
                  <a16:creationId xmlns:a16="http://schemas.microsoft.com/office/drawing/2014/main" id="{60A1C476-EFE1-BA78-55F3-6CA194DE0A2A}"/>
                </a:ext>
              </a:extLst>
            </p:cNvPr>
            <p:cNvPicPr>
              <a:picLocks noChangeAspect="1"/>
            </p:cNvPicPr>
            <p:nvPr/>
          </p:nvPicPr>
          <p:blipFill>
            <a:blip r:embed="rId5"/>
            <a:stretch>
              <a:fillRect/>
            </a:stretch>
          </p:blipFill>
          <p:spPr>
            <a:xfrm rot="10800000" flipV="1">
              <a:off x="6928" y="202"/>
              <a:ext cx="5163" cy="4143"/>
            </a:xfrm>
            <a:prstGeom prst="rect">
              <a:avLst/>
            </a:prstGeom>
          </p:spPr>
        </p:pic>
        <p:sp>
          <p:nvSpPr>
            <p:cNvPr id="36" name="TextBox 7">
              <a:extLst>
                <a:ext uri="{FF2B5EF4-FFF2-40B4-BE49-F238E27FC236}">
                  <a16:creationId xmlns:a16="http://schemas.microsoft.com/office/drawing/2014/main" id="{68EE7DD8-C3D6-AC40-6F6A-850C7879B3F0}"/>
                </a:ext>
              </a:extLst>
            </p:cNvPr>
            <p:cNvSpPr txBox="1"/>
            <p:nvPr/>
          </p:nvSpPr>
          <p:spPr>
            <a:xfrm>
              <a:off x="7434" y="1546"/>
              <a:ext cx="4331" cy="1309"/>
            </a:xfrm>
            <a:prstGeom prst="rect">
              <a:avLst/>
            </a:prstGeom>
            <a:noFill/>
          </p:spPr>
          <p:txBody>
            <a:bodyPr wrap="square" lIns="0" tIns="0" rIns="0" bIns="0" rtlCol="0">
              <a:spAutoFit/>
            </a:bodyPr>
            <a:lstStyle/>
            <a:p>
              <a:pPr algn="ctr" defTabSz="914377">
                <a:defRPr/>
              </a:pPr>
              <a:r>
                <a:rPr lang="en-US" sz="5400" b="1">
                  <a:solidFill>
                    <a:srgbClr val="ED7D31"/>
                  </a:solidFill>
                  <a:latin typeface="Cambria" panose="02040503050406030204" pitchFamily="18" charset="0"/>
                  <a:ea typeface="Cambria" panose="02040503050406030204" pitchFamily="18" charset="0"/>
                </a:rPr>
                <a:t>Mắt dõi</a:t>
              </a:r>
            </a:p>
          </p:txBody>
        </p:sp>
      </p:grpSp>
      <p:grpSp>
        <p:nvGrpSpPr>
          <p:cNvPr id="37" name="Group 36">
            <a:extLst>
              <a:ext uri="{FF2B5EF4-FFF2-40B4-BE49-F238E27FC236}">
                <a16:creationId xmlns:a16="http://schemas.microsoft.com/office/drawing/2014/main" id="{ED1014C3-ED13-8038-BB4F-C294CBC73BEF}"/>
              </a:ext>
            </a:extLst>
          </p:cNvPr>
          <p:cNvGrpSpPr/>
          <p:nvPr/>
        </p:nvGrpSpPr>
        <p:grpSpPr>
          <a:xfrm>
            <a:off x="7504432" y="2495551"/>
            <a:ext cx="3278505" cy="2630805"/>
            <a:chOff x="11818" y="3930"/>
            <a:chExt cx="5163" cy="4143"/>
          </a:xfrm>
        </p:grpSpPr>
        <p:pic>
          <p:nvPicPr>
            <p:cNvPr id="38" name="图片 5" descr="e93f49669616f82afc3aeb26989c1d4b">
              <a:extLst>
                <a:ext uri="{FF2B5EF4-FFF2-40B4-BE49-F238E27FC236}">
                  <a16:creationId xmlns:a16="http://schemas.microsoft.com/office/drawing/2014/main" id="{1F61BCDA-1E81-6E39-9D58-60C852CFBF2D}"/>
                </a:ext>
              </a:extLst>
            </p:cNvPr>
            <p:cNvPicPr>
              <a:picLocks noChangeAspect="1"/>
            </p:cNvPicPr>
            <p:nvPr/>
          </p:nvPicPr>
          <p:blipFill>
            <a:blip r:embed="rId5"/>
            <a:stretch>
              <a:fillRect/>
            </a:stretch>
          </p:blipFill>
          <p:spPr>
            <a:xfrm rot="12900000" flipH="1" flipV="1">
              <a:off x="11818" y="3930"/>
              <a:ext cx="5163" cy="4143"/>
            </a:xfrm>
            <a:prstGeom prst="rect">
              <a:avLst/>
            </a:prstGeom>
          </p:spPr>
        </p:pic>
        <p:sp>
          <p:nvSpPr>
            <p:cNvPr id="39" name="TextBox 7">
              <a:extLst>
                <a:ext uri="{FF2B5EF4-FFF2-40B4-BE49-F238E27FC236}">
                  <a16:creationId xmlns:a16="http://schemas.microsoft.com/office/drawing/2014/main" id="{0B861441-462E-8758-023A-BAA66A9FDA1A}"/>
                </a:ext>
              </a:extLst>
            </p:cNvPr>
            <p:cNvSpPr txBox="1"/>
            <p:nvPr/>
          </p:nvSpPr>
          <p:spPr>
            <a:xfrm rot="2160000">
              <a:off x="12234" y="5195"/>
              <a:ext cx="4331" cy="1260"/>
            </a:xfrm>
            <a:prstGeom prst="rect">
              <a:avLst/>
            </a:prstGeom>
            <a:noFill/>
          </p:spPr>
          <p:txBody>
            <a:bodyPr wrap="square" lIns="0" tIns="0" rIns="0" bIns="0" rtlCol="0">
              <a:spAutoFit/>
            </a:bodyPr>
            <a:lstStyle/>
            <a:p>
              <a:pPr algn="ctr" defTabSz="914377">
                <a:defRPr/>
              </a:pPr>
              <a:r>
                <a:rPr lang="en-US" sz="5200" b="1">
                  <a:solidFill>
                    <a:srgbClr val="00B0F0"/>
                  </a:solidFill>
                  <a:latin typeface="Cambria" panose="02040503050406030204" pitchFamily="18" charset="0"/>
                  <a:ea typeface="Cambria" panose="02040503050406030204" pitchFamily="18" charset="0"/>
                </a:rPr>
                <a:t>Tai nghe</a:t>
              </a:r>
            </a:p>
          </p:txBody>
        </p:sp>
      </p:grpSp>
    </p:spTree>
    <p:custDataLst>
      <p:tags r:id="rId1"/>
    </p:custDataLst>
    <p:extLst>
      <p:ext uri="{BB962C8B-B14F-4D97-AF65-F5344CB8AC3E}">
        <p14:creationId xmlns:p14="http://schemas.microsoft.com/office/powerpoint/2010/main" val="3972946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heckerboard(across)">
                                      <p:cBhvr>
                                        <p:cTn id="14" dur="500"/>
                                        <p:tgtEl>
                                          <p:spTgt spid="19"/>
                                        </p:tgtEl>
                                      </p:cBhvr>
                                    </p:animEffect>
                                  </p:childTnLst>
                                </p:cTn>
                              </p:par>
                            </p:childTnLst>
                          </p:cTn>
                        </p:par>
                        <p:par>
                          <p:cTn id="15" fill="hold">
                            <p:stCondLst>
                              <p:cond delay="1000"/>
                            </p:stCondLst>
                            <p:childTnLst>
                              <p:par>
                                <p:cTn id="16" presetID="5" presetClass="entr" presetSubtype="1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heckerboard(across)">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92E4A4-21CB-94DE-E9E0-CC1947B54828}"/>
              </a:ext>
            </a:extLst>
          </p:cNvPr>
          <p:cNvPicPr>
            <a:picLocks noChangeAspect="1"/>
          </p:cNvPicPr>
          <p:nvPr/>
        </p:nvPicPr>
        <p:blipFill>
          <a:blip r:embed="rId4"/>
          <a:stretch>
            <a:fillRect/>
          </a:stretch>
        </p:blipFill>
        <p:spPr>
          <a:xfrm>
            <a:off x="2289825" y="363051"/>
            <a:ext cx="8431499" cy="969348"/>
          </a:xfrm>
          <a:prstGeom prst="rect">
            <a:avLst/>
          </a:prstGeom>
        </p:spPr>
      </p:pic>
      <p:sp>
        <p:nvSpPr>
          <p:cNvPr id="4" name="TextBox 3">
            <a:extLst>
              <a:ext uri="{FF2B5EF4-FFF2-40B4-BE49-F238E27FC236}">
                <a16:creationId xmlns:a16="http://schemas.microsoft.com/office/drawing/2014/main" id="{12920946-EAB8-3E86-D0E5-8DD25D9C5A9E}"/>
              </a:ext>
            </a:extLst>
          </p:cNvPr>
          <p:cNvSpPr txBox="1"/>
          <p:nvPr/>
        </p:nvSpPr>
        <p:spPr>
          <a:xfrm>
            <a:off x="771525" y="1304925"/>
            <a:ext cx="10610850"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custDataLst>
      <p:tags r:id="rId1"/>
    </p:custDataLst>
    <p:extLst>
      <p:ext uri="{BB962C8B-B14F-4D97-AF65-F5344CB8AC3E}">
        <p14:creationId xmlns:p14="http://schemas.microsoft.com/office/powerpoint/2010/main" val="269341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3B96F63-2D07-4570-98C5-1F129E5C21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6- Đọc - Người thầy đầu tiên của bố tô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1E52257-635C-4A76-BB12-79CE192FE6BC}: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DE14B3B3-9806-4750-92AA-92AA8E78AE42}: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5A490FC8-AA78-4570-90EB-605B008D20EA}: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9C001B63-057C-4ED1-AD2A-B510F5429DE3}: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2BB399E7-E0DE-4E9A-A760-3985B66B5067}: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59F4503A-BDDD-4D01-B5AE-CA5FA4F5AEBB}: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9A4E1590-866C-4BCE-8F05-47D18E7107E6}: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41EAA46A-BEBB-44E6-9D89-B8F4F109197D}: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5FC98842-F86B-4B1C-BEA5-A786F9E86EC7}: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C9C93832-AB2A-466E-9455-639D6BB86E2C}:275"/>
</p:tagLst>
</file>

<file path=ppt/tags/tag2.xml><?xml version="1.0" encoding="utf-8"?>
<p:tagLst xmlns:a="http://schemas.openxmlformats.org/drawingml/2006/main" xmlns:r="http://schemas.openxmlformats.org/officeDocument/2006/relationships" xmlns:p="http://schemas.openxmlformats.org/presentationml/2006/main">
  <p:tag name="GENSWF_SLIDE_UID" val="{1FAA1AED-E303-4FB1-88F2-AAE7944383CD}:262"/>
</p:tagLst>
</file>

<file path=ppt/tags/tag20.xml><?xml version="1.0" encoding="utf-8"?>
<p:tagLst xmlns:a="http://schemas.openxmlformats.org/drawingml/2006/main" xmlns:r="http://schemas.openxmlformats.org/officeDocument/2006/relationships" xmlns:p="http://schemas.openxmlformats.org/presentationml/2006/main">
  <p:tag name="GENSWF_SLIDE_UID" val="{FB30AEDA-5541-488D-B5E2-30952564AB1D}:276"/>
</p:tagLst>
</file>

<file path=ppt/tags/tag21.xml><?xml version="1.0" encoding="utf-8"?>
<p:tagLst xmlns:a="http://schemas.openxmlformats.org/drawingml/2006/main" xmlns:r="http://schemas.openxmlformats.org/officeDocument/2006/relationships" xmlns:p="http://schemas.openxmlformats.org/presentationml/2006/main">
  <p:tag name="GENSWF_SLIDE_UID" val="{204F6D18-1D0F-4CD2-8240-9DFFE1699C8B}:277"/>
</p:tagLst>
</file>

<file path=ppt/tags/tag22.xml><?xml version="1.0" encoding="utf-8"?>
<p:tagLst xmlns:a="http://schemas.openxmlformats.org/drawingml/2006/main" xmlns:r="http://schemas.openxmlformats.org/officeDocument/2006/relationships" xmlns:p="http://schemas.openxmlformats.org/presentationml/2006/main">
  <p:tag name="GENSWF_SLIDE_UID" val="{781C1AFB-D272-4954-97BB-310B2FD0211F}:278"/>
</p:tagLst>
</file>

<file path=ppt/tags/tag23.xml><?xml version="1.0" encoding="utf-8"?>
<p:tagLst xmlns:a="http://schemas.openxmlformats.org/drawingml/2006/main" xmlns:r="http://schemas.openxmlformats.org/officeDocument/2006/relationships" xmlns:p="http://schemas.openxmlformats.org/presentationml/2006/main">
  <p:tag name="GENSWF_SLIDE_UID" val="{0014A544-BEEA-4243-B3A3-E05B5CE25449}:279"/>
</p:tagLst>
</file>

<file path=ppt/tags/tag24.xml><?xml version="1.0" encoding="utf-8"?>
<p:tagLst xmlns:a="http://schemas.openxmlformats.org/drawingml/2006/main" xmlns:r="http://schemas.openxmlformats.org/officeDocument/2006/relationships" xmlns:p="http://schemas.openxmlformats.org/presentationml/2006/main">
  <p:tag name="GENSWF_SLIDE_UID" val="{2BAADAB0-B925-4C94-8CAC-9010D312771D}:280"/>
</p:tagLst>
</file>

<file path=ppt/tags/tag25.xml><?xml version="1.0" encoding="utf-8"?>
<p:tagLst xmlns:a="http://schemas.openxmlformats.org/drawingml/2006/main" xmlns:r="http://schemas.openxmlformats.org/officeDocument/2006/relationships" xmlns:p="http://schemas.openxmlformats.org/presentationml/2006/main">
  <p:tag name="GENSWF_SLIDE_UID" val="{D52DE021-446A-4548-9522-E3E8A2D54CA5}:281"/>
</p:tagLst>
</file>

<file path=ppt/tags/tag26.xml><?xml version="1.0" encoding="utf-8"?>
<p:tagLst xmlns:a="http://schemas.openxmlformats.org/drawingml/2006/main" xmlns:r="http://schemas.openxmlformats.org/officeDocument/2006/relationships" xmlns:p="http://schemas.openxmlformats.org/presentationml/2006/main">
  <p:tag name="GENSWF_SLIDE_UID" val="{3510BAB9-DEB8-4EE0-BCF5-1B6828431CF9}:282"/>
</p:tagLst>
</file>

<file path=ppt/tags/tag27.xml><?xml version="1.0" encoding="utf-8"?>
<p:tagLst xmlns:a="http://schemas.openxmlformats.org/drawingml/2006/main" xmlns:r="http://schemas.openxmlformats.org/officeDocument/2006/relationships" xmlns:p="http://schemas.openxmlformats.org/presentationml/2006/main">
  <p:tag name="GENSWF_SLIDE_UID" val="{85333F6D-5275-4DCB-A2C2-6F04B4F3A568}:285"/>
</p:tagLst>
</file>

<file path=ppt/tags/tag3.xml><?xml version="1.0" encoding="utf-8"?>
<p:tagLst xmlns:a="http://schemas.openxmlformats.org/drawingml/2006/main" xmlns:r="http://schemas.openxmlformats.org/officeDocument/2006/relationships" xmlns:p="http://schemas.openxmlformats.org/presentationml/2006/main">
  <p:tag name="GENSWF_SLIDE_UID" val="{1776D3F3-D87D-4663-80E6-3CB4AF390A41}:257"/>
</p:tagLst>
</file>

<file path=ppt/tags/tag4.xml><?xml version="1.0" encoding="utf-8"?>
<p:tagLst xmlns:a="http://schemas.openxmlformats.org/drawingml/2006/main" xmlns:r="http://schemas.openxmlformats.org/officeDocument/2006/relationships" xmlns:p="http://schemas.openxmlformats.org/presentationml/2006/main">
  <p:tag name="GENSWF_SLIDE_UID" val="{8EEF9A1C-A382-4D93-9CE7-19274E9AC2E1}:258"/>
</p:tagLst>
</file>

<file path=ppt/tags/tag5.xml><?xml version="1.0" encoding="utf-8"?>
<p:tagLst xmlns:a="http://schemas.openxmlformats.org/drawingml/2006/main" xmlns:r="http://schemas.openxmlformats.org/officeDocument/2006/relationships" xmlns:p="http://schemas.openxmlformats.org/presentationml/2006/main">
  <p:tag name="GENSWF_SLIDE_UID" val="{0FF9BD7F-53BC-4AE6-BA5C-189A9FAA2BFE}:259"/>
</p:tagLst>
</file>

<file path=ppt/tags/tag6.xml><?xml version="1.0" encoding="utf-8"?>
<p:tagLst xmlns:a="http://schemas.openxmlformats.org/drawingml/2006/main" xmlns:r="http://schemas.openxmlformats.org/officeDocument/2006/relationships" xmlns:p="http://schemas.openxmlformats.org/presentationml/2006/main">
  <p:tag name="GENSWF_SLIDE_UID" val="{89D2DBDF-1EFC-479E-81B3-9DD99F34FA76}:260"/>
</p:tagLst>
</file>

<file path=ppt/tags/tag7.xml><?xml version="1.0" encoding="utf-8"?>
<p:tagLst xmlns:a="http://schemas.openxmlformats.org/drawingml/2006/main" xmlns:r="http://schemas.openxmlformats.org/officeDocument/2006/relationships" xmlns:p="http://schemas.openxmlformats.org/presentationml/2006/main">
  <p:tag name="GENSWF_SLIDE_UID" val="{C9106E71-33CC-41FA-B93E-3523CDAEC4C4}:261"/>
</p:tagLst>
</file>

<file path=ppt/tags/tag8.xml><?xml version="1.0" encoding="utf-8"?>
<p:tagLst xmlns:a="http://schemas.openxmlformats.org/drawingml/2006/main" xmlns:r="http://schemas.openxmlformats.org/officeDocument/2006/relationships" xmlns:p="http://schemas.openxmlformats.org/presentationml/2006/main">
  <p:tag name="GENSWF_SLIDE_UID" val="{3A8BD223-C9F3-4271-8F65-1E7E1C14F540}:263"/>
</p:tagLst>
</file>

<file path=ppt/tags/tag9.xml><?xml version="1.0" encoding="utf-8"?>
<p:tagLst xmlns:a="http://schemas.openxmlformats.org/drawingml/2006/main" xmlns:r="http://schemas.openxmlformats.org/officeDocument/2006/relationships" xmlns:p="http://schemas.openxmlformats.org/presentationml/2006/main">
  <p:tag name="GENSWF_SLIDE_UID" val="{F5719F6B-2FF3-4B5E-B213-F9DBBDB0295C}: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1268</Words>
  <Application>Microsoft Office PowerPoint</Application>
  <PresentationFormat>Widescreen</PresentationFormat>
  <Paragraphs>109</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Cambria</vt:lpstr>
      <vt:lpstr>等线</vt:lpstr>
      <vt:lpstr>iCiel Cadena</vt:lpstr>
      <vt:lpstr>iCiel Pony</vt:lpstr>
      <vt:lpstr>inpin heiti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26- Đọc - Người thầy đầu tiên của bố tôi</dc:title>
  <dc:creator>Administrator</dc:creator>
  <cp:lastModifiedBy>Administrator</cp:lastModifiedBy>
  <cp:revision>6</cp:revision>
  <dcterms:created xsi:type="dcterms:W3CDTF">2025-03-15T01:40:35Z</dcterms:created>
  <dcterms:modified xsi:type="dcterms:W3CDTF">2025-03-15T02:01:38Z</dcterms:modified>
</cp:coreProperties>
</file>