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91" r:id="rId3"/>
    <p:sldId id="315" r:id="rId4"/>
    <p:sldId id="294" r:id="rId5"/>
    <p:sldId id="316" r:id="rId6"/>
    <p:sldId id="293" r:id="rId7"/>
    <p:sldId id="295" r:id="rId8"/>
    <p:sldId id="324" r:id="rId9"/>
    <p:sldId id="292" r:id="rId10"/>
    <p:sldId id="325" r:id="rId11"/>
    <p:sldId id="326" r:id="rId12"/>
    <p:sldId id="327" r:id="rId13"/>
    <p:sldId id="392" r:id="rId14"/>
    <p:sldId id="393" r:id="rId15"/>
    <p:sldId id="394" r:id="rId16"/>
    <p:sldId id="395" r:id="rId17"/>
    <p:sldId id="396" r:id="rId18"/>
    <p:sldId id="397" r:id="rId19"/>
    <p:sldId id="398" r:id="rId20"/>
    <p:sldId id="399" r:id="rId21"/>
    <p:sldId id="401" r:id="rId22"/>
    <p:sldId id="402" r:id="rId23"/>
    <p:sldId id="403" r:id="rId24"/>
    <p:sldId id="404" r:id="rId25"/>
    <p:sldId id="353" r:id="rId26"/>
    <p:sldId id="405" r:id="rId27"/>
    <p:sldId id="32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5" d="100"/>
          <a:sy n="65"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A61E0-7F0E-4F42-9E54-8D123F68474B}" type="datetimeFigureOut">
              <a:rPr lang="en-US" smtClean="0"/>
              <a:t>16/3/2025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54001-0E22-4EDE-A893-6734116BAB21}" type="slidenum">
              <a:rPr lang="en-US" smtClean="0"/>
              <a:t>‹#›</a:t>
            </a:fld>
            <a:endParaRPr lang="en-US"/>
          </a:p>
        </p:txBody>
      </p:sp>
    </p:spTree>
    <p:extLst>
      <p:ext uri="{BB962C8B-B14F-4D97-AF65-F5344CB8AC3E}">
        <p14:creationId xmlns:p14="http://schemas.microsoft.com/office/powerpoint/2010/main" val="382978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EAE80-1E1C-4128-8A7A-42B5BA7115A1}"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EAE80-1E1C-4128-8A7A-42B5BA7115A1}"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等线" panose="02010600030101010101" pitchFamily="2" charset="-122"/>
              <a:cs typeface="+mn-cs"/>
            </a:endParaRPr>
          </a:p>
        </p:txBody>
      </p:sp>
    </p:spTree>
    <p:extLst>
      <p:ext uri="{BB962C8B-B14F-4D97-AF65-F5344CB8AC3E}">
        <p14:creationId xmlns:p14="http://schemas.microsoft.com/office/powerpoint/2010/main" val="414577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e91413284e_0_1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e91413284e_0_1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671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e91413284e_0_1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e91413284e_0_1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569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EAE80-1E1C-4128-8A7A-42B5BA7115A1}"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等线" panose="02010600030101010101" pitchFamily="2" charset="-122"/>
              <a:cs typeface="+mn-cs"/>
            </a:endParaRPr>
          </a:p>
        </p:txBody>
      </p:sp>
    </p:spTree>
    <p:extLst>
      <p:ext uri="{BB962C8B-B14F-4D97-AF65-F5344CB8AC3E}">
        <p14:creationId xmlns:p14="http://schemas.microsoft.com/office/powerpoint/2010/main" val="2728167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6AC-ED1D-4070-B0CF-F253D24D8F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989325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EAE80-1E1C-4128-8A7A-42B5BA7115A1}"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6AC-ED1D-4070-B0CF-F253D24D8F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70037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e91413284e_0_1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e91413284e_0_1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e91413284e_0_1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e91413284e_0_1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3558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e91413284e_0_1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e91413284e_0_1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135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EAE80-1E1C-4128-8A7A-42B5BA7115A1}"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等线" panose="02010600030101010101" pitchFamily="2" charset="-122"/>
              <a:cs typeface="+mn-cs"/>
            </a:endParaRPr>
          </a:p>
        </p:txBody>
      </p:sp>
    </p:spTree>
    <p:extLst>
      <p:ext uri="{BB962C8B-B14F-4D97-AF65-F5344CB8AC3E}">
        <p14:creationId xmlns:p14="http://schemas.microsoft.com/office/powerpoint/2010/main" val="3881283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6AC-ED1D-4070-B0CF-F253D24D8F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32648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58058-7294-0716-390F-DDB33E7C95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374483-E93C-7DEF-EA79-BBD0545F2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EC811C-D1CE-0056-AD6B-EEC94CBC8D30}"/>
              </a:ext>
            </a:extLst>
          </p:cNvPr>
          <p:cNvSpPr>
            <a:spLocks noGrp="1"/>
          </p:cNvSpPr>
          <p:nvPr>
            <p:ph type="dt" sz="half" idx="10"/>
          </p:nvPr>
        </p:nvSpPr>
        <p:spPr/>
        <p:txBody>
          <a:bodyPr/>
          <a:lstStyle/>
          <a:p>
            <a:fld id="{C1C63D39-096C-43C2-82BA-38766577035F}" type="datetimeFigureOut">
              <a:rPr lang="en-US" smtClean="0"/>
              <a:t>16/3/2025</a:t>
            </a:fld>
            <a:endParaRPr lang="en-US"/>
          </a:p>
        </p:txBody>
      </p:sp>
      <p:sp>
        <p:nvSpPr>
          <p:cNvPr id="5" name="Footer Placeholder 4">
            <a:extLst>
              <a:ext uri="{FF2B5EF4-FFF2-40B4-BE49-F238E27FC236}">
                <a16:creationId xmlns:a16="http://schemas.microsoft.com/office/drawing/2014/main" id="{3AC3312B-83D1-1A0A-B42C-23A948BCE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0DBD0-885D-81ED-327F-F0899221F805}"/>
              </a:ext>
            </a:extLst>
          </p:cNvPr>
          <p:cNvSpPr>
            <a:spLocks noGrp="1"/>
          </p:cNvSpPr>
          <p:nvPr>
            <p:ph type="sldNum" sz="quarter" idx="12"/>
          </p:nvPr>
        </p:nvSpPr>
        <p:spPr/>
        <p:txBody>
          <a:bodyPr/>
          <a:lstStyle/>
          <a:p>
            <a:fld id="{FD71C745-B28A-464B-8640-0A0A14DDDE3D}" type="slidenum">
              <a:rPr lang="en-US" smtClean="0"/>
              <a:t>‹#›</a:t>
            </a:fld>
            <a:endParaRPr lang="en-US"/>
          </a:p>
        </p:txBody>
      </p:sp>
    </p:spTree>
    <p:extLst>
      <p:ext uri="{BB962C8B-B14F-4D97-AF65-F5344CB8AC3E}">
        <p14:creationId xmlns:p14="http://schemas.microsoft.com/office/powerpoint/2010/main" val="4123910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9A84-A456-570C-7167-CF664C7542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F95209-B6AE-07DF-69CC-864C22A0C1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5C510-4A4C-CE44-A1A4-CAB4061C7833}"/>
              </a:ext>
            </a:extLst>
          </p:cNvPr>
          <p:cNvSpPr>
            <a:spLocks noGrp="1"/>
          </p:cNvSpPr>
          <p:nvPr>
            <p:ph type="dt" sz="half" idx="10"/>
          </p:nvPr>
        </p:nvSpPr>
        <p:spPr/>
        <p:txBody>
          <a:bodyPr/>
          <a:lstStyle/>
          <a:p>
            <a:fld id="{C1C63D39-096C-43C2-82BA-38766577035F}" type="datetimeFigureOut">
              <a:rPr lang="en-US" smtClean="0"/>
              <a:t>16/3/2025</a:t>
            </a:fld>
            <a:endParaRPr lang="en-US"/>
          </a:p>
        </p:txBody>
      </p:sp>
      <p:sp>
        <p:nvSpPr>
          <p:cNvPr id="5" name="Footer Placeholder 4">
            <a:extLst>
              <a:ext uri="{FF2B5EF4-FFF2-40B4-BE49-F238E27FC236}">
                <a16:creationId xmlns:a16="http://schemas.microsoft.com/office/drawing/2014/main" id="{F1DD227F-1096-ABCC-A365-11DD1D971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7DE60-FB8C-171D-D21A-8AF4E6F330E2}"/>
              </a:ext>
            </a:extLst>
          </p:cNvPr>
          <p:cNvSpPr>
            <a:spLocks noGrp="1"/>
          </p:cNvSpPr>
          <p:nvPr>
            <p:ph type="sldNum" sz="quarter" idx="12"/>
          </p:nvPr>
        </p:nvSpPr>
        <p:spPr/>
        <p:txBody>
          <a:bodyPr/>
          <a:lstStyle/>
          <a:p>
            <a:fld id="{FD71C745-B28A-464B-8640-0A0A14DDDE3D}" type="slidenum">
              <a:rPr lang="en-US" smtClean="0"/>
              <a:t>‹#›</a:t>
            </a:fld>
            <a:endParaRPr lang="en-US"/>
          </a:p>
        </p:txBody>
      </p:sp>
    </p:spTree>
    <p:extLst>
      <p:ext uri="{BB962C8B-B14F-4D97-AF65-F5344CB8AC3E}">
        <p14:creationId xmlns:p14="http://schemas.microsoft.com/office/powerpoint/2010/main" val="1336660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E3533C-316F-A22C-EF7A-CD8C202DF5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6F50F7-34A5-46CB-8070-EA66A84939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7AF92-F282-89F6-D3DE-C1A644D59704}"/>
              </a:ext>
            </a:extLst>
          </p:cNvPr>
          <p:cNvSpPr>
            <a:spLocks noGrp="1"/>
          </p:cNvSpPr>
          <p:nvPr>
            <p:ph type="dt" sz="half" idx="10"/>
          </p:nvPr>
        </p:nvSpPr>
        <p:spPr/>
        <p:txBody>
          <a:bodyPr/>
          <a:lstStyle/>
          <a:p>
            <a:fld id="{C1C63D39-096C-43C2-82BA-38766577035F}" type="datetimeFigureOut">
              <a:rPr lang="en-US" smtClean="0"/>
              <a:t>16/3/2025</a:t>
            </a:fld>
            <a:endParaRPr lang="en-US"/>
          </a:p>
        </p:txBody>
      </p:sp>
      <p:sp>
        <p:nvSpPr>
          <p:cNvPr id="5" name="Footer Placeholder 4">
            <a:extLst>
              <a:ext uri="{FF2B5EF4-FFF2-40B4-BE49-F238E27FC236}">
                <a16:creationId xmlns:a16="http://schemas.microsoft.com/office/drawing/2014/main" id="{7869F1B7-4EBE-BAFC-C96F-DFDB64ECB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02190-3793-F422-9A6E-7AB8138F52FC}"/>
              </a:ext>
            </a:extLst>
          </p:cNvPr>
          <p:cNvSpPr>
            <a:spLocks noGrp="1"/>
          </p:cNvSpPr>
          <p:nvPr>
            <p:ph type="sldNum" sz="quarter" idx="12"/>
          </p:nvPr>
        </p:nvSpPr>
        <p:spPr/>
        <p:txBody>
          <a:bodyPr/>
          <a:lstStyle/>
          <a:p>
            <a:fld id="{FD71C745-B28A-464B-8640-0A0A14DDDE3D}" type="slidenum">
              <a:rPr lang="en-US" smtClean="0"/>
              <a:t>‹#›</a:t>
            </a:fld>
            <a:endParaRPr lang="en-US"/>
          </a:p>
        </p:txBody>
      </p:sp>
    </p:spTree>
    <p:extLst>
      <p:ext uri="{BB962C8B-B14F-4D97-AF65-F5344CB8AC3E}">
        <p14:creationId xmlns:p14="http://schemas.microsoft.com/office/powerpoint/2010/main" val="163117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BBE9-25EB-D432-F391-159B74C6FC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ABAA02-94E0-CAF4-2FDB-C83E3B98D4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B794A-D04F-305B-B628-C9F9456F6540}"/>
              </a:ext>
            </a:extLst>
          </p:cNvPr>
          <p:cNvSpPr>
            <a:spLocks noGrp="1"/>
          </p:cNvSpPr>
          <p:nvPr>
            <p:ph type="dt" sz="half" idx="10"/>
          </p:nvPr>
        </p:nvSpPr>
        <p:spPr/>
        <p:txBody>
          <a:bodyPr/>
          <a:lstStyle/>
          <a:p>
            <a:fld id="{C1C63D39-096C-43C2-82BA-38766577035F}" type="datetimeFigureOut">
              <a:rPr lang="en-US" smtClean="0"/>
              <a:t>16/3/2025</a:t>
            </a:fld>
            <a:endParaRPr lang="en-US"/>
          </a:p>
        </p:txBody>
      </p:sp>
      <p:sp>
        <p:nvSpPr>
          <p:cNvPr id="5" name="Footer Placeholder 4">
            <a:extLst>
              <a:ext uri="{FF2B5EF4-FFF2-40B4-BE49-F238E27FC236}">
                <a16:creationId xmlns:a16="http://schemas.microsoft.com/office/drawing/2014/main" id="{ABB2A98C-0B99-5C55-115F-8FD5BF36D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9DDF8-1885-88B0-317E-E3ADA659D28D}"/>
              </a:ext>
            </a:extLst>
          </p:cNvPr>
          <p:cNvSpPr>
            <a:spLocks noGrp="1"/>
          </p:cNvSpPr>
          <p:nvPr>
            <p:ph type="sldNum" sz="quarter" idx="12"/>
          </p:nvPr>
        </p:nvSpPr>
        <p:spPr/>
        <p:txBody>
          <a:bodyPr/>
          <a:lstStyle/>
          <a:p>
            <a:fld id="{FD71C745-B28A-464B-8640-0A0A14DDDE3D}" type="slidenum">
              <a:rPr lang="en-US" smtClean="0"/>
              <a:t>‹#›</a:t>
            </a:fld>
            <a:endParaRPr lang="en-US"/>
          </a:p>
        </p:txBody>
      </p:sp>
    </p:spTree>
    <p:extLst>
      <p:ext uri="{BB962C8B-B14F-4D97-AF65-F5344CB8AC3E}">
        <p14:creationId xmlns:p14="http://schemas.microsoft.com/office/powerpoint/2010/main" val="319413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31A6A-430B-E287-CB03-472007196E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CA3280-1D21-D398-2A76-A0F43A0922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2876C7-69EA-A261-67AF-755994794D9F}"/>
              </a:ext>
            </a:extLst>
          </p:cNvPr>
          <p:cNvSpPr>
            <a:spLocks noGrp="1"/>
          </p:cNvSpPr>
          <p:nvPr>
            <p:ph type="dt" sz="half" idx="10"/>
          </p:nvPr>
        </p:nvSpPr>
        <p:spPr/>
        <p:txBody>
          <a:bodyPr/>
          <a:lstStyle/>
          <a:p>
            <a:fld id="{C1C63D39-096C-43C2-82BA-38766577035F}" type="datetimeFigureOut">
              <a:rPr lang="en-US" smtClean="0"/>
              <a:t>16/3/2025</a:t>
            </a:fld>
            <a:endParaRPr lang="en-US"/>
          </a:p>
        </p:txBody>
      </p:sp>
      <p:sp>
        <p:nvSpPr>
          <p:cNvPr id="5" name="Footer Placeholder 4">
            <a:extLst>
              <a:ext uri="{FF2B5EF4-FFF2-40B4-BE49-F238E27FC236}">
                <a16:creationId xmlns:a16="http://schemas.microsoft.com/office/drawing/2014/main" id="{AF67D990-B7EC-B10C-04E9-C399B2C82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9D9D1-2FE9-65FA-355C-8950DBC5BA18}"/>
              </a:ext>
            </a:extLst>
          </p:cNvPr>
          <p:cNvSpPr>
            <a:spLocks noGrp="1"/>
          </p:cNvSpPr>
          <p:nvPr>
            <p:ph type="sldNum" sz="quarter" idx="12"/>
          </p:nvPr>
        </p:nvSpPr>
        <p:spPr/>
        <p:txBody>
          <a:bodyPr/>
          <a:lstStyle/>
          <a:p>
            <a:fld id="{FD71C745-B28A-464B-8640-0A0A14DDDE3D}" type="slidenum">
              <a:rPr lang="en-US" smtClean="0"/>
              <a:t>‹#›</a:t>
            </a:fld>
            <a:endParaRPr lang="en-US"/>
          </a:p>
        </p:txBody>
      </p:sp>
    </p:spTree>
    <p:extLst>
      <p:ext uri="{BB962C8B-B14F-4D97-AF65-F5344CB8AC3E}">
        <p14:creationId xmlns:p14="http://schemas.microsoft.com/office/powerpoint/2010/main" val="871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6225-3149-39C8-5026-F078E0221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83958-1215-2A00-8DD7-429A86F35B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9549C6-A432-BC3C-F995-F11BF58AA0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43C140-7A2A-3310-7449-56107551B354}"/>
              </a:ext>
            </a:extLst>
          </p:cNvPr>
          <p:cNvSpPr>
            <a:spLocks noGrp="1"/>
          </p:cNvSpPr>
          <p:nvPr>
            <p:ph type="dt" sz="half" idx="10"/>
          </p:nvPr>
        </p:nvSpPr>
        <p:spPr/>
        <p:txBody>
          <a:bodyPr/>
          <a:lstStyle/>
          <a:p>
            <a:fld id="{C1C63D39-096C-43C2-82BA-38766577035F}" type="datetimeFigureOut">
              <a:rPr lang="en-US" smtClean="0"/>
              <a:t>16/3/2025</a:t>
            </a:fld>
            <a:endParaRPr lang="en-US"/>
          </a:p>
        </p:txBody>
      </p:sp>
      <p:sp>
        <p:nvSpPr>
          <p:cNvPr id="6" name="Footer Placeholder 5">
            <a:extLst>
              <a:ext uri="{FF2B5EF4-FFF2-40B4-BE49-F238E27FC236}">
                <a16:creationId xmlns:a16="http://schemas.microsoft.com/office/drawing/2014/main" id="{52B4D875-D379-F89B-E88E-889E29CB80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73DAD3-F9B6-EA2A-8A77-659C20917897}"/>
              </a:ext>
            </a:extLst>
          </p:cNvPr>
          <p:cNvSpPr>
            <a:spLocks noGrp="1"/>
          </p:cNvSpPr>
          <p:nvPr>
            <p:ph type="sldNum" sz="quarter" idx="12"/>
          </p:nvPr>
        </p:nvSpPr>
        <p:spPr/>
        <p:txBody>
          <a:bodyPr/>
          <a:lstStyle/>
          <a:p>
            <a:fld id="{FD71C745-B28A-464B-8640-0A0A14DDDE3D}" type="slidenum">
              <a:rPr lang="en-US" smtClean="0"/>
              <a:t>‹#›</a:t>
            </a:fld>
            <a:endParaRPr lang="en-US"/>
          </a:p>
        </p:txBody>
      </p:sp>
    </p:spTree>
    <p:extLst>
      <p:ext uri="{BB962C8B-B14F-4D97-AF65-F5344CB8AC3E}">
        <p14:creationId xmlns:p14="http://schemas.microsoft.com/office/powerpoint/2010/main" val="43241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B0462-5022-FD34-BC72-4621AF511C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3C58AA-9B96-4313-00AD-696AC87617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19CDB3-67BE-B642-2CC0-298C3335DC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D9F35-4F99-5115-E5E8-DECA894F3B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502C59-D5FC-9145-D111-36349D2533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51BE03-CE67-AF53-E9A3-3ED5479F6E91}"/>
              </a:ext>
            </a:extLst>
          </p:cNvPr>
          <p:cNvSpPr>
            <a:spLocks noGrp="1"/>
          </p:cNvSpPr>
          <p:nvPr>
            <p:ph type="dt" sz="half" idx="10"/>
          </p:nvPr>
        </p:nvSpPr>
        <p:spPr/>
        <p:txBody>
          <a:bodyPr/>
          <a:lstStyle/>
          <a:p>
            <a:fld id="{C1C63D39-096C-43C2-82BA-38766577035F}" type="datetimeFigureOut">
              <a:rPr lang="en-US" smtClean="0"/>
              <a:t>16/3/2025</a:t>
            </a:fld>
            <a:endParaRPr lang="en-US"/>
          </a:p>
        </p:txBody>
      </p:sp>
      <p:sp>
        <p:nvSpPr>
          <p:cNvPr id="8" name="Footer Placeholder 7">
            <a:extLst>
              <a:ext uri="{FF2B5EF4-FFF2-40B4-BE49-F238E27FC236}">
                <a16:creationId xmlns:a16="http://schemas.microsoft.com/office/drawing/2014/main" id="{B105A46C-4F67-4134-E2B9-9D18791767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E6C12B-7933-D99E-170B-AA7DEB8741F0}"/>
              </a:ext>
            </a:extLst>
          </p:cNvPr>
          <p:cNvSpPr>
            <a:spLocks noGrp="1"/>
          </p:cNvSpPr>
          <p:nvPr>
            <p:ph type="sldNum" sz="quarter" idx="12"/>
          </p:nvPr>
        </p:nvSpPr>
        <p:spPr/>
        <p:txBody>
          <a:bodyPr/>
          <a:lstStyle/>
          <a:p>
            <a:fld id="{FD71C745-B28A-464B-8640-0A0A14DDDE3D}" type="slidenum">
              <a:rPr lang="en-US" smtClean="0"/>
              <a:t>‹#›</a:t>
            </a:fld>
            <a:endParaRPr lang="en-US"/>
          </a:p>
        </p:txBody>
      </p:sp>
    </p:spTree>
    <p:extLst>
      <p:ext uri="{BB962C8B-B14F-4D97-AF65-F5344CB8AC3E}">
        <p14:creationId xmlns:p14="http://schemas.microsoft.com/office/powerpoint/2010/main" val="132878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AA95D-C5B8-1448-F07A-A039139720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63CC2-9C9F-1758-5499-00CADE4EE7DA}"/>
              </a:ext>
            </a:extLst>
          </p:cNvPr>
          <p:cNvSpPr>
            <a:spLocks noGrp="1"/>
          </p:cNvSpPr>
          <p:nvPr>
            <p:ph type="dt" sz="half" idx="10"/>
          </p:nvPr>
        </p:nvSpPr>
        <p:spPr/>
        <p:txBody>
          <a:bodyPr/>
          <a:lstStyle/>
          <a:p>
            <a:fld id="{C1C63D39-096C-43C2-82BA-38766577035F}" type="datetimeFigureOut">
              <a:rPr lang="en-US" smtClean="0"/>
              <a:t>16/3/2025</a:t>
            </a:fld>
            <a:endParaRPr lang="en-US"/>
          </a:p>
        </p:txBody>
      </p:sp>
      <p:sp>
        <p:nvSpPr>
          <p:cNvPr id="4" name="Footer Placeholder 3">
            <a:extLst>
              <a:ext uri="{FF2B5EF4-FFF2-40B4-BE49-F238E27FC236}">
                <a16:creationId xmlns:a16="http://schemas.microsoft.com/office/drawing/2014/main" id="{645270DC-D8D7-8046-102F-4488ABC321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BCC7D5-27D4-3CAC-B77C-67249D2FA73F}"/>
              </a:ext>
            </a:extLst>
          </p:cNvPr>
          <p:cNvSpPr>
            <a:spLocks noGrp="1"/>
          </p:cNvSpPr>
          <p:nvPr>
            <p:ph type="sldNum" sz="quarter" idx="12"/>
          </p:nvPr>
        </p:nvSpPr>
        <p:spPr/>
        <p:txBody>
          <a:bodyPr/>
          <a:lstStyle/>
          <a:p>
            <a:fld id="{FD71C745-B28A-464B-8640-0A0A14DDDE3D}" type="slidenum">
              <a:rPr lang="en-US" smtClean="0"/>
              <a:t>‹#›</a:t>
            </a:fld>
            <a:endParaRPr lang="en-US"/>
          </a:p>
        </p:txBody>
      </p:sp>
    </p:spTree>
    <p:extLst>
      <p:ext uri="{BB962C8B-B14F-4D97-AF65-F5344CB8AC3E}">
        <p14:creationId xmlns:p14="http://schemas.microsoft.com/office/powerpoint/2010/main" val="294223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338D8-3BF4-D4FE-D4DD-3CE1EF2C99F7}"/>
              </a:ext>
            </a:extLst>
          </p:cNvPr>
          <p:cNvSpPr>
            <a:spLocks noGrp="1"/>
          </p:cNvSpPr>
          <p:nvPr>
            <p:ph type="dt" sz="half" idx="10"/>
          </p:nvPr>
        </p:nvSpPr>
        <p:spPr/>
        <p:txBody>
          <a:bodyPr/>
          <a:lstStyle/>
          <a:p>
            <a:fld id="{C1C63D39-096C-43C2-82BA-38766577035F}" type="datetimeFigureOut">
              <a:rPr lang="en-US" smtClean="0"/>
              <a:t>16/3/2025</a:t>
            </a:fld>
            <a:endParaRPr lang="en-US"/>
          </a:p>
        </p:txBody>
      </p:sp>
      <p:sp>
        <p:nvSpPr>
          <p:cNvPr id="3" name="Footer Placeholder 2">
            <a:extLst>
              <a:ext uri="{FF2B5EF4-FFF2-40B4-BE49-F238E27FC236}">
                <a16:creationId xmlns:a16="http://schemas.microsoft.com/office/drawing/2014/main" id="{CCC24993-E21C-A88C-D779-679D8BB48D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C42DB6-A623-E353-D660-038B2FD0075D}"/>
              </a:ext>
            </a:extLst>
          </p:cNvPr>
          <p:cNvSpPr>
            <a:spLocks noGrp="1"/>
          </p:cNvSpPr>
          <p:nvPr>
            <p:ph type="sldNum" sz="quarter" idx="12"/>
          </p:nvPr>
        </p:nvSpPr>
        <p:spPr/>
        <p:txBody>
          <a:bodyPr/>
          <a:lstStyle/>
          <a:p>
            <a:fld id="{FD71C745-B28A-464B-8640-0A0A14DDDE3D}" type="slidenum">
              <a:rPr lang="en-US" smtClean="0"/>
              <a:t>‹#›</a:t>
            </a:fld>
            <a:endParaRPr lang="en-US"/>
          </a:p>
        </p:txBody>
      </p:sp>
    </p:spTree>
    <p:extLst>
      <p:ext uri="{BB962C8B-B14F-4D97-AF65-F5344CB8AC3E}">
        <p14:creationId xmlns:p14="http://schemas.microsoft.com/office/powerpoint/2010/main" val="239698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B0B4-CB88-E50E-6165-0711F05A7B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5D3715-65BD-C7F9-C437-BB5D16DB88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A9DE2C-E066-CCCE-E739-EDC5CDABB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BB4D4F-C3D5-B840-437D-5B0CB79C2345}"/>
              </a:ext>
            </a:extLst>
          </p:cNvPr>
          <p:cNvSpPr>
            <a:spLocks noGrp="1"/>
          </p:cNvSpPr>
          <p:nvPr>
            <p:ph type="dt" sz="half" idx="10"/>
          </p:nvPr>
        </p:nvSpPr>
        <p:spPr/>
        <p:txBody>
          <a:bodyPr/>
          <a:lstStyle/>
          <a:p>
            <a:fld id="{C1C63D39-096C-43C2-82BA-38766577035F}" type="datetimeFigureOut">
              <a:rPr lang="en-US" smtClean="0"/>
              <a:t>16/3/2025</a:t>
            </a:fld>
            <a:endParaRPr lang="en-US"/>
          </a:p>
        </p:txBody>
      </p:sp>
      <p:sp>
        <p:nvSpPr>
          <p:cNvPr id="6" name="Footer Placeholder 5">
            <a:extLst>
              <a:ext uri="{FF2B5EF4-FFF2-40B4-BE49-F238E27FC236}">
                <a16:creationId xmlns:a16="http://schemas.microsoft.com/office/drawing/2014/main" id="{268952C8-91F3-464B-1F5E-04CAFCE75A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BB283-2C56-42E7-C0F7-123AB8E98258}"/>
              </a:ext>
            </a:extLst>
          </p:cNvPr>
          <p:cNvSpPr>
            <a:spLocks noGrp="1"/>
          </p:cNvSpPr>
          <p:nvPr>
            <p:ph type="sldNum" sz="quarter" idx="12"/>
          </p:nvPr>
        </p:nvSpPr>
        <p:spPr/>
        <p:txBody>
          <a:bodyPr/>
          <a:lstStyle/>
          <a:p>
            <a:fld id="{FD71C745-B28A-464B-8640-0A0A14DDDE3D}" type="slidenum">
              <a:rPr lang="en-US" smtClean="0"/>
              <a:t>‹#›</a:t>
            </a:fld>
            <a:endParaRPr lang="en-US"/>
          </a:p>
        </p:txBody>
      </p:sp>
    </p:spTree>
    <p:extLst>
      <p:ext uri="{BB962C8B-B14F-4D97-AF65-F5344CB8AC3E}">
        <p14:creationId xmlns:p14="http://schemas.microsoft.com/office/powerpoint/2010/main" val="395570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091B-CDC4-6E03-C5C1-61FDCC436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0FE1B2-FFFB-7538-3145-EC997F9820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653A29-3B7E-C800-EF42-8A4A648D7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26E42-BE50-B1A4-6472-30E111D42BE0}"/>
              </a:ext>
            </a:extLst>
          </p:cNvPr>
          <p:cNvSpPr>
            <a:spLocks noGrp="1"/>
          </p:cNvSpPr>
          <p:nvPr>
            <p:ph type="dt" sz="half" idx="10"/>
          </p:nvPr>
        </p:nvSpPr>
        <p:spPr/>
        <p:txBody>
          <a:bodyPr/>
          <a:lstStyle/>
          <a:p>
            <a:fld id="{C1C63D39-096C-43C2-82BA-38766577035F}" type="datetimeFigureOut">
              <a:rPr lang="en-US" smtClean="0"/>
              <a:t>16/3/2025</a:t>
            </a:fld>
            <a:endParaRPr lang="en-US"/>
          </a:p>
        </p:txBody>
      </p:sp>
      <p:sp>
        <p:nvSpPr>
          <p:cNvPr id="6" name="Footer Placeholder 5">
            <a:extLst>
              <a:ext uri="{FF2B5EF4-FFF2-40B4-BE49-F238E27FC236}">
                <a16:creationId xmlns:a16="http://schemas.microsoft.com/office/drawing/2014/main" id="{78E83F4C-CE6E-FD93-F7D5-3734DB3920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A6AE26-1F11-4D9B-4551-2C19B92F1E15}"/>
              </a:ext>
            </a:extLst>
          </p:cNvPr>
          <p:cNvSpPr>
            <a:spLocks noGrp="1"/>
          </p:cNvSpPr>
          <p:nvPr>
            <p:ph type="sldNum" sz="quarter" idx="12"/>
          </p:nvPr>
        </p:nvSpPr>
        <p:spPr/>
        <p:txBody>
          <a:bodyPr/>
          <a:lstStyle/>
          <a:p>
            <a:fld id="{FD71C745-B28A-464B-8640-0A0A14DDDE3D}" type="slidenum">
              <a:rPr lang="en-US" smtClean="0"/>
              <a:t>‹#›</a:t>
            </a:fld>
            <a:endParaRPr lang="en-US"/>
          </a:p>
        </p:txBody>
      </p:sp>
    </p:spTree>
    <p:extLst>
      <p:ext uri="{BB962C8B-B14F-4D97-AF65-F5344CB8AC3E}">
        <p14:creationId xmlns:p14="http://schemas.microsoft.com/office/powerpoint/2010/main" val="3058001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72DC41-3E14-2483-EA9A-F25D90BF6A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8D39C1-E97C-46E5-3E15-1BBAC99A6A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D983F-0EC3-1D95-53DD-BA9CE6F639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63D39-096C-43C2-82BA-38766577035F}" type="datetimeFigureOut">
              <a:rPr lang="en-US" smtClean="0"/>
              <a:t>16/3/2025</a:t>
            </a:fld>
            <a:endParaRPr lang="en-US"/>
          </a:p>
        </p:txBody>
      </p:sp>
      <p:sp>
        <p:nvSpPr>
          <p:cNvPr id="5" name="Footer Placeholder 4">
            <a:extLst>
              <a:ext uri="{FF2B5EF4-FFF2-40B4-BE49-F238E27FC236}">
                <a16:creationId xmlns:a16="http://schemas.microsoft.com/office/drawing/2014/main" id="{C8EFBD28-BD41-62E9-9BAD-4AD13E7D75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F3B4AB-4E45-653B-ED5B-13B6BCDAB5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1C745-B28A-464B-8640-0A0A14DDDE3D}" type="slidenum">
              <a:rPr lang="en-US" smtClean="0"/>
              <a:t>‹#›</a:t>
            </a:fld>
            <a:endParaRPr lang="en-US"/>
          </a:p>
        </p:txBody>
      </p:sp>
    </p:spTree>
    <p:extLst>
      <p:ext uri="{BB962C8B-B14F-4D97-AF65-F5344CB8AC3E}">
        <p14:creationId xmlns:p14="http://schemas.microsoft.com/office/powerpoint/2010/main" val="1366331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3.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36.jpg"/><Relationship Id="rId1" Type="http://schemas.openxmlformats.org/officeDocument/2006/relationships/slideLayout" Target="../slideLayouts/slideLayout7.xml"/><Relationship Id="rId6" Type="http://schemas.microsoft.com/office/2007/relationships/hdphoto" Target="../media/hdphoto6.wdp"/><Relationship Id="rId11" Type="http://schemas.openxmlformats.org/officeDocument/2006/relationships/image" Target="../media/image41.png"/><Relationship Id="rId5" Type="http://schemas.openxmlformats.org/officeDocument/2006/relationships/image" Target="../media/image38.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4.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sp>
        <p:nvSpPr>
          <p:cNvPr id="8" name="任意多边形 7"/>
          <p:cNvSpPr/>
          <p:nvPr/>
        </p:nvSpPr>
        <p:spPr>
          <a:xfrm>
            <a:off x="280906" y="287611"/>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p:cNvPicPr>
            <a:picLocks noChangeAspect="1"/>
          </p:cNvPicPr>
          <p:nvPr/>
        </p:nvPicPr>
        <p:blipFill rotWithShape="1">
          <a:blip r:embed="rId3" cstate="screen"/>
          <a:srcRect l="27938" r="28272"/>
          <a:stretch>
            <a:fillRect/>
          </a:stretch>
        </p:blipFill>
        <p:spPr>
          <a:xfrm>
            <a:off x="93779" y="2726756"/>
            <a:ext cx="1586731" cy="2558918"/>
          </a:xfrm>
          <a:prstGeom prst="rect">
            <a:avLst/>
          </a:prstGeom>
        </p:spPr>
      </p:pic>
      <p:pic>
        <p:nvPicPr>
          <p:cNvPr id="13" name="图片 12" descr="E:\设计\PPT\党建素材包\图片3.png图片3"/>
          <p:cNvPicPr>
            <a:picLocks noChangeAspect="1"/>
          </p:cNvPicPr>
          <p:nvPr/>
        </p:nvPicPr>
        <p:blipFill rotWithShape="1">
          <a:blip r:embed="rId4"/>
          <a:srcRect/>
          <a:stretch>
            <a:fillRect/>
          </a:stretch>
        </p:blipFill>
        <p:spPr>
          <a:xfrm>
            <a:off x="907502" y="5836207"/>
            <a:ext cx="1494703" cy="917575"/>
          </a:xfrm>
          <a:prstGeom prst="rect">
            <a:avLst/>
          </a:prstGeom>
        </p:spPr>
      </p:pic>
      <p:pic>
        <p:nvPicPr>
          <p:cNvPr id="19" name="图片 18" descr="E:\设计\PPT\党建素材包\图片1.png图片1"/>
          <p:cNvPicPr>
            <a:picLocks noChangeAspect="1"/>
          </p:cNvPicPr>
          <p:nvPr/>
        </p:nvPicPr>
        <p:blipFill>
          <a:blip r:embed="rId5"/>
          <a:srcRect/>
          <a:stretch>
            <a:fillRect/>
          </a:stretch>
        </p:blipFill>
        <p:spPr>
          <a:xfrm>
            <a:off x="99452" y="310032"/>
            <a:ext cx="1846762" cy="1846580"/>
          </a:xfrm>
          <a:prstGeom prst="rect">
            <a:avLst/>
          </a:prstGeom>
        </p:spPr>
      </p:pic>
      <p:pic>
        <p:nvPicPr>
          <p:cNvPr id="22" name="图片 21" descr="E:\设计\PPT\党建素材包\图片1.png图片1"/>
          <p:cNvPicPr>
            <a:picLocks noChangeAspect="1"/>
          </p:cNvPicPr>
          <p:nvPr/>
        </p:nvPicPr>
        <p:blipFill>
          <a:blip r:embed="rId5"/>
          <a:srcRect/>
          <a:stretch>
            <a:fillRect/>
          </a:stretch>
        </p:blipFill>
        <p:spPr>
          <a:xfrm flipH="1">
            <a:off x="473976" y="4748459"/>
            <a:ext cx="1097714" cy="1097280"/>
          </a:xfrm>
          <a:prstGeom prst="rect">
            <a:avLst/>
          </a:prstGeom>
        </p:spPr>
      </p:pic>
      <p:pic>
        <p:nvPicPr>
          <p:cNvPr id="3" name="图片 2" descr="组 4"/>
          <p:cNvPicPr>
            <a:picLocks noChangeAspect="1"/>
          </p:cNvPicPr>
          <p:nvPr/>
        </p:nvPicPr>
        <p:blipFill>
          <a:blip r:embed="rId6"/>
          <a:stretch>
            <a:fillRect/>
          </a:stretch>
        </p:blipFill>
        <p:spPr>
          <a:xfrm>
            <a:off x="9167495" y="1687195"/>
            <a:ext cx="2914650" cy="4761230"/>
          </a:xfrm>
          <a:prstGeom prst="rect">
            <a:avLst/>
          </a:prstGeom>
        </p:spPr>
      </p:pic>
      <p:pic>
        <p:nvPicPr>
          <p:cNvPr id="14" name="图片 13"/>
          <p:cNvPicPr>
            <a:picLocks noChangeAspect="1"/>
          </p:cNvPicPr>
          <p:nvPr/>
        </p:nvPicPr>
        <p:blipFill rotWithShape="1">
          <a:blip r:embed="rId7" cstate="print">
            <a:extLst>
              <a:ext uri="{28A0092B-C50C-407E-A947-70E740481C1C}">
                <a14:useLocalDpi xmlns:a14="http://schemas.microsoft.com/office/drawing/2010/main" val="0"/>
              </a:ext>
            </a:extLst>
          </a:blip>
          <a:srcRect r="79210"/>
          <a:stretch>
            <a:fillRect/>
          </a:stretch>
        </p:blipFill>
        <p:spPr>
          <a:xfrm>
            <a:off x="-67177" y="-85725"/>
            <a:ext cx="2534653" cy="6096000"/>
          </a:xfrm>
          <a:prstGeom prst="rect">
            <a:avLst/>
          </a:prstGeom>
        </p:spPr>
      </p:pic>
      <p:pic>
        <p:nvPicPr>
          <p:cNvPr id="18" name="图片 17"/>
          <p:cNvPicPr>
            <a:picLocks noChangeAspect="1"/>
          </p:cNvPicPr>
          <p:nvPr/>
        </p:nvPicPr>
        <p:blipFill rotWithShape="1">
          <a:blip r:embed="rId7" cstate="print">
            <a:extLst>
              <a:ext uri="{28A0092B-C50C-407E-A947-70E740481C1C}">
                <a14:useLocalDpi xmlns:a14="http://schemas.microsoft.com/office/drawing/2010/main" val="0"/>
              </a:ext>
            </a:extLst>
          </a:blip>
          <a:srcRect l="76184" b="82303"/>
          <a:stretch>
            <a:fillRect/>
          </a:stretch>
        </p:blipFill>
        <p:spPr>
          <a:xfrm>
            <a:off x="9221703" y="371475"/>
            <a:ext cx="2903621" cy="1078832"/>
          </a:xfrm>
          <a:prstGeom prst="rect">
            <a:avLst/>
          </a:prstGeom>
        </p:spPr>
      </p:pic>
      <p:pic>
        <p:nvPicPr>
          <p:cNvPr id="23" name="图片 22"/>
          <p:cNvPicPr>
            <a:picLocks noChangeAspect="1"/>
          </p:cNvPicPr>
          <p:nvPr/>
        </p:nvPicPr>
        <p:blipFill rotWithShape="1">
          <a:blip r:embed="rId8" cstate="print">
            <a:extLst>
              <a:ext uri="{28A0092B-C50C-407E-A947-70E740481C1C}">
                <a14:useLocalDpi xmlns:a14="http://schemas.microsoft.com/office/drawing/2010/main" val="0"/>
              </a:ext>
            </a:extLst>
          </a:blip>
          <a:srcRect l="27500" t="77433" r="62179" b="1"/>
          <a:stretch>
            <a:fillRect/>
          </a:stretch>
        </p:blipFill>
        <p:spPr>
          <a:xfrm>
            <a:off x="9942188" y="248023"/>
            <a:ext cx="1258316" cy="1375611"/>
          </a:xfrm>
          <a:prstGeom prst="rect">
            <a:avLst/>
          </a:prstGeom>
          <a:effectLst>
            <a:outerShdw blurRad="50800" dist="38100" dir="10800000" algn="r" rotWithShape="0">
              <a:prstClr val="black">
                <a:alpha val="20000"/>
              </a:prstClr>
            </a:outerShdw>
          </a:effectLst>
        </p:spPr>
      </p:pic>
      <p:pic>
        <p:nvPicPr>
          <p:cNvPr id="2" name="Picture 1">
            <a:extLst>
              <a:ext uri="{FF2B5EF4-FFF2-40B4-BE49-F238E27FC236}">
                <a16:creationId xmlns:a16="http://schemas.microsoft.com/office/drawing/2014/main" id="{AAF35F8A-2909-A14F-FFA7-32B13BAAD748}"/>
              </a:ext>
            </a:extLst>
          </p:cNvPr>
          <p:cNvPicPr>
            <a:picLocks noChangeAspect="1"/>
          </p:cNvPicPr>
          <p:nvPr/>
        </p:nvPicPr>
        <p:blipFill>
          <a:blip r:embed="rId9"/>
          <a:stretch>
            <a:fillRect/>
          </a:stretch>
        </p:blipFill>
        <p:spPr>
          <a:xfrm>
            <a:off x="3239597" y="1288617"/>
            <a:ext cx="6096528" cy="786452"/>
          </a:xfrm>
          <a:prstGeom prst="rect">
            <a:avLst/>
          </a:prstGeom>
        </p:spPr>
      </p:pic>
      <p:pic>
        <p:nvPicPr>
          <p:cNvPr id="20" name="Picture 19">
            <a:extLst>
              <a:ext uri="{FF2B5EF4-FFF2-40B4-BE49-F238E27FC236}">
                <a16:creationId xmlns:a16="http://schemas.microsoft.com/office/drawing/2014/main" id="{89ED7EE2-CC08-6A7F-4910-3DBBEF1DCED6}"/>
              </a:ext>
            </a:extLst>
          </p:cNvPr>
          <p:cNvPicPr>
            <a:picLocks noChangeAspect="1"/>
          </p:cNvPicPr>
          <p:nvPr/>
        </p:nvPicPr>
        <p:blipFill>
          <a:blip r:embed="rId10"/>
          <a:stretch>
            <a:fillRect/>
          </a:stretch>
        </p:blipFill>
        <p:spPr>
          <a:xfrm>
            <a:off x="1791871" y="2469878"/>
            <a:ext cx="8151058" cy="3346994"/>
          </a:xfrm>
          <a:prstGeom prst="rect">
            <a:avLst/>
          </a:prstGeom>
        </p:spPr>
      </p:pic>
      <p:pic>
        <p:nvPicPr>
          <p:cNvPr id="26" name="Picture 25">
            <a:extLst>
              <a:ext uri="{FF2B5EF4-FFF2-40B4-BE49-F238E27FC236}">
                <a16:creationId xmlns:a16="http://schemas.microsoft.com/office/drawing/2014/main" id="{07DF44DE-BB87-A5D8-36C7-43C8D43ABEC6}"/>
              </a:ext>
            </a:extLst>
          </p:cNvPr>
          <p:cNvPicPr>
            <a:picLocks noChangeAspect="1"/>
          </p:cNvPicPr>
          <p:nvPr/>
        </p:nvPicPr>
        <p:blipFill>
          <a:blip r:embed="rId11"/>
          <a:stretch>
            <a:fillRect/>
          </a:stretch>
        </p:blipFill>
        <p:spPr>
          <a:xfrm>
            <a:off x="1297215" y="2099649"/>
            <a:ext cx="2072820" cy="963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anim calcmode="lin" valueType="num">
                                      <p:cBhvr>
                                        <p:cTn id="16" dur="500" fill="hold"/>
                                        <p:tgtEl>
                                          <p:spTgt spid="19"/>
                                        </p:tgtEl>
                                        <p:attrNameLst>
                                          <p:attrName>ppt_x</p:attrName>
                                        </p:attrNameLst>
                                      </p:cBhvr>
                                      <p:tavLst>
                                        <p:tav tm="0">
                                          <p:val>
                                            <p:strVal val="#ppt_x"/>
                                          </p:val>
                                        </p:tav>
                                        <p:tav tm="100000">
                                          <p:val>
                                            <p:strVal val="#ppt_x"/>
                                          </p:val>
                                        </p:tav>
                                      </p:tavLst>
                                    </p:anim>
                                    <p:anim calcmode="lin" valueType="num">
                                      <p:cBhvr>
                                        <p:cTn id="17" dur="5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anim calcmode="lin" valueType="num">
                                      <p:cBhvr>
                                        <p:cTn id="22" dur="500" fill="hold"/>
                                        <p:tgtEl>
                                          <p:spTgt spid="22"/>
                                        </p:tgtEl>
                                        <p:attrNameLst>
                                          <p:attrName>ppt_x</p:attrName>
                                        </p:attrNameLst>
                                      </p:cBhvr>
                                      <p:tavLst>
                                        <p:tav tm="0">
                                          <p:val>
                                            <p:strVal val="#ppt_x"/>
                                          </p:val>
                                        </p:tav>
                                        <p:tav tm="100000">
                                          <p:val>
                                            <p:strVal val="#ppt_x"/>
                                          </p:val>
                                        </p:tav>
                                      </p:tavLst>
                                    </p:anim>
                                    <p:anim calcmode="lin" valueType="num">
                                      <p:cBhvr>
                                        <p:cTn id="23" dur="500" fill="hold"/>
                                        <p:tgtEl>
                                          <p:spTgt spid="22"/>
                                        </p:tgtEl>
                                        <p:attrNameLst>
                                          <p:attrName>ppt_y</p:attrName>
                                        </p:attrNameLst>
                                      </p:cBhvr>
                                      <p:tavLst>
                                        <p:tav tm="0">
                                          <p:val>
                                            <p:strVal val="#ppt_y+.1"/>
                                          </p:val>
                                        </p:tav>
                                        <p:tav tm="100000">
                                          <p:val>
                                            <p:strVal val="#ppt_y"/>
                                          </p:val>
                                        </p:tav>
                                      </p:tavLst>
                                    </p:anim>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par>
                                <p:cTn id="42" presetID="16" presetClass="entr" presetSubtype="21"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par>
                                <p:cTn id="45" presetID="16" presetClass="entr" presetSubtype="21"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par>
                                <p:cTn id="60" presetID="53" presetClass="entr" presetSubtype="16"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0F0DBF-DF25-4B6E-98B2-F9CC695A4EA8}"/>
              </a:ext>
            </a:extLst>
          </p:cNvPr>
          <p:cNvGrpSpPr/>
          <p:nvPr/>
        </p:nvGrpSpPr>
        <p:grpSpPr>
          <a:xfrm>
            <a:off x="-616703" y="-115764"/>
            <a:ext cx="13183417" cy="7221467"/>
            <a:chOff x="-621217" y="-108433"/>
            <a:chExt cx="13183417" cy="7221467"/>
          </a:xfrm>
        </p:grpSpPr>
        <p:pic>
          <p:nvPicPr>
            <p:cNvPr id="8" name="图片 3">
              <a:extLst>
                <a:ext uri="{FF2B5EF4-FFF2-40B4-BE49-F238E27FC236}">
                  <a16:creationId xmlns:a16="http://schemas.microsoft.com/office/drawing/2014/main" id="{9A656C86-1C72-4296-B9D9-51B034998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10" name="图片 2">
              <a:extLst>
                <a:ext uri="{FF2B5EF4-FFF2-40B4-BE49-F238E27FC236}">
                  <a16:creationId xmlns:a16="http://schemas.microsoft.com/office/drawing/2014/main" id="{1A638E2D-051B-4516-93EC-12AD487447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2359758" y="-3089408"/>
              <a:ext cx="7221467" cy="13183417"/>
            </a:xfrm>
            <a:prstGeom prst="rect">
              <a:avLst/>
            </a:prstGeom>
          </p:spPr>
        </p:pic>
      </p:grpSp>
      <p:sp>
        <p:nvSpPr>
          <p:cNvPr id="5" name="Speech Bubble: Rectangle with Corners Rounded 4"/>
          <p:cNvSpPr/>
          <p:nvPr/>
        </p:nvSpPr>
        <p:spPr>
          <a:xfrm flipH="1">
            <a:off x="1114425" y="1314450"/>
            <a:ext cx="8876030" cy="4572000"/>
          </a:xfrm>
          <a:prstGeom prst="wedgeRoundRectCallout">
            <a:avLst>
              <a:gd name="adj1" fmla="val 26230"/>
              <a:gd name="adj2" fmla="val 5006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US" sz="3200" dirty="0">
                <a:solidFill>
                  <a:srgbClr val="002060"/>
                </a:solidFill>
                <a:latin typeface="Cambria" panose="02040503050406030204" pitchFamily="18" charset="0"/>
                <a:ea typeface="Cambria" panose="02040503050406030204" pitchFamily="18" charset="0"/>
              </a:rPr>
              <a:t>N</a:t>
            </a:r>
            <a:r>
              <a:rPr lang="vi-VN" sz="3200" dirty="0">
                <a:solidFill>
                  <a:srgbClr val="002060"/>
                </a:solidFill>
                <a:latin typeface="Cambria" panose="02040503050406030204" pitchFamily="18" charset="0"/>
                <a:ea typeface="Cambria" panose="02040503050406030204" pitchFamily="18" charset="0"/>
              </a:rPr>
              <a:t>gười được coi là béo phì khi </a:t>
            </a:r>
            <a:r>
              <a:rPr lang="vi-VN" sz="3200" b="1" dirty="0">
                <a:solidFill>
                  <a:srgbClr val="FF0000"/>
                </a:solidFill>
                <a:latin typeface="Cambria" panose="02040503050406030204" pitchFamily="18" charset="0"/>
                <a:ea typeface="Cambria" panose="02040503050406030204" pitchFamily="18" charset="0"/>
              </a:rPr>
              <a:t>thừa cân nặng tính theo chiều cao</a:t>
            </a:r>
            <a:r>
              <a:rPr lang="vi-VN" sz="3200" dirty="0">
                <a:solidFill>
                  <a:srgbClr val="002060"/>
                </a:solidFill>
                <a:latin typeface="Cambria" panose="02040503050406030204" pitchFamily="18" charset="0"/>
                <a:ea typeface="Cambria" panose="02040503050406030204" pitchFamily="18" charset="0"/>
              </a:rPr>
              <a:t>, kèm theo những dấu hiệu về lớp mỡ tại một số vị trí nhất định trên cơ thể;</a:t>
            </a:r>
            <a:endParaRPr lang="en-US" sz="3200" dirty="0">
              <a:solidFill>
                <a:srgbClr val="002060"/>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defRPr/>
            </a:pPr>
            <a:r>
              <a:rPr lang="en-US" sz="3200" dirty="0">
                <a:solidFill>
                  <a:srgbClr val="002060"/>
                </a:solidFill>
                <a:latin typeface="Cambria" panose="02040503050406030204" pitchFamily="18" charset="0"/>
                <a:ea typeface="Cambria" panose="02040503050406030204" pitchFamily="18" charset="0"/>
              </a:rPr>
              <a:t>M</a:t>
            </a:r>
            <a:r>
              <a:rPr lang="vi-VN" sz="3200" dirty="0">
                <a:solidFill>
                  <a:srgbClr val="002060"/>
                </a:solidFill>
                <a:latin typeface="Cambria" panose="02040503050406030204" pitchFamily="18" charset="0"/>
                <a:ea typeface="Cambria" panose="02040503050406030204" pitchFamily="18" charset="0"/>
              </a:rPr>
              <a:t>ột số trẻ có nhiều chiều cao vượt trội so với chiều cao chuẩn thì cân nặng cũng sẽ theo đó nhiều hơn, tuy nhiên chưa chắc đã phải bệnh thừa cân béo phì, nên không kèm theo các dấu hiệu về lớp mỡ.</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9" name="Content Placeholder 8" descr="Picture1gh"/>
          <p:cNvPicPr>
            <a:picLocks noGrp="1" noChangeAspect="1"/>
          </p:cNvPicPr>
          <p:nvPr>
            <p:ph sz="half" idx="4294967295"/>
          </p:nvPr>
        </p:nvPicPr>
        <p:blipFill>
          <a:blip r:embed="rId5"/>
          <a:stretch>
            <a:fillRect/>
          </a:stretch>
        </p:blipFill>
        <p:spPr>
          <a:xfrm>
            <a:off x="8777288" y="3043238"/>
            <a:ext cx="4033837" cy="403383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3724123" y="-2375537"/>
            <a:ext cx="6459756" cy="11147665"/>
          </a:xfrm>
          <a:prstGeom prst="rect">
            <a:avLst/>
          </a:pr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49624" r="166" b="80395"/>
          <a:stretch/>
        </p:blipFill>
        <p:spPr>
          <a:xfrm>
            <a:off x="7366784" y="-14999"/>
            <a:ext cx="4825218" cy="2825026"/>
          </a:xfrm>
          <a:prstGeom prst="rect">
            <a:avLst/>
          </a:prstGeom>
        </p:spPr>
      </p:pic>
      <p:sp>
        <p:nvSpPr>
          <p:cNvPr id="7" name="TextBox 6">
            <a:extLst>
              <a:ext uri="{FF2B5EF4-FFF2-40B4-BE49-F238E27FC236}">
                <a16:creationId xmlns:a16="http://schemas.microsoft.com/office/drawing/2014/main" id="{7D8C9D10-D806-475C-BF87-4770B2F60315}"/>
              </a:ext>
            </a:extLst>
          </p:cNvPr>
          <p:cNvSpPr txBox="1"/>
          <p:nvPr/>
        </p:nvSpPr>
        <p:spPr>
          <a:xfrm>
            <a:off x="3438525" y="1974933"/>
            <a:ext cx="8000999" cy="2308324"/>
          </a:xfrm>
          <a:prstGeom prst="rect">
            <a:avLst/>
          </a:prstGeom>
          <a:noFill/>
        </p:spPr>
        <p:txBody>
          <a:bodyPr wrap="square" rtlCol="0">
            <a:spAutoFit/>
          </a:bodyPr>
          <a:lstStyle/>
          <a:p>
            <a:pPr lvl="0" algn="ctr">
              <a:defRPr/>
            </a:pPr>
            <a:r>
              <a:rPr lang="en-US" sz="4800" u="sng" dirty="0" err="1">
                <a:solidFill>
                  <a:srgbClr val="FF0000"/>
                </a:solidFill>
                <a:latin typeface="Arial" panose="020B0604020202020204" pitchFamily="34" charset="0"/>
                <a:cs typeface="Arial" panose="020B0604020202020204" pitchFamily="34" charset="0"/>
              </a:rPr>
              <a:t>Hoạt</a:t>
            </a:r>
            <a:r>
              <a:rPr lang="en-US" sz="4800" u="sng" dirty="0">
                <a:solidFill>
                  <a:srgbClr val="FF0000"/>
                </a:solidFill>
                <a:latin typeface="Arial" panose="020B0604020202020204" pitchFamily="34" charset="0"/>
                <a:cs typeface="Arial" panose="020B0604020202020204" pitchFamily="34" charset="0"/>
              </a:rPr>
              <a:t> </a:t>
            </a:r>
            <a:r>
              <a:rPr lang="en-US" sz="4800" u="sng" dirty="0" err="1">
                <a:solidFill>
                  <a:srgbClr val="FF0000"/>
                </a:solidFill>
                <a:latin typeface="Arial" panose="020B0604020202020204" pitchFamily="34" charset="0"/>
                <a:cs typeface="Arial" panose="020B0604020202020204" pitchFamily="34" charset="0"/>
              </a:rPr>
              <a:t>động</a:t>
            </a:r>
            <a:r>
              <a:rPr lang="en-US" sz="4800" u="sng" dirty="0">
                <a:solidFill>
                  <a:srgbClr val="FF0000"/>
                </a:solidFill>
                <a:latin typeface="Arial" panose="020B0604020202020204" pitchFamily="34" charset="0"/>
                <a:cs typeface="Arial" panose="020B0604020202020204" pitchFamily="34" charset="0"/>
              </a:rPr>
              <a:t> 2:</a:t>
            </a:r>
          </a:p>
          <a:p>
            <a:pPr lvl="0" algn="ctr">
              <a:defRPr/>
            </a:pPr>
            <a:r>
              <a:rPr lang="en-US" sz="4800" dirty="0" err="1">
                <a:solidFill>
                  <a:srgbClr val="FF0000"/>
                </a:solidFill>
                <a:latin typeface="Arial" panose="020B0604020202020204" pitchFamily="34" charset="0"/>
                <a:cs typeface="Arial" panose="020B0604020202020204" pitchFamily="34" charset="0"/>
              </a:rPr>
              <a:t>Nguyên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nhân</a:t>
            </a:r>
            <a:r>
              <a:rPr lang="en-US" sz="4800" dirty="0">
                <a:solidFill>
                  <a:srgbClr val="FF0000"/>
                </a:solidFill>
                <a:latin typeface="Arial" panose="020B0604020202020204" pitchFamily="34" charset="0"/>
                <a:cs typeface="Arial" panose="020B0604020202020204" pitchFamily="34" charset="0"/>
              </a:rPr>
              <a:t> </a:t>
            </a:r>
          </a:p>
          <a:p>
            <a:pPr lvl="0" algn="ctr">
              <a:defRPr/>
            </a:pPr>
            <a:r>
              <a:rPr lang="en-US" sz="4800" dirty="0" err="1">
                <a:solidFill>
                  <a:srgbClr val="FF0000"/>
                </a:solidFill>
                <a:latin typeface="Arial" panose="020B0604020202020204" pitchFamily="34" charset="0"/>
                <a:cs typeface="Arial" panose="020B0604020202020204" pitchFamily="34" charset="0"/>
              </a:rPr>
              <a:t>bệnh</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thừa</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cân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béo</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phì</a:t>
            </a:r>
            <a:endParaRPr kumimoji="0" lang="en-US" sz="4800" b="0" i="0"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 name="Picture 2" descr="A cartoon of a person running&#10;&#10;Description automatically generated">
            <a:extLst>
              <a:ext uri="{FF2B5EF4-FFF2-40B4-BE49-F238E27FC236}">
                <a16:creationId xmlns:a16="http://schemas.microsoft.com/office/drawing/2014/main" id="{83CCEF67-0ECD-FE02-220C-FBA658BCCC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581" y="1914519"/>
            <a:ext cx="6096012" cy="6096012"/>
          </a:xfrm>
          <a:prstGeom prst="rect">
            <a:avLst/>
          </a:prstGeom>
        </p:spPr>
      </p:pic>
    </p:spTree>
    <p:extLst>
      <p:ext uri="{BB962C8B-B14F-4D97-AF65-F5344CB8AC3E}">
        <p14:creationId xmlns:p14="http://schemas.microsoft.com/office/powerpoint/2010/main" val="113453168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sp>
        <p:nvSpPr>
          <p:cNvPr id="4" name="Rectangle: Rounded Corners 3">
            <a:extLst>
              <a:ext uri="{FF2B5EF4-FFF2-40B4-BE49-F238E27FC236}">
                <a16:creationId xmlns:a16="http://schemas.microsoft.com/office/drawing/2014/main" id="{974C8A7D-E7B8-6BF3-D63A-8231AF2ECDC7}"/>
              </a:ext>
            </a:extLst>
          </p:cNvPr>
          <p:cNvSpPr/>
          <p:nvPr/>
        </p:nvSpPr>
        <p:spPr>
          <a:xfrm>
            <a:off x="342900" y="333375"/>
            <a:ext cx="11563350" cy="6315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24E94201-0994-7A91-D930-CCABCFD044FB}"/>
              </a:ext>
            </a:extLst>
          </p:cNvPr>
          <p:cNvSpPr txBox="1"/>
          <p:nvPr/>
        </p:nvSpPr>
        <p:spPr>
          <a:xfrm>
            <a:off x="666750" y="166370"/>
            <a:ext cx="10725149" cy="1055608"/>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
              <a:defRPr/>
            </a:pPr>
            <a:r>
              <a:rPr lang="vi-VN" sz="2800" b="1" dirty="0">
                <a:solidFill>
                  <a:prstClr val="black"/>
                </a:solidFill>
                <a:latin typeface="Calibri" panose="020F0502020204030204" pitchFamily="34" charset="0"/>
                <a:cs typeface="Calibri" panose="020F0502020204030204" pitchFamily="34" charset="0"/>
              </a:rPr>
              <a:t>Quan sát hình 2 về việc làm của các bạn và cho biết: Thói quen ăn uống, vận động như thế nào có thể dẫn đến bệnh thừa cân béo phì?</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pic>
        <p:nvPicPr>
          <p:cNvPr id="3" name="Picture 2">
            <a:extLst>
              <a:ext uri="{FF2B5EF4-FFF2-40B4-BE49-F238E27FC236}">
                <a16:creationId xmlns:a16="http://schemas.microsoft.com/office/drawing/2014/main" id="{9366F578-E193-48B8-5919-59D6C9441220}"/>
              </a:ext>
            </a:extLst>
          </p:cNvPr>
          <p:cNvPicPr>
            <a:picLocks noChangeAspect="1"/>
          </p:cNvPicPr>
          <p:nvPr/>
        </p:nvPicPr>
        <p:blipFill>
          <a:blip r:embed="rId3"/>
          <a:stretch>
            <a:fillRect/>
          </a:stretch>
        </p:blipFill>
        <p:spPr>
          <a:xfrm>
            <a:off x="3538537" y="1395412"/>
            <a:ext cx="5491163" cy="5024262"/>
          </a:xfrm>
          <a:prstGeom prst="rect">
            <a:avLst/>
          </a:prstGeom>
        </p:spPr>
      </p:pic>
      <p:grpSp>
        <p:nvGrpSpPr>
          <p:cNvPr id="5" name="Group 4">
            <a:extLst>
              <a:ext uri="{FF2B5EF4-FFF2-40B4-BE49-F238E27FC236}">
                <a16:creationId xmlns:a16="http://schemas.microsoft.com/office/drawing/2014/main" id="{BEE1C897-B2C5-7AAA-2BC4-AA19148759F6}"/>
              </a:ext>
            </a:extLst>
          </p:cNvPr>
          <p:cNvGrpSpPr/>
          <p:nvPr/>
        </p:nvGrpSpPr>
        <p:grpSpPr>
          <a:xfrm>
            <a:off x="257175" y="4040505"/>
            <a:ext cx="3614420" cy="2817495"/>
            <a:chOff x="3601085" y="3439160"/>
            <a:chExt cx="4480560" cy="3797935"/>
          </a:xfrm>
        </p:grpSpPr>
        <p:pic>
          <p:nvPicPr>
            <p:cNvPr id="7" name="Content Placeholder 3" descr="Picture1hh">
              <a:extLst>
                <a:ext uri="{FF2B5EF4-FFF2-40B4-BE49-F238E27FC236}">
                  <a16:creationId xmlns:a16="http://schemas.microsoft.com/office/drawing/2014/main" id="{5D3B6E47-F483-2B51-8F1C-F1F7240D8200}"/>
                </a:ext>
              </a:extLst>
            </p:cNvPr>
            <p:cNvPicPr>
              <a:picLocks noChangeAspect="1"/>
            </p:cNvPicPr>
            <p:nvPr/>
          </p:nvPicPr>
          <p:blipFill>
            <a:blip r:embed="rId4"/>
            <a:stretch>
              <a:fillRect/>
            </a:stretch>
          </p:blipFill>
          <p:spPr>
            <a:xfrm>
              <a:off x="3601085" y="3439160"/>
              <a:ext cx="4480560" cy="3797935"/>
            </a:xfrm>
            <a:prstGeom prst="rect">
              <a:avLst/>
            </a:prstGeom>
          </p:spPr>
        </p:pic>
        <p:sp>
          <p:nvSpPr>
            <p:cNvPr id="8" name="Text Box 9">
              <a:extLst>
                <a:ext uri="{FF2B5EF4-FFF2-40B4-BE49-F238E27FC236}">
                  <a16:creationId xmlns:a16="http://schemas.microsoft.com/office/drawing/2014/main" id="{438F7FF5-7552-163A-3CEC-1B03675F9970}"/>
                </a:ext>
              </a:extLst>
            </p:cNvPr>
            <p:cNvSpPr txBox="1"/>
            <p:nvPr/>
          </p:nvSpPr>
          <p:spPr>
            <a:xfrm>
              <a:off x="3996055" y="6125210"/>
              <a:ext cx="3690620" cy="705292"/>
            </a:xfrm>
            <a:prstGeom prst="rect">
              <a:avLst/>
            </a:prstGeom>
            <a:solidFill>
              <a:srgbClr val="FBE5D6"/>
            </a:solidFill>
            <a:ln w="28575">
              <a:solidFill>
                <a:srgbClr val="063DB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Thảo</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luận</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nhóm</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82697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grpSp>
        <p:nvGrpSpPr>
          <p:cNvPr id="13" name="Google Shape;2676;p65"/>
          <p:cNvGrpSpPr/>
          <p:nvPr/>
        </p:nvGrpSpPr>
        <p:grpSpPr>
          <a:xfrm rot="10800000" flipH="1" flipV="1">
            <a:off x="8731408" y="6314043"/>
            <a:ext cx="381670" cy="402624"/>
            <a:chOff x="3456600" y="4193100"/>
            <a:chExt cx="495225" cy="441425"/>
          </a:xfrm>
        </p:grpSpPr>
        <p:sp>
          <p:nvSpPr>
            <p:cNvPr id="14"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1923" name="Google Shape;1923;p54"/>
          <p:cNvGrpSpPr/>
          <p:nvPr/>
        </p:nvGrpSpPr>
        <p:grpSpPr>
          <a:xfrm>
            <a:off x="407247" y="1122680"/>
            <a:ext cx="6469803" cy="4965700"/>
            <a:chOff x="4194275" y="1132225"/>
            <a:chExt cx="4262058" cy="2995974"/>
          </a:xfrm>
          <a:solidFill>
            <a:srgbClr val="BD59BC"/>
          </a:solidFill>
        </p:grpSpPr>
        <p:sp>
          <p:nvSpPr>
            <p:cNvPr id="1924" name="Google Shape;1924;p54"/>
            <p:cNvSpPr/>
            <p:nvPr/>
          </p:nvSpPr>
          <p:spPr>
            <a:xfrm>
              <a:off x="5812789" y="3604412"/>
              <a:ext cx="1111940" cy="523776"/>
            </a:xfrm>
            <a:custGeom>
              <a:avLst/>
              <a:gdLst/>
              <a:ahLst/>
              <a:cxnLst/>
              <a:rect l="l" t="t" r="r" b="b"/>
              <a:pathLst>
                <a:path w="14652" h="6902" extrusionOk="0">
                  <a:moveTo>
                    <a:pt x="1570" y="1"/>
                  </a:moveTo>
                  <a:lnTo>
                    <a:pt x="1258" y="1372"/>
                  </a:lnTo>
                  <a:lnTo>
                    <a:pt x="0" y="6902"/>
                  </a:lnTo>
                  <a:lnTo>
                    <a:pt x="14651" y="6902"/>
                  </a:lnTo>
                  <a:lnTo>
                    <a:pt x="13394" y="1372"/>
                  </a:lnTo>
                  <a:lnTo>
                    <a:pt x="13081"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5" name="Google Shape;1925;p54"/>
            <p:cNvSpPr/>
            <p:nvPr/>
          </p:nvSpPr>
          <p:spPr>
            <a:xfrm>
              <a:off x="5911281" y="3609400"/>
              <a:ext cx="917193" cy="112284"/>
            </a:xfrm>
            <a:custGeom>
              <a:avLst/>
              <a:gdLst/>
              <a:ahLst/>
              <a:cxnLst/>
              <a:rect l="l" t="t" r="r" b="b"/>
              <a:pathLst>
                <a:path w="12137" h="1372" extrusionOk="0">
                  <a:moveTo>
                    <a:pt x="313" y="1"/>
                  </a:moveTo>
                  <a:lnTo>
                    <a:pt x="1" y="1372"/>
                  </a:lnTo>
                  <a:lnTo>
                    <a:pt x="12137" y="1372"/>
                  </a:lnTo>
                  <a:lnTo>
                    <a:pt x="11824"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6" name="Google Shape;1926;p54"/>
            <p:cNvSpPr/>
            <p:nvPr/>
          </p:nvSpPr>
          <p:spPr>
            <a:xfrm>
              <a:off x="5506268" y="3978777"/>
              <a:ext cx="1724904" cy="149422"/>
            </a:xfrm>
            <a:custGeom>
              <a:avLst/>
              <a:gdLst/>
              <a:ahLst/>
              <a:cxnLst/>
              <a:rect l="l" t="t" r="r" b="b"/>
              <a:pathLst>
                <a:path w="22729" h="1969" extrusionOk="0">
                  <a:moveTo>
                    <a:pt x="10" y="0"/>
                  </a:moveTo>
                  <a:cubicBezTo>
                    <a:pt x="5" y="0"/>
                    <a:pt x="1" y="4"/>
                    <a:pt x="1" y="10"/>
                  </a:cubicBezTo>
                  <a:lnTo>
                    <a:pt x="1" y="1961"/>
                  </a:lnTo>
                  <a:cubicBezTo>
                    <a:pt x="1" y="1965"/>
                    <a:pt x="5" y="1969"/>
                    <a:pt x="10" y="1969"/>
                  </a:cubicBezTo>
                  <a:lnTo>
                    <a:pt x="22719" y="1969"/>
                  </a:lnTo>
                  <a:cubicBezTo>
                    <a:pt x="22725" y="1969"/>
                    <a:pt x="22729" y="1965"/>
                    <a:pt x="22729" y="1961"/>
                  </a:cubicBezTo>
                  <a:lnTo>
                    <a:pt x="22729" y="10"/>
                  </a:lnTo>
                  <a:cubicBezTo>
                    <a:pt x="22728" y="4"/>
                    <a:pt x="22725" y="0"/>
                    <a:pt x="2271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7" name="Google Shape;1927;p54"/>
            <p:cNvSpPr/>
            <p:nvPr/>
          </p:nvSpPr>
          <p:spPr>
            <a:xfrm>
              <a:off x="5506268" y="3978777"/>
              <a:ext cx="1724904" cy="117170"/>
            </a:xfrm>
            <a:custGeom>
              <a:avLst/>
              <a:gdLst/>
              <a:ahLst/>
              <a:cxnLst/>
              <a:rect l="l" t="t" r="r" b="b"/>
              <a:pathLst>
                <a:path w="22729" h="1544" extrusionOk="0">
                  <a:moveTo>
                    <a:pt x="10" y="0"/>
                  </a:moveTo>
                  <a:cubicBezTo>
                    <a:pt x="5" y="0"/>
                    <a:pt x="1" y="4"/>
                    <a:pt x="1" y="10"/>
                  </a:cubicBezTo>
                  <a:lnTo>
                    <a:pt x="1" y="1535"/>
                  </a:lnTo>
                  <a:cubicBezTo>
                    <a:pt x="1" y="1540"/>
                    <a:pt x="5" y="1543"/>
                    <a:pt x="10" y="1543"/>
                  </a:cubicBezTo>
                  <a:lnTo>
                    <a:pt x="22719" y="1543"/>
                  </a:lnTo>
                  <a:cubicBezTo>
                    <a:pt x="22725" y="1543"/>
                    <a:pt x="22729" y="1540"/>
                    <a:pt x="22729" y="1535"/>
                  </a:cubicBezTo>
                  <a:lnTo>
                    <a:pt x="22729" y="10"/>
                  </a:lnTo>
                  <a:cubicBezTo>
                    <a:pt x="22728" y="4"/>
                    <a:pt x="22725" y="0"/>
                    <a:pt x="2271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8" name="Google Shape;1928;p54"/>
            <p:cNvSpPr/>
            <p:nvPr/>
          </p:nvSpPr>
          <p:spPr>
            <a:xfrm>
              <a:off x="4194275" y="1132225"/>
              <a:ext cx="4262058" cy="2506185"/>
            </a:xfrm>
            <a:custGeom>
              <a:avLst/>
              <a:gdLst/>
              <a:ahLst/>
              <a:cxnLst/>
              <a:rect l="l" t="t" r="r" b="b"/>
              <a:pathLst>
                <a:path w="56161" h="33025" extrusionOk="0">
                  <a:moveTo>
                    <a:pt x="1905" y="0"/>
                  </a:moveTo>
                  <a:cubicBezTo>
                    <a:pt x="854" y="0"/>
                    <a:pt x="1" y="854"/>
                    <a:pt x="1" y="1906"/>
                  </a:cubicBezTo>
                  <a:lnTo>
                    <a:pt x="1" y="31120"/>
                  </a:lnTo>
                  <a:cubicBezTo>
                    <a:pt x="1" y="32171"/>
                    <a:pt x="854" y="33025"/>
                    <a:pt x="1905" y="33025"/>
                  </a:cubicBezTo>
                  <a:lnTo>
                    <a:pt x="54255" y="33025"/>
                  </a:lnTo>
                  <a:cubicBezTo>
                    <a:pt x="55306" y="33025"/>
                    <a:pt x="56161" y="32171"/>
                    <a:pt x="56161" y="31120"/>
                  </a:cubicBezTo>
                  <a:lnTo>
                    <a:pt x="56161" y="1906"/>
                  </a:lnTo>
                  <a:cubicBezTo>
                    <a:pt x="56161" y="854"/>
                    <a:pt x="55306" y="0"/>
                    <a:pt x="5425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1930" name="Google Shape;1930;p54"/>
          <p:cNvSpPr/>
          <p:nvPr/>
        </p:nvSpPr>
        <p:spPr>
          <a:xfrm rot="813408">
            <a:off x="10405084" y="2608516"/>
            <a:ext cx="900" cy="33"/>
          </a:xfrm>
          <a:custGeom>
            <a:avLst/>
            <a:gdLst/>
            <a:ahLst/>
            <a:cxnLst/>
            <a:rect l="l" t="t" r="r" b="b"/>
            <a:pathLst>
              <a:path w="27" h="1" extrusionOk="0">
                <a:moveTo>
                  <a:pt x="1" y="1"/>
                </a:moveTo>
                <a:lnTo>
                  <a:pt x="1" y="1"/>
                </a:lnTo>
                <a:lnTo>
                  <a:pt x="27"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31" name="Google Shape;1931;p54"/>
          <p:cNvSpPr/>
          <p:nvPr/>
        </p:nvSpPr>
        <p:spPr>
          <a:xfrm rot="813408">
            <a:off x="10613249" y="3203489"/>
            <a:ext cx="900" cy="33"/>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32" name="Google Shape;1932;p54"/>
          <p:cNvSpPr/>
          <p:nvPr/>
        </p:nvSpPr>
        <p:spPr>
          <a:xfrm rot="813408">
            <a:off x="10608181" y="2710819"/>
            <a:ext cx="33" cy="900"/>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80" name="Google Shape;1980;p54"/>
          <p:cNvSpPr/>
          <p:nvPr/>
        </p:nvSpPr>
        <p:spPr>
          <a:xfrm flipH="1">
            <a:off x="10024467" y="6336895"/>
            <a:ext cx="1027433" cy="304231"/>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nvGrpSpPr>
          <p:cNvPr id="1990" name="Google Shape;1990;p54"/>
          <p:cNvGrpSpPr/>
          <p:nvPr/>
        </p:nvGrpSpPr>
        <p:grpSpPr>
          <a:xfrm flipH="1">
            <a:off x="303257" y="1644288"/>
            <a:ext cx="893999" cy="584699"/>
            <a:chOff x="7555450" y="377766"/>
            <a:chExt cx="670499" cy="438524"/>
          </a:xfrm>
        </p:grpSpPr>
        <p:sp>
          <p:nvSpPr>
            <p:cNvPr id="1991" name="Google Shape;1991;p5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2" name="Google Shape;1992;p5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3" name="Google Shape;1993;p5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1994" name="Google Shape;1994;p54"/>
          <p:cNvGrpSpPr/>
          <p:nvPr/>
        </p:nvGrpSpPr>
        <p:grpSpPr>
          <a:xfrm>
            <a:off x="5372800" y="5380020"/>
            <a:ext cx="653637" cy="811748"/>
            <a:chOff x="7376250" y="1989890"/>
            <a:chExt cx="490228" cy="608811"/>
          </a:xfrm>
        </p:grpSpPr>
        <p:sp>
          <p:nvSpPr>
            <p:cNvPr id="1995" name="Google Shape;1995;p5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6" name="Google Shape;1996;p5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7" name="Google Shape;1997;p5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603" name="Google Shape;603;p33"/>
          <p:cNvGrpSpPr/>
          <p:nvPr/>
        </p:nvGrpSpPr>
        <p:grpSpPr>
          <a:xfrm rot="1385271">
            <a:off x="-560172" y="15460"/>
            <a:ext cx="1937347" cy="281303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6" name="Group 5"/>
          <p:cNvGrpSpPr/>
          <p:nvPr/>
        </p:nvGrpSpPr>
        <p:grpSpPr>
          <a:xfrm>
            <a:off x="7248313" y="760307"/>
            <a:ext cx="4814993" cy="5030047"/>
            <a:chOff x="8561" y="898"/>
            <a:chExt cx="5687" cy="5941"/>
          </a:xfrm>
        </p:grpSpPr>
        <p:sp>
          <p:nvSpPr>
            <p:cNvPr id="2653" name="Google Shape;2653;p65"/>
            <p:cNvSpPr/>
            <p:nvPr/>
          </p:nvSpPr>
          <p:spPr>
            <a:xfrm>
              <a:off x="8561" y="3566"/>
              <a:ext cx="5687" cy="3273"/>
            </a:xfrm>
            <a:prstGeom prst="roundRect">
              <a:avLst>
                <a:gd name="adj" fmla="val 16667"/>
              </a:avLst>
            </a:prstGeom>
            <a:solidFill>
              <a:schemeClr val="lt1"/>
            </a:solidFill>
            <a:ln w="38100" cap="flat" cmpd="sng">
              <a:solidFill>
                <a:schemeClr val="accen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135" b="0" i="0" u="none" strike="noStrike" kern="1200" cap="none" spc="0" normalizeH="0" baseline="0" noProof="0">
                <a:ln>
                  <a:noFill/>
                </a:ln>
                <a:solidFill>
                  <a:prstClr val="black"/>
                </a:solidFill>
                <a:effectLst/>
                <a:uLnTx/>
                <a:uFillTx/>
                <a:latin typeface="Quicksand Medium"/>
                <a:ea typeface="Quicksand Medium"/>
                <a:cs typeface="Quicksand Medium"/>
                <a:sym typeface="Quicksand Medium"/>
              </a:endParaRPr>
            </a:p>
          </p:txBody>
        </p:sp>
        <p:sp>
          <p:nvSpPr>
            <p:cNvPr id="2667" name="Google Shape;2667;p65"/>
            <p:cNvSpPr/>
            <p:nvPr/>
          </p:nvSpPr>
          <p:spPr>
            <a:xfrm flipH="1">
              <a:off x="10102" y="898"/>
              <a:ext cx="3189" cy="1746"/>
            </a:xfrm>
            <a:prstGeom prst="roundRect">
              <a:avLst>
                <a:gd name="adj" fmla="val 16667"/>
              </a:avLst>
            </a:prstGeom>
            <a:solidFill>
              <a:srgbClr val="F656BC"/>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Nguyên</a:t>
              </a:r>
              <a:r>
                <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 </a:t>
              </a: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nhân</a:t>
              </a:r>
              <a:endPar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endParaRPr>
            </a:p>
          </p:txBody>
        </p:sp>
        <p:cxnSp>
          <p:nvCxnSpPr>
            <p:cNvPr id="2696" name="Google Shape;2696;p65"/>
            <p:cNvCxnSpPr/>
            <p:nvPr/>
          </p:nvCxnSpPr>
          <p:spPr>
            <a:xfrm flipH="1">
              <a:off x="9695" y="1782"/>
              <a:ext cx="407" cy="2028"/>
            </a:xfrm>
            <a:prstGeom prst="straightConnector1">
              <a:avLst/>
            </a:prstGeom>
            <a:noFill/>
            <a:ln w="9525" cap="flat" cmpd="sng">
              <a:solidFill>
                <a:srgbClr val="F656BC"/>
              </a:solidFill>
              <a:prstDash val="dash"/>
              <a:round/>
              <a:headEnd type="oval" w="med" len="med"/>
              <a:tailEnd type="oval" w="med" len="med"/>
            </a:ln>
          </p:spPr>
        </p:cxnSp>
        <p:cxnSp>
          <p:nvCxnSpPr>
            <p:cNvPr id="5" name="Google Shape;2696;p65"/>
            <p:cNvCxnSpPr/>
            <p:nvPr/>
          </p:nvCxnSpPr>
          <p:spPr>
            <a:xfrm>
              <a:off x="13324" y="1827"/>
              <a:ext cx="407" cy="2028"/>
            </a:xfrm>
            <a:prstGeom prst="straightConnector1">
              <a:avLst/>
            </a:prstGeom>
            <a:noFill/>
            <a:ln w="9525" cap="flat" cmpd="sng">
              <a:solidFill>
                <a:srgbClr val="F656BC"/>
              </a:solidFill>
              <a:prstDash val="dash"/>
              <a:round/>
              <a:headEnd type="oval" w="med" len="med"/>
              <a:tailEnd type="oval" w="med" len="med"/>
            </a:ln>
          </p:spPr>
        </p:cxnSp>
      </p:grpSp>
      <p:grpSp>
        <p:nvGrpSpPr>
          <p:cNvPr id="2676" name="Google Shape;2676;p65"/>
          <p:cNvGrpSpPr/>
          <p:nvPr/>
        </p:nvGrpSpPr>
        <p:grpSpPr>
          <a:xfrm rot="10800000" flipH="1" flipV="1">
            <a:off x="7241327" y="2933806"/>
            <a:ext cx="508893" cy="536832"/>
            <a:chOff x="3456600" y="4193100"/>
            <a:chExt cx="495225" cy="441425"/>
          </a:xfrm>
        </p:grpSpPr>
        <p:sp>
          <p:nvSpPr>
            <p:cNvPr id="2677"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2678"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2679"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7" name="Google Shape;2676;p65"/>
          <p:cNvGrpSpPr/>
          <p:nvPr/>
        </p:nvGrpSpPr>
        <p:grpSpPr>
          <a:xfrm rot="10800000" flipV="1">
            <a:off x="11409891" y="3049164"/>
            <a:ext cx="508893" cy="536832"/>
            <a:chOff x="3456600" y="4193100"/>
            <a:chExt cx="495225" cy="441425"/>
          </a:xfrm>
        </p:grpSpPr>
        <p:sp>
          <p:nvSpPr>
            <p:cNvPr id="2"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3"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4"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8" name="Text Box 0"/>
          <p:cNvSpPr txBox="1"/>
          <p:nvPr/>
        </p:nvSpPr>
        <p:spPr>
          <a:xfrm>
            <a:off x="7248525" y="3496098"/>
            <a:ext cx="4742392" cy="2246769"/>
          </a:xfrm>
          <a:prstGeom prst="rect">
            <a:avLst/>
          </a:prstGeom>
          <a:noFill/>
        </p:spPr>
        <p:txBody>
          <a:bodyPr wrap="square" rtlCol="0">
            <a:spAutoFit/>
          </a:bodyPr>
          <a:lstStyle/>
          <a:p>
            <a:pPr algn="ctr"/>
            <a:r>
              <a:rPr lang="nl-NL" sz="2800" dirty="0">
                <a:latin typeface="Cambria" panose="02040503050406030204" pitchFamily="18" charset="0"/>
                <a:ea typeface="Cambria" panose="02040503050406030204" pitchFamily="18" charset="0"/>
              </a:rPr>
              <a:t>Thói quen </a:t>
            </a:r>
            <a:r>
              <a:rPr lang="vi-VN" sz="2800" dirty="0">
                <a:latin typeface="Cambria" panose="02040503050406030204" pitchFamily="18" charset="0"/>
                <a:ea typeface="Cambria" panose="02040503050406030204" pitchFamily="18" charset="0"/>
              </a:rPr>
              <a:t>(</a:t>
            </a:r>
            <a:r>
              <a:rPr lang="nl-NL" sz="2800" dirty="0">
                <a:latin typeface="Cambria" panose="02040503050406030204" pitchFamily="18" charset="0"/>
                <a:ea typeface="Cambria" panose="02040503050406030204" pitchFamily="18" charset="0"/>
              </a:rPr>
              <a:t>thường xuyên</a:t>
            </a:r>
            <a:r>
              <a:rPr lang="vi-VN" sz="2800" dirty="0">
                <a:latin typeface="Cambria" panose="02040503050406030204" pitchFamily="18" charset="0"/>
                <a:ea typeface="Cambria" panose="02040503050406030204" pitchFamily="18" charset="0"/>
              </a:rPr>
              <a:t>)</a:t>
            </a:r>
            <a:r>
              <a:rPr lang="nl-NL" sz="2800" dirty="0">
                <a:latin typeface="Cambria" panose="02040503050406030204" pitchFamily="18" charset="0"/>
                <a:ea typeface="Cambria" panose="02040503050406030204" pitchFamily="18" charset="0"/>
              </a:rPr>
              <a:t> ăn nhiều thức ăn hơn tiêu chuẩn dành cho một khẩu phần ăn </a:t>
            </a:r>
            <a:r>
              <a:rPr lang="vi-VN" sz="2800" dirty="0">
                <a:latin typeface="Cambria" panose="02040503050406030204" pitchFamily="18" charset="0"/>
                <a:ea typeface="Cambria" panose="02040503050406030204" pitchFamily="18" charset="0"/>
              </a:rPr>
              <a:t>(quá</a:t>
            </a:r>
            <a:r>
              <a:rPr lang="nl-NL" sz="2800" dirty="0">
                <a:latin typeface="Cambria" panose="02040503050406030204" pitchFamily="18" charset="0"/>
                <a:ea typeface="Cambria" panose="02040503050406030204" pitchFamily="18" charset="0"/>
              </a:rPr>
              <a:t> thừa chất đường</a:t>
            </a:r>
            <a:r>
              <a:rPr lang="vi-VN" sz="2800" dirty="0">
                <a:latin typeface="Cambria" panose="02040503050406030204" pitchFamily="18" charset="0"/>
                <a:ea typeface="Cambria" panose="02040503050406030204" pitchFamily="18" charset="0"/>
              </a:rPr>
              <a:t>,</a:t>
            </a:r>
            <a:r>
              <a:rPr lang="nl-NL" sz="2800" dirty="0">
                <a:latin typeface="Cambria" panose="02040503050406030204" pitchFamily="18" charset="0"/>
                <a:ea typeface="Cambria" panose="02040503050406030204" pitchFamily="18" charset="0"/>
              </a:rPr>
              <a:t> bột chất đạm và chất béo</a:t>
            </a:r>
            <a:r>
              <a:rPr lang="vi-VN" sz="2800" dirty="0">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9" name="Google Shape;2653;p65"/>
          <p:cNvSpPr/>
          <p:nvPr/>
        </p:nvSpPr>
        <p:spPr>
          <a:xfrm>
            <a:off x="673100" y="1278890"/>
            <a:ext cx="5918200" cy="3726180"/>
          </a:xfrm>
          <a:prstGeom prst="roundRect">
            <a:avLst>
              <a:gd name="adj" fmla="val 16667"/>
            </a:avLst>
          </a:prstGeom>
          <a:solidFill>
            <a:schemeClr val="lt1"/>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black"/>
              </a:solidFill>
              <a:effectLst/>
              <a:uLnTx/>
              <a:uFillTx/>
              <a:latin typeface="Calibri" panose="020F0502020204030204" pitchFamily="34" charset="0"/>
              <a:ea typeface="Quicksand Medium"/>
              <a:cs typeface="Calibri" panose="020F0502020204030204" pitchFamily="34" charset="0"/>
              <a:sym typeface="Quicksand Medium"/>
            </a:endParaRPr>
          </a:p>
        </p:txBody>
      </p:sp>
      <p:pic>
        <p:nvPicPr>
          <p:cNvPr id="11" name="Picture 10">
            <a:extLst>
              <a:ext uri="{FF2B5EF4-FFF2-40B4-BE49-F238E27FC236}">
                <a16:creationId xmlns:a16="http://schemas.microsoft.com/office/drawing/2014/main" id="{E8227BE7-537E-9B9E-FA55-27236E3955A2}"/>
              </a:ext>
            </a:extLst>
          </p:cNvPr>
          <p:cNvPicPr>
            <a:picLocks noChangeAspect="1"/>
          </p:cNvPicPr>
          <p:nvPr/>
        </p:nvPicPr>
        <p:blipFill>
          <a:blip r:embed="rId3"/>
          <a:stretch>
            <a:fillRect/>
          </a:stretch>
        </p:blipFill>
        <p:spPr>
          <a:xfrm>
            <a:off x="1076325" y="1347787"/>
            <a:ext cx="4724400" cy="3515591"/>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23"/>
                                        </p:tgtEl>
                                        <p:attrNameLst>
                                          <p:attrName>style.visibility</p:attrName>
                                        </p:attrNameLst>
                                      </p:cBhvr>
                                      <p:to>
                                        <p:strVal val="visible"/>
                                      </p:to>
                                    </p:set>
                                    <p:animEffect transition="in" filter="randombar(horizontal)">
                                      <p:cBhvr>
                                        <p:cTn id="7" dur="500"/>
                                        <p:tgtEl>
                                          <p:spTgt spid="19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676"/>
                                        </p:tgtEl>
                                        <p:attrNameLst>
                                          <p:attrName>style.visibility</p:attrName>
                                        </p:attrNameLst>
                                      </p:cBhvr>
                                      <p:to>
                                        <p:strVal val="visible"/>
                                      </p:to>
                                    </p:set>
                                    <p:anim calcmode="lin" valueType="num">
                                      <p:cBhvr additive="base">
                                        <p:cTn id="26" dur="500" fill="hold"/>
                                        <p:tgtEl>
                                          <p:spTgt spid="2676"/>
                                        </p:tgtEl>
                                        <p:attrNameLst>
                                          <p:attrName>ppt_x</p:attrName>
                                        </p:attrNameLst>
                                      </p:cBhvr>
                                      <p:tavLst>
                                        <p:tav tm="0">
                                          <p:val>
                                            <p:strVal val="#ppt_x"/>
                                          </p:val>
                                        </p:tav>
                                        <p:tav tm="100000">
                                          <p:val>
                                            <p:strVal val="#ppt_x"/>
                                          </p:val>
                                        </p:tav>
                                      </p:tavLst>
                                    </p:anim>
                                    <p:anim calcmode="lin" valueType="num">
                                      <p:cBhvr additive="base">
                                        <p:cTn id="27" dur="500" fill="hold"/>
                                        <p:tgtEl>
                                          <p:spTgt spid="2676"/>
                                        </p:tgtEl>
                                        <p:attrNameLst>
                                          <p:attrName>ppt_y</p:attrName>
                                        </p:attrNameLst>
                                      </p:cBhvr>
                                      <p:tavLst>
                                        <p:tav tm="0">
                                          <p:val>
                                            <p:strVal val="1+#ppt_h/2"/>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0" grpId="0" animBg="1"/>
      <p:bldP spid="1931" grpId="0" animBg="1"/>
      <p:bldP spid="1932" grpId="0" animBg="1"/>
      <p:bldP spid="8" grpId="0"/>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grpSp>
        <p:nvGrpSpPr>
          <p:cNvPr id="13" name="Google Shape;2676;p65"/>
          <p:cNvGrpSpPr/>
          <p:nvPr/>
        </p:nvGrpSpPr>
        <p:grpSpPr>
          <a:xfrm rot="10800000" flipH="1" flipV="1">
            <a:off x="8731408" y="6314043"/>
            <a:ext cx="381670" cy="402624"/>
            <a:chOff x="3456600" y="4193100"/>
            <a:chExt cx="495225" cy="441425"/>
          </a:xfrm>
        </p:grpSpPr>
        <p:sp>
          <p:nvSpPr>
            <p:cNvPr id="14"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1923" name="Google Shape;1923;p54"/>
          <p:cNvGrpSpPr/>
          <p:nvPr/>
        </p:nvGrpSpPr>
        <p:grpSpPr>
          <a:xfrm>
            <a:off x="407247" y="1122680"/>
            <a:ext cx="6469803" cy="4965700"/>
            <a:chOff x="4194275" y="1132225"/>
            <a:chExt cx="4262058" cy="2995974"/>
          </a:xfrm>
          <a:solidFill>
            <a:srgbClr val="BD59BC"/>
          </a:solidFill>
        </p:grpSpPr>
        <p:sp>
          <p:nvSpPr>
            <p:cNvPr id="1924" name="Google Shape;1924;p54"/>
            <p:cNvSpPr/>
            <p:nvPr/>
          </p:nvSpPr>
          <p:spPr>
            <a:xfrm>
              <a:off x="5812789" y="3604412"/>
              <a:ext cx="1111940" cy="523776"/>
            </a:xfrm>
            <a:custGeom>
              <a:avLst/>
              <a:gdLst/>
              <a:ahLst/>
              <a:cxnLst/>
              <a:rect l="l" t="t" r="r" b="b"/>
              <a:pathLst>
                <a:path w="14652" h="6902" extrusionOk="0">
                  <a:moveTo>
                    <a:pt x="1570" y="1"/>
                  </a:moveTo>
                  <a:lnTo>
                    <a:pt x="1258" y="1372"/>
                  </a:lnTo>
                  <a:lnTo>
                    <a:pt x="0" y="6902"/>
                  </a:lnTo>
                  <a:lnTo>
                    <a:pt x="14651" y="6902"/>
                  </a:lnTo>
                  <a:lnTo>
                    <a:pt x="13394" y="1372"/>
                  </a:lnTo>
                  <a:lnTo>
                    <a:pt x="13081"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5" name="Google Shape;1925;p54"/>
            <p:cNvSpPr/>
            <p:nvPr/>
          </p:nvSpPr>
          <p:spPr>
            <a:xfrm>
              <a:off x="5911281" y="3609400"/>
              <a:ext cx="917193" cy="112284"/>
            </a:xfrm>
            <a:custGeom>
              <a:avLst/>
              <a:gdLst/>
              <a:ahLst/>
              <a:cxnLst/>
              <a:rect l="l" t="t" r="r" b="b"/>
              <a:pathLst>
                <a:path w="12137" h="1372" extrusionOk="0">
                  <a:moveTo>
                    <a:pt x="313" y="1"/>
                  </a:moveTo>
                  <a:lnTo>
                    <a:pt x="1" y="1372"/>
                  </a:lnTo>
                  <a:lnTo>
                    <a:pt x="12137" y="1372"/>
                  </a:lnTo>
                  <a:lnTo>
                    <a:pt x="11824"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6" name="Google Shape;1926;p54"/>
            <p:cNvSpPr/>
            <p:nvPr/>
          </p:nvSpPr>
          <p:spPr>
            <a:xfrm>
              <a:off x="5506268" y="3978777"/>
              <a:ext cx="1724904" cy="149422"/>
            </a:xfrm>
            <a:custGeom>
              <a:avLst/>
              <a:gdLst/>
              <a:ahLst/>
              <a:cxnLst/>
              <a:rect l="l" t="t" r="r" b="b"/>
              <a:pathLst>
                <a:path w="22729" h="1969" extrusionOk="0">
                  <a:moveTo>
                    <a:pt x="10" y="0"/>
                  </a:moveTo>
                  <a:cubicBezTo>
                    <a:pt x="5" y="0"/>
                    <a:pt x="1" y="4"/>
                    <a:pt x="1" y="10"/>
                  </a:cubicBezTo>
                  <a:lnTo>
                    <a:pt x="1" y="1961"/>
                  </a:lnTo>
                  <a:cubicBezTo>
                    <a:pt x="1" y="1965"/>
                    <a:pt x="5" y="1969"/>
                    <a:pt x="10" y="1969"/>
                  </a:cubicBezTo>
                  <a:lnTo>
                    <a:pt x="22719" y="1969"/>
                  </a:lnTo>
                  <a:cubicBezTo>
                    <a:pt x="22725" y="1969"/>
                    <a:pt x="22729" y="1965"/>
                    <a:pt x="22729" y="1961"/>
                  </a:cubicBezTo>
                  <a:lnTo>
                    <a:pt x="22729" y="10"/>
                  </a:lnTo>
                  <a:cubicBezTo>
                    <a:pt x="22728" y="4"/>
                    <a:pt x="22725" y="0"/>
                    <a:pt x="2271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7" name="Google Shape;1927;p54"/>
            <p:cNvSpPr/>
            <p:nvPr/>
          </p:nvSpPr>
          <p:spPr>
            <a:xfrm>
              <a:off x="5506268" y="3978777"/>
              <a:ext cx="1724904" cy="117170"/>
            </a:xfrm>
            <a:custGeom>
              <a:avLst/>
              <a:gdLst/>
              <a:ahLst/>
              <a:cxnLst/>
              <a:rect l="l" t="t" r="r" b="b"/>
              <a:pathLst>
                <a:path w="22729" h="1544" extrusionOk="0">
                  <a:moveTo>
                    <a:pt x="10" y="0"/>
                  </a:moveTo>
                  <a:cubicBezTo>
                    <a:pt x="5" y="0"/>
                    <a:pt x="1" y="4"/>
                    <a:pt x="1" y="10"/>
                  </a:cubicBezTo>
                  <a:lnTo>
                    <a:pt x="1" y="1535"/>
                  </a:lnTo>
                  <a:cubicBezTo>
                    <a:pt x="1" y="1540"/>
                    <a:pt x="5" y="1543"/>
                    <a:pt x="10" y="1543"/>
                  </a:cubicBezTo>
                  <a:lnTo>
                    <a:pt x="22719" y="1543"/>
                  </a:lnTo>
                  <a:cubicBezTo>
                    <a:pt x="22725" y="1543"/>
                    <a:pt x="22729" y="1540"/>
                    <a:pt x="22729" y="1535"/>
                  </a:cubicBezTo>
                  <a:lnTo>
                    <a:pt x="22729" y="10"/>
                  </a:lnTo>
                  <a:cubicBezTo>
                    <a:pt x="22728" y="4"/>
                    <a:pt x="22725" y="0"/>
                    <a:pt x="2271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8" name="Google Shape;1928;p54"/>
            <p:cNvSpPr/>
            <p:nvPr/>
          </p:nvSpPr>
          <p:spPr>
            <a:xfrm>
              <a:off x="4194275" y="1132225"/>
              <a:ext cx="4262058" cy="2506185"/>
            </a:xfrm>
            <a:custGeom>
              <a:avLst/>
              <a:gdLst/>
              <a:ahLst/>
              <a:cxnLst/>
              <a:rect l="l" t="t" r="r" b="b"/>
              <a:pathLst>
                <a:path w="56161" h="33025" extrusionOk="0">
                  <a:moveTo>
                    <a:pt x="1905" y="0"/>
                  </a:moveTo>
                  <a:cubicBezTo>
                    <a:pt x="854" y="0"/>
                    <a:pt x="1" y="854"/>
                    <a:pt x="1" y="1906"/>
                  </a:cubicBezTo>
                  <a:lnTo>
                    <a:pt x="1" y="31120"/>
                  </a:lnTo>
                  <a:cubicBezTo>
                    <a:pt x="1" y="32171"/>
                    <a:pt x="854" y="33025"/>
                    <a:pt x="1905" y="33025"/>
                  </a:cubicBezTo>
                  <a:lnTo>
                    <a:pt x="54255" y="33025"/>
                  </a:lnTo>
                  <a:cubicBezTo>
                    <a:pt x="55306" y="33025"/>
                    <a:pt x="56161" y="32171"/>
                    <a:pt x="56161" y="31120"/>
                  </a:cubicBezTo>
                  <a:lnTo>
                    <a:pt x="56161" y="1906"/>
                  </a:lnTo>
                  <a:cubicBezTo>
                    <a:pt x="56161" y="854"/>
                    <a:pt x="55306" y="0"/>
                    <a:pt x="5425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1930" name="Google Shape;1930;p54"/>
          <p:cNvSpPr/>
          <p:nvPr/>
        </p:nvSpPr>
        <p:spPr>
          <a:xfrm rot="813408">
            <a:off x="10405084" y="2608516"/>
            <a:ext cx="900" cy="33"/>
          </a:xfrm>
          <a:custGeom>
            <a:avLst/>
            <a:gdLst/>
            <a:ahLst/>
            <a:cxnLst/>
            <a:rect l="l" t="t" r="r" b="b"/>
            <a:pathLst>
              <a:path w="27" h="1" extrusionOk="0">
                <a:moveTo>
                  <a:pt x="1" y="1"/>
                </a:moveTo>
                <a:lnTo>
                  <a:pt x="1" y="1"/>
                </a:lnTo>
                <a:lnTo>
                  <a:pt x="27"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31" name="Google Shape;1931;p54"/>
          <p:cNvSpPr/>
          <p:nvPr/>
        </p:nvSpPr>
        <p:spPr>
          <a:xfrm rot="813408">
            <a:off x="10613249" y="3203489"/>
            <a:ext cx="900" cy="33"/>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32" name="Google Shape;1932;p54"/>
          <p:cNvSpPr/>
          <p:nvPr/>
        </p:nvSpPr>
        <p:spPr>
          <a:xfrm rot="813408">
            <a:off x="10608181" y="2710819"/>
            <a:ext cx="33" cy="900"/>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80" name="Google Shape;1980;p54"/>
          <p:cNvSpPr/>
          <p:nvPr/>
        </p:nvSpPr>
        <p:spPr>
          <a:xfrm flipH="1">
            <a:off x="10024467" y="6336895"/>
            <a:ext cx="1027433" cy="304231"/>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nvGrpSpPr>
          <p:cNvPr id="1990" name="Google Shape;1990;p54"/>
          <p:cNvGrpSpPr/>
          <p:nvPr/>
        </p:nvGrpSpPr>
        <p:grpSpPr>
          <a:xfrm flipH="1">
            <a:off x="303257" y="1644288"/>
            <a:ext cx="893999" cy="584699"/>
            <a:chOff x="7555450" y="377766"/>
            <a:chExt cx="670499" cy="438524"/>
          </a:xfrm>
        </p:grpSpPr>
        <p:sp>
          <p:nvSpPr>
            <p:cNvPr id="1991" name="Google Shape;1991;p5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2" name="Google Shape;1992;p5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3" name="Google Shape;1993;p5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1994" name="Google Shape;1994;p54"/>
          <p:cNvGrpSpPr/>
          <p:nvPr/>
        </p:nvGrpSpPr>
        <p:grpSpPr>
          <a:xfrm>
            <a:off x="5372800" y="5380020"/>
            <a:ext cx="653637" cy="811748"/>
            <a:chOff x="7376250" y="1989890"/>
            <a:chExt cx="490228" cy="608811"/>
          </a:xfrm>
        </p:grpSpPr>
        <p:sp>
          <p:nvSpPr>
            <p:cNvPr id="1995" name="Google Shape;1995;p5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6" name="Google Shape;1996;p5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7" name="Google Shape;1997;p5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603" name="Google Shape;603;p33"/>
          <p:cNvGrpSpPr/>
          <p:nvPr/>
        </p:nvGrpSpPr>
        <p:grpSpPr>
          <a:xfrm rot="1385271">
            <a:off x="-560172" y="15460"/>
            <a:ext cx="1937347" cy="281303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6" name="Group 5"/>
          <p:cNvGrpSpPr/>
          <p:nvPr/>
        </p:nvGrpSpPr>
        <p:grpSpPr>
          <a:xfrm>
            <a:off x="7248313" y="760307"/>
            <a:ext cx="4814993" cy="5030047"/>
            <a:chOff x="8561" y="898"/>
            <a:chExt cx="5687" cy="5941"/>
          </a:xfrm>
        </p:grpSpPr>
        <p:sp>
          <p:nvSpPr>
            <p:cNvPr id="2653" name="Google Shape;2653;p65"/>
            <p:cNvSpPr/>
            <p:nvPr/>
          </p:nvSpPr>
          <p:spPr>
            <a:xfrm>
              <a:off x="8561" y="3566"/>
              <a:ext cx="5687" cy="3273"/>
            </a:xfrm>
            <a:prstGeom prst="roundRect">
              <a:avLst>
                <a:gd name="adj" fmla="val 16667"/>
              </a:avLst>
            </a:prstGeom>
            <a:solidFill>
              <a:schemeClr val="lt1"/>
            </a:solidFill>
            <a:ln w="38100" cap="flat" cmpd="sng">
              <a:solidFill>
                <a:schemeClr val="accen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135" b="0" i="0" u="none" strike="noStrike" kern="1200" cap="none" spc="0" normalizeH="0" baseline="0" noProof="0">
                <a:ln>
                  <a:noFill/>
                </a:ln>
                <a:solidFill>
                  <a:prstClr val="black"/>
                </a:solidFill>
                <a:effectLst/>
                <a:uLnTx/>
                <a:uFillTx/>
                <a:latin typeface="Quicksand Medium"/>
                <a:ea typeface="Quicksand Medium"/>
                <a:cs typeface="Quicksand Medium"/>
                <a:sym typeface="Quicksand Medium"/>
              </a:endParaRPr>
            </a:p>
          </p:txBody>
        </p:sp>
        <p:sp>
          <p:nvSpPr>
            <p:cNvPr id="2667" name="Google Shape;2667;p65"/>
            <p:cNvSpPr/>
            <p:nvPr/>
          </p:nvSpPr>
          <p:spPr>
            <a:xfrm flipH="1">
              <a:off x="10102" y="898"/>
              <a:ext cx="3189" cy="1746"/>
            </a:xfrm>
            <a:prstGeom prst="roundRect">
              <a:avLst>
                <a:gd name="adj" fmla="val 16667"/>
              </a:avLst>
            </a:prstGeom>
            <a:solidFill>
              <a:srgbClr val="F656BC"/>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Nguyên</a:t>
              </a:r>
              <a:r>
                <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 </a:t>
              </a: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nhân</a:t>
              </a:r>
              <a:endPar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endParaRPr>
            </a:p>
          </p:txBody>
        </p:sp>
        <p:cxnSp>
          <p:nvCxnSpPr>
            <p:cNvPr id="2696" name="Google Shape;2696;p65"/>
            <p:cNvCxnSpPr/>
            <p:nvPr/>
          </p:nvCxnSpPr>
          <p:spPr>
            <a:xfrm flipH="1">
              <a:off x="9695" y="1782"/>
              <a:ext cx="407" cy="2028"/>
            </a:xfrm>
            <a:prstGeom prst="straightConnector1">
              <a:avLst/>
            </a:prstGeom>
            <a:noFill/>
            <a:ln w="9525" cap="flat" cmpd="sng">
              <a:solidFill>
                <a:srgbClr val="F656BC"/>
              </a:solidFill>
              <a:prstDash val="dash"/>
              <a:round/>
              <a:headEnd type="oval" w="med" len="med"/>
              <a:tailEnd type="oval" w="med" len="med"/>
            </a:ln>
          </p:spPr>
        </p:cxnSp>
        <p:cxnSp>
          <p:nvCxnSpPr>
            <p:cNvPr id="5" name="Google Shape;2696;p65"/>
            <p:cNvCxnSpPr/>
            <p:nvPr/>
          </p:nvCxnSpPr>
          <p:spPr>
            <a:xfrm>
              <a:off x="13324" y="1827"/>
              <a:ext cx="407" cy="2028"/>
            </a:xfrm>
            <a:prstGeom prst="straightConnector1">
              <a:avLst/>
            </a:prstGeom>
            <a:noFill/>
            <a:ln w="9525" cap="flat" cmpd="sng">
              <a:solidFill>
                <a:srgbClr val="F656BC"/>
              </a:solidFill>
              <a:prstDash val="dash"/>
              <a:round/>
              <a:headEnd type="oval" w="med" len="med"/>
              <a:tailEnd type="oval" w="med" len="med"/>
            </a:ln>
          </p:spPr>
        </p:cxnSp>
      </p:grpSp>
      <p:grpSp>
        <p:nvGrpSpPr>
          <p:cNvPr id="2676" name="Google Shape;2676;p65"/>
          <p:cNvGrpSpPr/>
          <p:nvPr/>
        </p:nvGrpSpPr>
        <p:grpSpPr>
          <a:xfrm rot="10800000" flipH="1" flipV="1">
            <a:off x="7241327" y="2933806"/>
            <a:ext cx="508893" cy="536832"/>
            <a:chOff x="3456600" y="4193100"/>
            <a:chExt cx="495225" cy="441425"/>
          </a:xfrm>
        </p:grpSpPr>
        <p:sp>
          <p:nvSpPr>
            <p:cNvPr id="2677"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2678"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2679"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7" name="Google Shape;2676;p65"/>
          <p:cNvGrpSpPr/>
          <p:nvPr/>
        </p:nvGrpSpPr>
        <p:grpSpPr>
          <a:xfrm rot="10800000" flipV="1">
            <a:off x="11409891" y="3049164"/>
            <a:ext cx="508893" cy="536832"/>
            <a:chOff x="3456600" y="4193100"/>
            <a:chExt cx="495225" cy="441425"/>
          </a:xfrm>
        </p:grpSpPr>
        <p:sp>
          <p:nvSpPr>
            <p:cNvPr id="2"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3"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4"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8" name="Text Box 0"/>
          <p:cNvSpPr txBox="1"/>
          <p:nvPr/>
        </p:nvSpPr>
        <p:spPr>
          <a:xfrm>
            <a:off x="7248525" y="3496098"/>
            <a:ext cx="4742392" cy="1754326"/>
          </a:xfrm>
          <a:prstGeom prst="rect">
            <a:avLst/>
          </a:prstGeom>
          <a:noFill/>
        </p:spPr>
        <p:txBody>
          <a:bodyPr wrap="square" rtlCol="0">
            <a:spAutoFit/>
          </a:bodyPr>
          <a:lstStyle/>
          <a:p>
            <a:pPr lvl="0" algn="ctr"/>
            <a:r>
              <a:rPr lang="vi-VN" sz="3600" dirty="0">
                <a:solidFill>
                  <a:prstClr val="black"/>
                </a:solidFill>
                <a:latin typeface="Cambria" panose="02040503050406030204" pitchFamily="18" charset="0"/>
                <a:ea typeface="Cambria" panose="02040503050406030204" pitchFamily="18" charset="0"/>
              </a:rPr>
              <a:t>Ăn buổi tối trước khi đi ngủ, ăn đồ ăn nhanh, uống nước ngọt có ga.</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9" name="Google Shape;2653;p65"/>
          <p:cNvSpPr/>
          <p:nvPr/>
        </p:nvSpPr>
        <p:spPr>
          <a:xfrm>
            <a:off x="673100" y="1278890"/>
            <a:ext cx="5918200" cy="3726180"/>
          </a:xfrm>
          <a:prstGeom prst="roundRect">
            <a:avLst>
              <a:gd name="adj" fmla="val 16667"/>
            </a:avLst>
          </a:prstGeom>
          <a:solidFill>
            <a:schemeClr val="lt1"/>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black"/>
              </a:solidFill>
              <a:effectLst/>
              <a:uLnTx/>
              <a:uFillTx/>
              <a:latin typeface="Calibri" panose="020F0502020204030204" pitchFamily="34" charset="0"/>
              <a:ea typeface="Quicksand Medium"/>
              <a:cs typeface="Calibri" panose="020F0502020204030204" pitchFamily="34" charset="0"/>
              <a:sym typeface="Quicksand Medium"/>
            </a:endParaRPr>
          </a:p>
        </p:txBody>
      </p:sp>
      <p:pic>
        <p:nvPicPr>
          <p:cNvPr id="12" name="Picture 11">
            <a:extLst>
              <a:ext uri="{FF2B5EF4-FFF2-40B4-BE49-F238E27FC236}">
                <a16:creationId xmlns:a16="http://schemas.microsoft.com/office/drawing/2014/main" id="{B007E384-DAE8-C112-ACEE-470E32D3E3DA}"/>
              </a:ext>
            </a:extLst>
          </p:cNvPr>
          <p:cNvPicPr>
            <a:picLocks noChangeAspect="1"/>
          </p:cNvPicPr>
          <p:nvPr/>
        </p:nvPicPr>
        <p:blipFill>
          <a:blip r:embed="rId3"/>
          <a:stretch>
            <a:fillRect/>
          </a:stretch>
        </p:blipFill>
        <p:spPr>
          <a:xfrm>
            <a:off x="1585912" y="1504950"/>
            <a:ext cx="4283136" cy="3190875"/>
          </a:xfrm>
          <a:prstGeom prst="rect">
            <a:avLst/>
          </a:prstGeom>
        </p:spPr>
      </p:pic>
    </p:spTree>
    <p:extLst>
      <p:ext uri="{BB962C8B-B14F-4D97-AF65-F5344CB8AC3E}">
        <p14:creationId xmlns:p14="http://schemas.microsoft.com/office/powerpoint/2010/main" val="15177703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23"/>
                                        </p:tgtEl>
                                        <p:attrNameLst>
                                          <p:attrName>style.visibility</p:attrName>
                                        </p:attrNameLst>
                                      </p:cBhvr>
                                      <p:to>
                                        <p:strVal val="visible"/>
                                      </p:to>
                                    </p:set>
                                    <p:animEffect transition="in" filter="randombar(horizontal)">
                                      <p:cBhvr>
                                        <p:cTn id="7" dur="500"/>
                                        <p:tgtEl>
                                          <p:spTgt spid="19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676"/>
                                        </p:tgtEl>
                                        <p:attrNameLst>
                                          <p:attrName>style.visibility</p:attrName>
                                        </p:attrNameLst>
                                      </p:cBhvr>
                                      <p:to>
                                        <p:strVal val="visible"/>
                                      </p:to>
                                    </p:set>
                                    <p:anim calcmode="lin" valueType="num">
                                      <p:cBhvr additive="base">
                                        <p:cTn id="26" dur="500" fill="hold"/>
                                        <p:tgtEl>
                                          <p:spTgt spid="2676"/>
                                        </p:tgtEl>
                                        <p:attrNameLst>
                                          <p:attrName>ppt_x</p:attrName>
                                        </p:attrNameLst>
                                      </p:cBhvr>
                                      <p:tavLst>
                                        <p:tav tm="0">
                                          <p:val>
                                            <p:strVal val="#ppt_x"/>
                                          </p:val>
                                        </p:tav>
                                        <p:tav tm="100000">
                                          <p:val>
                                            <p:strVal val="#ppt_x"/>
                                          </p:val>
                                        </p:tav>
                                      </p:tavLst>
                                    </p:anim>
                                    <p:anim calcmode="lin" valueType="num">
                                      <p:cBhvr additive="base">
                                        <p:cTn id="27" dur="500" fill="hold"/>
                                        <p:tgtEl>
                                          <p:spTgt spid="2676"/>
                                        </p:tgtEl>
                                        <p:attrNameLst>
                                          <p:attrName>ppt_y</p:attrName>
                                        </p:attrNameLst>
                                      </p:cBhvr>
                                      <p:tavLst>
                                        <p:tav tm="0">
                                          <p:val>
                                            <p:strVal val="1+#ppt_h/2"/>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0" grpId="0" animBg="1"/>
      <p:bldP spid="1931" grpId="0" animBg="1"/>
      <p:bldP spid="1932" grpId="0" animBg="1"/>
      <p:bldP spid="8" grpId="0"/>
      <p:bldP spid="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grpSp>
        <p:nvGrpSpPr>
          <p:cNvPr id="13" name="Google Shape;2676;p65"/>
          <p:cNvGrpSpPr/>
          <p:nvPr/>
        </p:nvGrpSpPr>
        <p:grpSpPr>
          <a:xfrm rot="10800000" flipH="1" flipV="1">
            <a:off x="8731408" y="6314043"/>
            <a:ext cx="381670" cy="402624"/>
            <a:chOff x="3456600" y="4193100"/>
            <a:chExt cx="495225" cy="441425"/>
          </a:xfrm>
        </p:grpSpPr>
        <p:sp>
          <p:nvSpPr>
            <p:cNvPr id="14"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1923" name="Google Shape;1923;p54"/>
          <p:cNvGrpSpPr/>
          <p:nvPr/>
        </p:nvGrpSpPr>
        <p:grpSpPr>
          <a:xfrm>
            <a:off x="407247" y="1122680"/>
            <a:ext cx="6469803" cy="4965700"/>
            <a:chOff x="4194275" y="1132225"/>
            <a:chExt cx="4262058" cy="2995974"/>
          </a:xfrm>
          <a:solidFill>
            <a:srgbClr val="BD59BC"/>
          </a:solidFill>
        </p:grpSpPr>
        <p:sp>
          <p:nvSpPr>
            <p:cNvPr id="1924" name="Google Shape;1924;p54"/>
            <p:cNvSpPr/>
            <p:nvPr/>
          </p:nvSpPr>
          <p:spPr>
            <a:xfrm>
              <a:off x="5812789" y="3604412"/>
              <a:ext cx="1111940" cy="523776"/>
            </a:xfrm>
            <a:custGeom>
              <a:avLst/>
              <a:gdLst/>
              <a:ahLst/>
              <a:cxnLst/>
              <a:rect l="l" t="t" r="r" b="b"/>
              <a:pathLst>
                <a:path w="14652" h="6902" extrusionOk="0">
                  <a:moveTo>
                    <a:pt x="1570" y="1"/>
                  </a:moveTo>
                  <a:lnTo>
                    <a:pt x="1258" y="1372"/>
                  </a:lnTo>
                  <a:lnTo>
                    <a:pt x="0" y="6902"/>
                  </a:lnTo>
                  <a:lnTo>
                    <a:pt x="14651" y="6902"/>
                  </a:lnTo>
                  <a:lnTo>
                    <a:pt x="13394" y="1372"/>
                  </a:lnTo>
                  <a:lnTo>
                    <a:pt x="13081"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5" name="Google Shape;1925;p54"/>
            <p:cNvSpPr/>
            <p:nvPr/>
          </p:nvSpPr>
          <p:spPr>
            <a:xfrm>
              <a:off x="5911281" y="3609400"/>
              <a:ext cx="917193" cy="112284"/>
            </a:xfrm>
            <a:custGeom>
              <a:avLst/>
              <a:gdLst/>
              <a:ahLst/>
              <a:cxnLst/>
              <a:rect l="l" t="t" r="r" b="b"/>
              <a:pathLst>
                <a:path w="12137" h="1372" extrusionOk="0">
                  <a:moveTo>
                    <a:pt x="313" y="1"/>
                  </a:moveTo>
                  <a:lnTo>
                    <a:pt x="1" y="1372"/>
                  </a:lnTo>
                  <a:lnTo>
                    <a:pt x="12137" y="1372"/>
                  </a:lnTo>
                  <a:lnTo>
                    <a:pt x="11824"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6" name="Google Shape;1926;p54"/>
            <p:cNvSpPr/>
            <p:nvPr/>
          </p:nvSpPr>
          <p:spPr>
            <a:xfrm>
              <a:off x="5506268" y="3978777"/>
              <a:ext cx="1724904" cy="149422"/>
            </a:xfrm>
            <a:custGeom>
              <a:avLst/>
              <a:gdLst/>
              <a:ahLst/>
              <a:cxnLst/>
              <a:rect l="l" t="t" r="r" b="b"/>
              <a:pathLst>
                <a:path w="22729" h="1969" extrusionOk="0">
                  <a:moveTo>
                    <a:pt x="10" y="0"/>
                  </a:moveTo>
                  <a:cubicBezTo>
                    <a:pt x="5" y="0"/>
                    <a:pt x="1" y="4"/>
                    <a:pt x="1" y="10"/>
                  </a:cubicBezTo>
                  <a:lnTo>
                    <a:pt x="1" y="1961"/>
                  </a:lnTo>
                  <a:cubicBezTo>
                    <a:pt x="1" y="1965"/>
                    <a:pt x="5" y="1969"/>
                    <a:pt x="10" y="1969"/>
                  </a:cubicBezTo>
                  <a:lnTo>
                    <a:pt x="22719" y="1969"/>
                  </a:lnTo>
                  <a:cubicBezTo>
                    <a:pt x="22725" y="1969"/>
                    <a:pt x="22729" y="1965"/>
                    <a:pt x="22729" y="1961"/>
                  </a:cubicBezTo>
                  <a:lnTo>
                    <a:pt x="22729" y="10"/>
                  </a:lnTo>
                  <a:cubicBezTo>
                    <a:pt x="22728" y="4"/>
                    <a:pt x="22725" y="0"/>
                    <a:pt x="2271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7" name="Google Shape;1927;p54"/>
            <p:cNvSpPr/>
            <p:nvPr/>
          </p:nvSpPr>
          <p:spPr>
            <a:xfrm>
              <a:off x="5506268" y="3978777"/>
              <a:ext cx="1724904" cy="117170"/>
            </a:xfrm>
            <a:custGeom>
              <a:avLst/>
              <a:gdLst/>
              <a:ahLst/>
              <a:cxnLst/>
              <a:rect l="l" t="t" r="r" b="b"/>
              <a:pathLst>
                <a:path w="22729" h="1544" extrusionOk="0">
                  <a:moveTo>
                    <a:pt x="10" y="0"/>
                  </a:moveTo>
                  <a:cubicBezTo>
                    <a:pt x="5" y="0"/>
                    <a:pt x="1" y="4"/>
                    <a:pt x="1" y="10"/>
                  </a:cubicBezTo>
                  <a:lnTo>
                    <a:pt x="1" y="1535"/>
                  </a:lnTo>
                  <a:cubicBezTo>
                    <a:pt x="1" y="1540"/>
                    <a:pt x="5" y="1543"/>
                    <a:pt x="10" y="1543"/>
                  </a:cubicBezTo>
                  <a:lnTo>
                    <a:pt x="22719" y="1543"/>
                  </a:lnTo>
                  <a:cubicBezTo>
                    <a:pt x="22725" y="1543"/>
                    <a:pt x="22729" y="1540"/>
                    <a:pt x="22729" y="1535"/>
                  </a:cubicBezTo>
                  <a:lnTo>
                    <a:pt x="22729" y="10"/>
                  </a:lnTo>
                  <a:cubicBezTo>
                    <a:pt x="22728" y="4"/>
                    <a:pt x="22725" y="0"/>
                    <a:pt x="2271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28" name="Google Shape;1928;p54"/>
            <p:cNvSpPr/>
            <p:nvPr/>
          </p:nvSpPr>
          <p:spPr>
            <a:xfrm>
              <a:off x="4194275" y="1132225"/>
              <a:ext cx="4262058" cy="2506185"/>
            </a:xfrm>
            <a:custGeom>
              <a:avLst/>
              <a:gdLst/>
              <a:ahLst/>
              <a:cxnLst/>
              <a:rect l="l" t="t" r="r" b="b"/>
              <a:pathLst>
                <a:path w="56161" h="33025" extrusionOk="0">
                  <a:moveTo>
                    <a:pt x="1905" y="0"/>
                  </a:moveTo>
                  <a:cubicBezTo>
                    <a:pt x="854" y="0"/>
                    <a:pt x="1" y="854"/>
                    <a:pt x="1" y="1906"/>
                  </a:cubicBezTo>
                  <a:lnTo>
                    <a:pt x="1" y="31120"/>
                  </a:lnTo>
                  <a:cubicBezTo>
                    <a:pt x="1" y="32171"/>
                    <a:pt x="854" y="33025"/>
                    <a:pt x="1905" y="33025"/>
                  </a:cubicBezTo>
                  <a:lnTo>
                    <a:pt x="54255" y="33025"/>
                  </a:lnTo>
                  <a:cubicBezTo>
                    <a:pt x="55306" y="33025"/>
                    <a:pt x="56161" y="32171"/>
                    <a:pt x="56161" y="31120"/>
                  </a:cubicBezTo>
                  <a:lnTo>
                    <a:pt x="56161" y="1906"/>
                  </a:lnTo>
                  <a:cubicBezTo>
                    <a:pt x="56161" y="854"/>
                    <a:pt x="55306" y="0"/>
                    <a:pt x="5425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1930" name="Google Shape;1930;p54"/>
          <p:cNvSpPr/>
          <p:nvPr/>
        </p:nvSpPr>
        <p:spPr>
          <a:xfrm rot="813408">
            <a:off x="10405084" y="2608516"/>
            <a:ext cx="900" cy="33"/>
          </a:xfrm>
          <a:custGeom>
            <a:avLst/>
            <a:gdLst/>
            <a:ahLst/>
            <a:cxnLst/>
            <a:rect l="l" t="t" r="r" b="b"/>
            <a:pathLst>
              <a:path w="27" h="1" extrusionOk="0">
                <a:moveTo>
                  <a:pt x="1" y="1"/>
                </a:moveTo>
                <a:lnTo>
                  <a:pt x="1" y="1"/>
                </a:lnTo>
                <a:lnTo>
                  <a:pt x="27"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31" name="Google Shape;1931;p54"/>
          <p:cNvSpPr/>
          <p:nvPr/>
        </p:nvSpPr>
        <p:spPr>
          <a:xfrm rot="813408">
            <a:off x="10613249" y="3203489"/>
            <a:ext cx="900" cy="33"/>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32" name="Google Shape;1932;p54"/>
          <p:cNvSpPr/>
          <p:nvPr/>
        </p:nvSpPr>
        <p:spPr>
          <a:xfrm rot="813408">
            <a:off x="10608181" y="2710819"/>
            <a:ext cx="33" cy="900"/>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80" name="Google Shape;1980;p54"/>
          <p:cNvSpPr/>
          <p:nvPr/>
        </p:nvSpPr>
        <p:spPr>
          <a:xfrm flipH="1">
            <a:off x="10024467" y="6336895"/>
            <a:ext cx="1027433" cy="304231"/>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nvGrpSpPr>
          <p:cNvPr id="1990" name="Google Shape;1990;p54"/>
          <p:cNvGrpSpPr/>
          <p:nvPr/>
        </p:nvGrpSpPr>
        <p:grpSpPr>
          <a:xfrm flipH="1">
            <a:off x="303257" y="1644288"/>
            <a:ext cx="893999" cy="584699"/>
            <a:chOff x="7555450" y="377766"/>
            <a:chExt cx="670499" cy="438524"/>
          </a:xfrm>
        </p:grpSpPr>
        <p:sp>
          <p:nvSpPr>
            <p:cNvPr id="1991" name="Google Shape;1991;p5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2" name="Google Shape;1992;p5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3" name="Google Shape;1993;p5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1994" name="Google Shape;1994;p54"/>
          <p:cNvGrpSpPr/>
          <p:nvPr/>
        </p:nvGrpSpPr>
        <p:grpSpPr>
          <a:xfrm>
            <a:off x="5372800" y="5380020"/>
            <a:ext cx="653637" cy="811748"/>
            <a:chOff x="7376250" y="1989890"/>
            <a:chExt cx="490228" cy="608811"/>
          </a:xfrm>
        </p:grpSpPr>
        <p:sp>
          <p:nvSpPr>
            <p:cNvPr id="1995" name="Google Shape;1995;p5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6" name="Google Shape;1996;p5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1997" name="Google Shape;1997;p5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603" name="Google Shape;603;p33"/>
          <p:cNvGrpSpPr/>
          <p:nvPr/>
        </p:nvGrpSpPr>
        <p:grpSpPr>
          <a:xfrm rot="1385271">
            <a:off x="-560172" y="15460"/>
            <a:ext cx="1937347" cy="281303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6" name="Group 5"/>
          <p:cNvGrpSpPr/>
          <p:nvPr/>
        </p:nvGrpSpPr>
        <p:grpSpPr>
          <a:xfrm>
            <a:off x="7248313" y="760307"/>
            <a:ext cx="4814993" cy="5030047"/>
            <a:chOff x="8561" y="898"/>
            <a:chExt cx="5687" cy="5941"/>
          </a:xfrm>
        </p:grpSpPr>
        <p:sp>
          <p:nvSpPr>
            <p:cNvPr id="2653" name="Google Shape;2653;p65"/>
            <p:cNvSpPr/>
            <p:nvPr/>
          </p:nvSpPr>
          <p:spPr>
            <a:xfrm>
              <a:off x="8561" y="3566"/>
              <a:ext cx="5687" cy="3273"/>
            </a:xfrm>
            <a:prstGeom prst="roundRect">
              <a:avLst>
                <a:gd name="adj" fmla="val 16667"/>
              </a:avLst>
            </a:prstGeom>
            <a:solidFill>
              <a:schemeClr val="lt1"/>
            </a:solidFill>
            <a:ln w="38100" cap="flat" cmpd="sng">
              <a:solidFill>
                <a:schemeClr val="accen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135" b="0" i="0" u="none" strike="noStrike" kern="1200" cap="none" spc="0" normalizeH="0" baseline="0" noProof="0">
                <a:ln>
                  <a:noFill/>
                </a:ln>
                <a:solidFill>
                  <a:prstClr val="black"/>
                </a:solidFill>
                <a:effectLst/>
                <a:uLnTx/>
                <a:uFillTx/>
                <a:latin typeface="Quicksand Medium"/>
                <a:ea typeface="Quicksand Medium"/>
                <a:cs typeface="Quicksand Medium"/>
                <a:sym typeface="Quicksand Medium"/>
              </a:endParaRPr>
            </a:p>
          </p:txBody>
        </p:sp>
        <p:sp>
          <p:nvSpPr>
            <p:cNvPr id="2667" name="Google Shape;2667;p65"/>
            <p:cNvSpPr/>
            <p:nvPr/>
          </p:nvSpPr>
          <p:spPr>
            <a:xfrm flipH="1">
              <a:off x="10102" y="898"/>
              <a:ext cx="3189" cy="1746"/>
            </a:xfrm>
            <a:prstGeom prst="roundRect">
              <a:avLst>
                <a:gd name="adj" fmla="val 16667"/>
              </a:avLst>
            </a:prstGeom>
            <a:solidFill>
              <a:srgbClr val="F656BC"/>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Nguyên</a:t>
              </a:r>
              <a:r>
                <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 </a:t>
              </a: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nhân</a:t>
              </a:r>
              <a:endPar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endParaRPr>
            </a:p>
          </p:txBody>
        </p:sp>
        <p:cxnSp>
          <p:nvCxnSpPr>
            <p:cNvPr id="2696" name="Google Shape;2696;p65"/>
            <p:cNvCxnSpPr/>
            <p:nvPr/>
          </p:nvCxnSpPr>
          <p:spPr>
            <a:xfrm flipH="1">
              <a:off x="9695" y="1782"/>
              <a:ext cx="407" cy="2028"/>
            </a:xfrm>
            <a:prstGeom prst="straightConnector1">
              <a:avLst/>
            </a:prstGeom>
            <a:noFill/>
            <a:ln w="9525" cap="flat" cmpd="sng">
              <a:solidFill>
                <a:srgbClr val="F656BC"/>
              </a:solidFill>
              <a:prstDash val="dash"/>
              <a:round/>
              <a:headEnd type="oval" w="med" len="med"/>
              <a:tailEnd type="oval" w="med" len="med"/>
            </a:ln>
          </p:spPr>
        </p:cxnSp>
        <p:cxnSp>
          <p:nvCxnSpPr>
            <p:cNvPr id="5" name="Google Shape;2696;p65"/>
            <p:cNvCxnSpPr/>
            <p:nvPr/>
          </p:nvCxnSpPr>
          <p:spPr>
            <a:xfrm>
              <a:off x="13324" y="1827"/>
              <a:ext cx="407" cy="2028"/>
            </a:xfrm>
            <a:prstGeom prst="straightConnector1">
              <a:avLst/>
            </a:prstGeom>
            <a:noFill/>
            <a:ln w="9525" cap="flat" cmpd="sng">
              <a:solidFill>
                <a:srgbClr val="F656BC"/>
              </a:solidFill>
              <a:prstDash val="dash"/>
              <a:round/>
              <a:headEnd type="oval" w="med" len="med"/>
              <a:tailEnd type="oval" w="med" len="med"/>
            </a:ln>
          </p:spPr>
        </p:cxnSp>
      </p:grpSp>
      <p:grpSp>
        <p:nvGrpSpPr>
          <p:cNvPr id="2676" name="Google Shape;2676;p65"/>
          <p:cNvGrpSpPr/>
          <p:nvPr/>
        </p:nvGrpSpPr>
        <p:grpSpPr>
          <a:xfrm rot="10800000" flipH="1" flipV="1">
            <a:off x="7241327" y="2933806"/>
            <a:ext cx="508893" cy="536832"/>
            <a:chOff x="3456600" y="4193100"/>
            <a:chExt cx="495225" cy="441425"/>
          </a:xfrm>
        </p:grpSpPr>
        <p:sp>
          <p:nvSpPr>
            <p:cNvPr id="2677"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2678"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2679"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7" name="Google Shape;2676;p65"/>
          <p:cNvGrpSpPr/>
          <p:nvPr/>
        </p:nvGrpSpPr>
        <p:grpSpPr>
          <a:xfrm rot="10800000" flipV="1">
            <a:off x="11409891" y="3049164"/>
            <a:ext cx="508893" cy="536832"/>
            <a:chOff x="3456600" y="4193100"/>
            <a:chExt cx="495225" cy="441425"/>
          </a:xfrm>
        </p:grpSpPr>
        <p:sp>
          <p:nvSpPr>
            <p:cNvPr id="2"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3"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sp>
          <p:nvSpPr>
            <p:cNvPr id="4"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8" name="Text Box 0"/>
          <p:cNvSpPr txBox="1"/>
          <p:nvPr/>
        </p:nvSpPr>
        <p:spPr>
          <a:xfrm>
            <a:off x="7248525" y="3496098"/>
            <a:ext cx="4742392" cy="1938992"/>
          </a:xfrm>
          <a:prstGeom prst="rect">
            <a:avLst/>
          </a:prstGeom>
          <a:noFill/>
        </p:spPr>
        <p:txBody>
          <a:bodyPr wrap="square" rtlCol="0">
            <a:spAutoFit/>
          </a:bodyPr>
          <a:lstStyle/>
          <a:p>
            <a:pPr lvl="0" algn="ctr"/>
            <a:r>
              <a:rPr lang="vi-VN" sz="4000" dirty="0">
                <a:solidFill>
                  <a:prstClr val="black"/>
                </a:solidFill>
                <a:latin typeface="Cambria" panose="02040503050406030204" pitchFamily="18" charset="0"/>
                <a:ea typeface="Cambria" panose="02040503050406030204" pitchFamily="18" charset="0"/>
              </a:rPr>
              <a:t>Thói quen ít vận động</a:t>
            </a:r>
            <a:r>
              <a:rPr lang="en-US" sz="4000" dirty="0">
                <a:solidFill>
                  <a:prstClr val="black"/>
                </a:solidFill>
                <a:latin typeface="Cambria" panose="02040503050406030204" pitchFamily="18" charset="0"/>
                <a:ea typeface="Cambria" panose="02040503050406030204" pitchFamily="18" charset="0"/>
              </a:rPr>
              <a:t>,</a:t>
            </a:r>
            <a:r>
              <a:rPr lang="vi-VN" sz="4000" dirty="0">
                <a:solidFill>
                  <a:prstClr val="black"/>
                </a:solidFill>
                <a:latin typeface="Cambria" panose="02040503050406030204" pitchFamily="18" charset="0"/>
                <a:ea typeface="Cambria" panose="02040503050406030204" pitchFamily="18" charset="0"/>
              </a:rPr>
              <a:t> thường xuyên ngồi </a:t>
            </a:r>
            <a:r>
              <a:rPr lang="en-US" sz="4000" dirty="0" err="1">
                <a:solidFill>
                  <a:prstClr val="black"/>
                </a:solidFill>
                <a:latin typeface="Cambria" panose="02040503050406030204" pitchFamily="18" charset="0"/>
                <a:ea typeface="Cambria" panose="02040503050406030204" pitchFamily="18" charset="0"/>
              </a:rPr>
              <a:t>yên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một</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chỗ</a:t>
            </a:r>
            <a:r>
              <a:rPr lang="en-US" sz="4000" dirty="0">
                <a:solidFill>
                  <a:prstClr val="black"/>
                </a:solidFill>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9" name="Google Shape;2653;p65"/>
          <p:cNvSpPr/>
          <p:nvPr/>
        </p:nvSpPr>
        <p:spPr>
          <a:xfrm>
            <a:off x="673100" y="1278890"/>
            <a:ext cx="5918200" cy="3726180"/>
          </a:xfrm>
          <a:prstGeom prst="roundRect">
            <a:avLst>
              <a:gd name="adj" fmla="val 16667"/>
            </a:avLst>
          </a:prstGeom>
          <a:solidFill>
            <a:schemeClr val="lt1"/>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black"/>
              </a:solidFill>
              <a:effectLst/>
              <a:uLnTx/>
              <a:uFillTx/>
              <a:latin typeface="Calibri" panose="020F0502020204030204" pitchFamily="34" charset="0"/>
              <a:ea typeface="Quicksand Medium"/>
              <a:cs typeface="Calibri" panose="020F0502020204030204" pitchFamily="34" charset="0"/>
              <a:sym typeface="Quicksand Medium"/>
            </a:endParaRPr>
          </a:p>
        </p:txBody>
      </p:sp>
      <p:pic>
        <p:nvPicPr>
          <p:cNvPr id="11" name="Picture 10">
            <a:extLst>
              <a:ext uri="{FF2B5EF4-FFF2-40B4-BE49-F238E27FC236}">
                <a16:creationId xmlns:a16="http://schemas.microsoft.com/office/drawing/2014/main" id="{A5D7DE3C-8545-6515-52A7-E6D161BA4CC9}"/>
              </a:ext>
            </a:extLst>
          </p:cNvPr>
          <p:cNvPicPr>
            <a:picLocks noChangeAspect="1"/>
          </p:cNvPicPr>
          <p:nvPr/>
        </p:nvPicPr>
        <p:blipFill>
          <a:blip r:embed="rId3"/>
          <a:stretch>
            <a:fillRect/>
          </a:stretch>
        </p:blipFill>
        <p:spPr>
          <a:xfrm>
            <a:off x="895350" y="1553254"/>
            <a:ext cx="5510062" cy="3094946"/>
          </a:xfrm>
          <a:prstGeom prst="rect">
            <a:avLst/>
          </a:prstGeom>
        </p:spPr>
      </p:pic>
    </p:spTree>
    <p:extLst>
      <p:ext uri="{BB962C8B-B14F-4D97-AF65-F5344CB8AC3E}">
        <p14:creationId xmlns:p14="http://schemas.microsoft.com/office/powerpoint/2010/main" val="2578966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23"/>
                                        </p:tgtEl>
                                        <p:attrNameLst>
                                          <p:attrName>style.visibility</p:attrName>
                                        </p:attrNameLst>
                                      </p:cBhvr>
                                      <p:to>
                                        <p:strVal val="visible"/>
                                      </p:to>
                                    </p:set>
                                    <p:animEffect transition="in" filter="randombar(horizontal)">
                                      <p:cBhvr>
                                        <p:cTn id="7" dur="500"/>
                                        <p:tgtEl>
                                          <p:spTgt spid="19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676"/>
                                        </p:tgtEl>
                                        <p:attrNameLst>
                                          <p:attrName>style.visibility</p:attrName>
                                        </p:attrNameLst>
                                      </p:cBhvr>
                                      <p:to>
                                        <p:strVal val="visible"/>
                                      </p:to>
                                    </p:set>
                                    <p:anim calcmode="lin" valueType="num">
                                      <p:cBhvr additive="base">
                                        <p:cTn id="26" dur="500" fill="hold"/>
                                        <p:tgtEl>
                                          <p:spTgt spid="2676"/>
                                        </p:tgtEl>
                                        <p:attrNameLst>
                                          <p:attrName>ppt_x</p:attrName>
                                        </p:attrNameLst>
                                      </p:cBhvr>
                                      <p:tavLst>
                                        <p:tav tm="0">
                                          <p:val>
                                            <p:strVal val="#ppt_x"/>
                                          </p:val>
                                        </p:tav>
                                        <p:tav tm="100000">
                                          <p:val>
                                            <p:strVal val="#ppt_x"/>
                                          </p:val>
                                        </p:tav>
                                      </p:tavLst>
                                    </p:anim>
                                    <p:anim calcmode="lin" valueType="num">
                                      <p:cBhvr additive="base">
                                        <p:cTn id="27" dur="500" fill="hold"/>
                                        <p:tgtEl>
                                          <p:spTgt spid="2676"/>
                                        </p:tgtEl>
                                        <p:attrNameLst>
                                          <p:attrName>ppt_y</p:attrName>
                                        </p:attrNameLst>
                                      </p:cBhvr>
                                      <p:tavLst>
                                        <p:tav tm="0">
                                          <p:val>
                                            <p:strVal val="1+#ppt_h/2"/>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0" grpId="0" animBg="1"/>
      <p:bldP spid="1931" grpId="0" animBg="1"/>
      <p:bldP spid="1932" grpId="0" animBg="1"/>
      <p:bldP spid="8" grpId="0"/>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0F0DBF-DF25-4B6E-98B2-F9CC695A4EA8}"/>
              </a:ext>
            </a:extLst>
          </p:cNvPr>
          <p:cNvGrpSpPr/>
          <p:nvPr/>
        </p:nvGrpSpPr>
        <p:grpSpPr>
          <a:xfrm>
            <a:off x="-616703" y="-115764"/>
            <a:ext cx="13183417" cy="7221467"/>
            <a:chOff x="-621217" y="-108433"/>
            <a:chExt cx="13183417" cy="7221467"/>
          </a:xfrm>
        </p:grpSpPr>
        <p:pic>
          <p:nvPicPr>
            <p:cNvPr id="8" name="图片 3">
              <a:extLst>
                <a:ext uri="{FF2B5EF4-FFF2-40B4-BE49-F238E27FC236}">
                  <a16:creationId xmlns:a16="http://schemas.microsoft.com/office/drawing/2014/main" id="{9A656C86-1C72-4296-B9D9-51B034998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10" name="图片 2">
              <a:extLst>
                <a:ext uri="{FF2B5EF4-FFF2-40B4-BE49-F238E27FC236}">
                  <a16:creationId xmlns:a16="http://schemas.microsoft.com/office/drawing/2014/main" id="{1A638E2D-051B-4516-93EC-12AD487447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2359758" y="-3089408"/>
              <a:ext cx="7221467" cy="13183417"/>
            </a:xfrm>
            <a:prstGeom prst="rect">
              <a:avLst/>
            </a:prstGeom>
          </p:spPr>
        </p:pic>
      </p:grpSp>
      <p:sp>
        <p:nvSpPr>
          <p:cNvPr id="5" name="Speech Bubble: Rectangle with Corners Rounded 4"/>
          <p:cNvSpPr/>
          <p:nvPr/>
        </p:nvSpPr>
        <p:spPr>
          <a:xfrm flipH="1">
            <a:off x="1257300" y="2076450"/>
            <a:ext cx="8495030" cy="2914650"/>
          </a:xfrm>
          <a:prstGeom prst="wedgeRoundRectCallout">
            <a:avLst>
              <a:gd name="adj1" fmla="val 26230"/>
              <a:gd name="adj2" fmla="val 5006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002060"/>
                </a:solidFill>
                <a:latin typeface="Cambria" panose="02040503050406030204" pitchFamily="18" charset="0"/>
                <a:ea typeface="Cambria" panose="02040503050406030204" pitchFamily="18" charset="0"/>
              </a:rPr>
              <a:t>Nguyên nhân dẫn đến bệnh thường do chế độ ăn uống thừa các chất bột đường, chất béo, chất đạm và ít vận động.</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9" name="Content Placeholder 8" descr="Picture1gh"/>
          <p:cNvPicPr>
            <a:picLocks noGrp="1" noChangeAspect="1"/>
          </p:cNvPicPr>
          <p:nvPr>
            <p:ph sz="half" idx="4294967295"/>
          </p:nvPr>
        </p:nvPicPr>
        <p:blipFill>
          <a:blip r:embed="rId5"/>
          <a:stretch>
            <a:fillRect/>
          </a:stretch>
        </p:blipFill>
        <p:spPr>
          <a:xfrm>
            <a:off x="8777288" y="3043238"/>
            <a:ext cx="4033837" cy="4033837"/>
          </a:xfrm>
          <a:prstGeom prst="rect">
            <a:avLst/>
          </a:prstGeom>
        </p:spPr>
      </p:pic>
    </p:spTree>
    <p:extLst>
      <p:ext uri="{BB962C8B-B14F-4D97-AF65-F5344CB8AC3E}">
        <p14:creationId xmlns:p14="http://schemas.microsoft.com/office/powerpoint/2010/main" val="11808076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3724123" y="-2375537"/>
            <a:ext cx="6459756" cy="11147665"/>
          </a:xfrm>
          <a:prstGeom prst="rect">
            <a:avLst/>
          </a:pr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49624" r="166" b="80395"/>
          <a:stretch/>
        </p:blipFill>
        <p:spPr>
          <a:xfrm>
            <a:off x="7366784" y="-14999"/>
            <a:ext cx="4825218" cy="2825026"/>
          </a:xfrm>
          <a:prstGeom prst="rect">
            <a:avLst/>
          </a:prstGeom>
        </p:spPr>
      </p:pic>
      <p:sp>
        <p:nvSpPr>
          <p:cNvPr id="7" name="TextBox 6">
            <a:extLst>
              <a:ext uri="{FF2B5EF4-FFF2-40B4-BE49-F238E27FC236}">
                <a16:creationId xmlns:a16="http://schemas.microsoft.com/office/drawing/2014/main" id="{7D8C9D10-D806-475C-BF87-4770B2F60315}"/>
              </a:ext>
            </a:extLst>
          </p:cNvPr>
          <p:cNvSpPr txBox="1"/>
          <p:nvPr/>
        </p:nvSpPr>
        <p:spPr>
          <a:xfrm>
            <a:off x="3438525" y="1974933"/>
            <a:ext cx="8000999" cy="2308324"/>
          </a:xfrm>
          <a:prstGeom prst="rect">
            <a:avLst/>
          </a:prstGeom>
          <a:noFill/>
        </p:spPr>
        <p:txBody>
          <a:bodyPr wrap="square" rtlCol="0">
            <a:spAutoFit/>
          </a:bodyPr>
          <a:lstStyle/>
          <a:p>
            <a:pPr lvl="0" algn="ctr">
              <a:defRPr/>
            </a:pPr>
            <a:r>
              <a:rPr lang="en-US" sz="4800" u="sng" dirty="0" err="1">
                <a:solidFill>
                  <a:srgbClr val="FF0000"/>
                </a:solidFill>
                <a:latin typeface="Arial" panose="020B0604020202020204" pitchFamily="34" charset="0"/>
                <a:cs typeface="Arial" panose="020B0604020202020204" pitchFamily="34" charset="0"/>
              </a:rPr>
              <a:t>Hoạt</a:t>
            </a:r>
            <a:r>
              <a:rPr lang="en-US" sz="4800" u="sng" dirty="0">
                <a:solidFill>
                  <a:srgbClr val="FF0000"/>
                </a:solidFill>
                <a:latin typeface="Arial" panose="020B0604020202020204" pitchFamily="34" charset="0"/>
                <a:cs typeface="Arial" panose="020B0604020202020204" pitchFamily="34" charset="0"/>
              </a:rPr>
              <a:t> </a:t>
            </a:r>
            <a:r>
              <a:rPr lang="en-US" sz="4800" u="sng" dirty="0" err="1">
                <a:solidFill>
                  <a:srgbClr val="FF0000"/>
                </a:solidFill>
                <a:latin typeface="Arial" panose="020B0604020202020204" pitchFamily="34" charset="0"/>
                <a:cs typeface="Arial" panose="020B0604020202020204" pitchFamily="34" charset="0"/>
              </a:rPr>
              <a:t>động</a:t>
            </a:r>
            <a:r>
              <a:rPr lang="en-US" sz="4800" u="sng" dirty="0">
                <a:solidFill>
                  <a:srgbClr val="FF0000"/>
                </a:solidFill>
                <a:latin typeface="Arial" panose="020B0604020202020204" pitchFamily="34" charset="0"/>
                <a:cs typeface="Arial" panose="020B0604020202020204" pitchFamily="34" charset="0"/>
              </a:rPr>
              <a:t> 3:</a:t>
            </a:r>
          </a:p>
          <a:p>
            <a:pPr lvl="0" algn="ctr">
              <a:defRPr/>
            </a:pPr>
            <a:r>
              <a:rPr lang="en-US" sz="4800" dirty="0" err="1">
                <a:solidFill>
                  <a:srgbClr val="FF0000"/>
                </a:solidFill>
                <a:latin typeface="Arial" panose="020B0604020202020204" pitchFamily="34" charset="0"/>
                <a:cs typeface="Arial" panose="020B0604020202020204" pitchFamily="34" charset="0"/>
              </a:rPr>
              <a:t>Một</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số</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việc</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làm</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phòng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tránh</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bệnh</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béo</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phì</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thừa</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cân</a:t>
            </a:r>
            <a:endParaRPr kumimoji="0" lang="en-US" sz="4800" b="0" i="0"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 name="Picture 2" descr="A cartoon of a person running&#10;&#10;Description automatically generated">
            <a:extLst>
              <a:ext uri="{FF2B5EF4-FFF2-40B4-BE49-F238E27FC236}">
                <a16:creationId xmlns:a16="http://schemas.microsoft.com/office/drawing/2014/main" id="{83CCEF67-0ECD-FE02-220C-FBA658BCCC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581" y="1914519"/>
            <a:ext cx="6096012" cy="6096012"/>
          </a:xfrm>
          <a:prstGeom prst="rect">
            <a:avLst/>
          </a:prstGeom>
        </p:spPr>
      </p:pic>
    </p:spTree>
    <p:extLst>
      <p:ext uri="{BB962C8B-B14F-4D97-AF65-F5344CB8AC3E}">
        <p14:creationId xmlns:p14="http://schemas.microsoft.com/office/powerpoint/2010/main" val="4173815436"/>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0F0DBF-DF25-4B6E-98B2-F9CC695A4EA8}"/>
              </a:ext>
            </a:extLst>
          </p:cNvPr>
          <p:cNvGrpSpPr/>
          <p:nvPr/>
        </p:nvGrpSpPr>
        <p:grpSpPr>
          <a:xfrm>
            <a:off x="-616703" y="-115764"/>
            <a:ext cx="13183417" cy="7221467"/>
            <a:chOff x="-621217" y="-108433"/>
            <a:chExt cx="13183417" cy="7221467"/>
          </a:xfrm>
        </p:grpSpPr>
        <p:pic>
          <p:nvPicPr>
            <p:cNvPr id="8" name="图片 3">
              <a:extLst>
                <a:ext uri="{FF2B5EF4-FFF2-40B4-BE49-F238E27FC236}">
                  <a16:creationId xmlns:a16="http://schemas.microsoft.com/office/drawing/2014/main" id="{9A656C86-1C72-4296-B9D9-51B034998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10" name="图片 2">
              <a:extLst>
                <a:ext uri="{FF2B5EF4-FFF2-40B4-BE49-F238E27FC236}">
                  <a16:creationId xmlns:a16="http://schemas.microsoft.com/office/drawing/2014/main" id="{1A638E2D-051B-4516-93EC-12AD487447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2359758" y="-3089408"/>
              <a:ext cx="7221467" cy="13183417"/>
            </a:xfrm>
            <a:prstGeom prst="rect">
              <a:avLst/>
            </a:prstGeom>
          </p:spPr>
        </p:pic>
      </p:grpSp>
      <p:sp>
        <p:nvSpPr>
          <p:cNvPr id="2" name="Speech Bubble: Rectangle with Corners Rounded 1">
            <a:extLst>
              <a:ext uri="{FF2B5EF4-FFF2-40B4-BE49-F238E27FC236}">
                <a16:creationId xmlns:a16="http://schemas.microsoft.com/office/drawing/2014/main" id="{1B5FB343-2568-483B-3200-40AD9761A8CD}"/>
              </a:ext>
            </a:extLst>
          </p:cNvPr>
          <p:cNvSpPr/>
          <p:nvPr/>
        </p:nvSpPr>
        <p:spPr>
          <a:xfrm flipH="1">
            <a:off x="4255770" y="1266190"/>
            <a:ext cx="6450330" cy="201612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063DB9"/>
                </a:solidFill>
                <a:latin typeface="Cambria" panose="02040503050406030204" pitchFamily="18" charset="0"/>
                <a:ea typeface="Cambria" panose="02040503050406030204" pitchFamily="18" charset="0"/>
              </a:rPr>
              <a:t>Nêu</a:t>
            </a:r>
            <a:r>
              <a:rPr lang="en-US" sz="4000" b="1" dirty="0">
                <a:solidFill>
                  <a:srgbClr val="063DB9"/>
                </a:solidFill>
                <a:latin typeface="Cambria" panose="02040503050406030204" pitchFamily="18" charset="0"/>
                <a:ea typeface="Cambria" panose="02040503050406030204" pitchFamily="18" charset="0"/>
              </a:rPr>
              <a:t> </a:t>
            </a:r>
            <a:r>
              <a:rPr lang="en-US" sz="4000" b="1" dirty="0" err="1">
                <a:solidFill>
                  <a:srgbClr val="063DB9"/>
                </a:solidFill>
                <a:latin typeface="Cambria" panose="02040503050406030204" pitchFamily="18" charset="0"/>
                <a:ea typeface="Cambria" panose="02040503050406030204" pitchFamily="18" charset="0"/>
              </a:rPr>
              <a:t>một</a:t>
            </a:r>
            <a:r>
              <a:rPr lang="en-US" sz="4000" b="1" dirty="0">
                <a:solidFill>
                  <a:srgbClr val="063DB9"/>
                </a:solidFill>
                <a:latin typeface="Cambria" panose="02040503050406030204" pitchFamily="18" charset="0"/>
                <a:ea typeface="Cambria" panose="02040503050406030204" pitchFamily="18" charset="0"/>
              </a:rPr>
              <a:t> </a:t>
            </a:r>
            <a:r>
              <a:rPr lang="en-US" sz="4000" b="1" dirty="0" err="1">
                <a:solidFill>
                  <a:srgbClr val="063DB9"/>
                </a:solidFill>
                <a:latin typeface="Cambria" panose="02040503050406030204" pitchFamily="18" charset="0"/>
                <a:ea typeface="Cambria" panose="02040503050406030204" pitchFamily="18" charset="0"/>
              </a:rPr>
              <a:t>số</a:t>
            </a:r>
            <a:r>
              <a:rPr lang="en-US" sz="4000" b="1" dirty="0">
                <a:solidFill>
                  <a:srgbClr val="063DB9"/>
                </a:solidFill>
                <a:latin typeface="Cambria" panose="02040503050406030204" pitchFamily="18" charset="0"/>
                <a:ea typeface="Cambria" panose="02040503050406030204" pitchFamily="18" charset="0"/>
              </a:rPr>
              <a:t> </a:t>
            </a:r>
            <a:r>
              <a:rPr lang="en-US" sz="4000" b="1" dirty="0" err="1">
                <a:solidFill>
                  <a:srgbClr val="063DB9"/>
                </a:solidFill>
                <a:latin typeface="Cambria" panose="02040503050406030204" pitchFamily="18" charset="0"/>
                <a:ea typeface="Cambria" panose="02040503050406030204" pitchFamily="18" charset="0"/>
              </a:rPr>
              <a:t>cách</a:t>
            </a:r>
            <a:r>
              <a:rPr lang="en-US" sz="4000" b="1" dirty="0">
                <a:solidFill>
                  <a:srgbClr val="063DB9"/>
                </a:solidFill>
                <a:latin typeface="Cambria" panose="02040503050406030204" pitchFamily="18" charset="0"/>
                <a:ea typeface="Cambria" panose="02040503050406030204" pitchFamily="18" charset="0"/>
              </a:rPr>
              <a:t> </a:t>
            </a:r>
            <a:r>
              <a:rPr lang="en-US" sz="4000" b="1" dirty="0" err="1">
                <a:solidFill>
                  <a:srgbClr val="063DB9"/>
                </a:solidFill>
                <a:latin typeface="Cambria" panose="02040503050406030204" pitchFamily="18" charset="0"/>
                <a:ea typeface="Cambria" panose="02040503050406030204" pitchFamily="18" charset="0"/>
              </a:rPr>
              <a:t>phòng</a:t>
            </a:r>
            <a:r>
              <a:rPr lang="en-US" sz="4000" b="1" dirty="0">
                <a:solidFill>
                  <a:srgbClr val="063DB9"/>
                </a:solidFill>
                <a:latin typeface="Cambria" panose="02040503050406030204" pitchFamily="18" charset="0"/>
                <a:ea typeface="Cambria" panose="02040503050406030204" pitchFamily="18" charset="0"/>
              </a:rPr>
              <a:t> </a:t>
            </a:r>
            <a:r>
              <a:rPr lang="en-US" sz="4000" b="1" dirty="0" err="1">
                <a:solidFill>
                  <a:srgbClr val="063DB9"/>
                </a:solidFill>
                <a:latin typeface="Cambria" panose="02040503050406030204" pitchFamily="18" charset="0"/>
                <a:ea typeface="Cambria" panose="02040503050406030204" pitchFamily="18" charset="0"/>
              </a:rPr>
              <a:t>tránh</a:t>
            </a:r>
            <a:r>
              <a:rPr lang="en-US" sz="4000" b="1" dirty="0">
                <a:solidFill>
                  <a:srgbClr val="063DB9"/>
                </a:solidFill>
                <a:latin typeface="Cambria" panose="02040503050406030204" pitchFamily="18" charset="0"/>
                <a:ea typeface="Cambria" panose="02040503050406030204" pitchFamily="18" charset="0"/>
              </a:rPr>
              <a:t> </a:t>
            </a:r>
            <a:r>
              <a:rPr lang="en-US" sz="4000" b="1" dirty="0" err="1">
                <a:solidFill>
                  <a:srgbClr val="063DB9"/>
                </a:solidFill>
                <a:latin typeface="Cambria" panose="02040503050406030204" pitchFamily="18" charset="0"/>
                <a:ea typeface="Cambria" panose="02040503050406030204" pitchFamily="18" charset="0"/>
              </a:rPr>
              <a:t>thừa</a:t>
            </a:r>
            <a:r>
              <a:rPr lang="en-US" sz="4000" b="1" dirty="0">
                <a:solidFill>
                  <a:srgbClr val="063DB9"/>
                </a:solidFill>
                <a:latin typeface="Cambria" panose="02040503050406030204" pitchFamily="18" charset="0"/>
                <a:ea typeface="Cambria" panose="02040503050406030204" pitchFamily="18" charset="0"/>
              </a:rPr>
              <a:t> </a:t>
            </a:r>
            <a:r>
              <a:rPr lang="en-US" sz="4000" b="1" dirty="0" err="1">
                <a:solidFill>
                  <a:srgbClr val="063DB9"/>
                </a:solidFill>
                <a:latin typeface="Cambria" panose="02040503050406030204" pitchFamily="18" charset="0"/>
                <a:ea typeface="Cambria" panose="02040503050406030204" pitchFamily="18" charset="0"/>
              </a:rPr>
              <a:t>cân</a:t>
            </a:r>
            <a:r>
              <a:rPr lang="en-US" sz="4000" b="1" dirty="0">
                <a:solidFill>
                  <a:srgbClr val="063DB9"/>
                </a:solidFill>
                <a:latin typeface="Cambria" panose="02040503050406030204" pitchFamily="18" charset="0"/>
                <a:ea typeface="Cambria" panose="02040503050406030204" pitchFamily="18" charset="0"/>
              </a:rPr>
              <a:t> </a:t>
            </a:r>
            <a:r>
              <a:rPr lang="en-US" sz="4000" b="1" dirty="0" err="1">
                <a:solidFill>
                  <a:srgbClr val="063DB9"/>
                </a:solidFill>
                <a:latin typeface="Cambria" panose="02040503050406030204" pitchFamily="18" charset="0"/>
                <a:ea typeface="Cambria" panose="02040503050406030204" pitchFamily="18" charset="0"/>
              </a:rPr>
              <a:t>béo</a:t>
            </a:r>
            <a:r>
              <a:rPr lang="en-US" sz="4000" b="1" dirty="0">
                <a:solidFill>
                  <a:srgbClr val="063DB9"/>
                </a:solidFill>
                <a:latin typeface="Cambria" panose="02040503050406030204" pitchFamily="18" charset="0"/>
                <a:ea typeface="Cambria" panose="02040503050406030204" pitchFamily="18" charset="0"/>
              </a:rPr>
              <a:t> </a:t>
            </a:r>
            <a:r>
              <a:rPr lang="en-US" sz="4000" b="1" dirty="0" err="1">
                <a:solidFill>
                  <a:srgbClr val="063DB9"/>
                </a:solidFill>
                <a:latin typeface="Cambria" panose="02040503050406030204" pitchFamily="18" charset="0"/>
                <a:ea typeface="Cambria" panose="02040503050406030204" pitchFamily="18" charset="0"/>
              </a:rPr>
              <a:t>phì</a:t>
            </a:r>
            <a:r>
              <a:rPr lang="en-US" sz="4000" b="1" dirty="0">
                <a:solidFill>
                  <a:srgbClr val="063DB9"/>
                </a:solidFill>
                <a:latin typeface="Cambria" panose="02040503050406030204" pitchFamily="18" charset="0"/>
                <a:ea typeface="Cambria" panose="02040503050406030204" pitchFamily="18" charset="0"/>
              </a:rPr>
              <a:t>. </a:t>
            </a:r>
            <a:endParaRPr kumimoji="0" lang="en-US" sz="4000" b="1" i="0" u="none" strike="noStrike" kern="1200" cap="none" spc="0" normalizeH="0" baseline="0" noProof="0" dirty="0">
              <a:ln>
                <a:noFill/>
              </a:ln>
              <a:solidFill>
                <a:srgbClr val="063DB9"/>
              </a:solidFill>
              <a:effectLst/>
              <a:uLnTx/>
              <a:uFillTx/>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C70B3D18-A7B8-9FE5-D2EA-B260793EBA4A}"/>
              </a:ext>
            </a:extLst>
          </p:cNvPr>
          <p:cNvGrpSpPr/>
          <p:nvPr/>
        </p:nvGrpSpPr>
        <p:grpSpPr>
          <a:xfrm>
            <a:off x="1095375" y="2686051"/>
            <a:ext cx="4229100" cy="3676650"/>
            <a:chOff x="3601085" y="3439160"/>
            <a:chExt cx="4480560" cy="3797935"/>
          </a:xfrm>
        </p:grpSpPr>
        <p:pic>
          <p:nvPicPr>
            <p:cNvPr id="7" name="Content Placeholder 3" descr="Picture1hh">
              <a:extLst>
                <a:ext uri="{FF2B5EF4-FFF2-40B4-BE49-F238E27FC236}">
                  <a16:creationId xmlns:a16="http://schemas.microsoft.com/office/drawing/2014/main" id="{7A01C8D5-70F2-911F-E454-584417566C25}"/>
                </a:ext>
              </a:extLst>
            </p:cNvPr>
            <p:cNvPicPr>
              <a:picLocks noChangeAspect="1"/>
            </p:cNvPicPr>
            <p:nvPr/>
          </p:nvPicPr>
          <p:blipFill>
            <a:blip r:embed="rId5"/>
            <a:stretch>
              <a:fillRect/>
            </a:stretch>
          </p:blipFill>
          <p:spPr>
            <a:xfrm>
              <a:off x="3601085" y="3439160"/>
              <a:ext cx="4480560" cy="3797935"/>
            </a:xfrm>
            <a:prstGeom prst="rect">
              <a:avLst/>
            </a:prstGeom>
          </p:spPr>
        </p:pic>
        <p:sp>
          <p:nvSpPr>
            <p:cNvPr id="11" name="Text Box 9">
              <a:extLst>
                <a:ext uri="{FF2B5EF4-FFF2-40B4-BE49-F238E27FC236}">
                  <a16:creationId xmlns:a16="http://schemas.microsoft.com/office/drawing/2014/main" id="{595CE1EA-8430-A896-7B9C-4539A81FE809}"/>
                </a:ext>
              </a:extLst>
            </p:cNvPr>
            <p:cNvSpPr txBox="1"/>
            <p:nvPr/>
          </p:nvSpPr>
          <p:spPr>
            <a:xfrm>
              <a:off x="3996055" y="6125210"/>
              <a:ext cx="3690620" cy="604066"/>
            </a:xfrm>
            <a:prstGeom prst="rect">
              <a:avLst/>
            </a:prstGeom>
            <a:solidFill>
              <a:srgbClr val="FBE5D6"/>
            </a:solidFill>
            <a:ln w="28575">
              <a:solidFill>
                <a:srgbClr val="063DB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Thảo</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luận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nhóm</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2543352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49A64E4-D601-588E-B6C3-7321EE2227FA}"/>
              </a:ext>
            </a:extLst>
          </p:cNvPr>
          <p:cNvCxnSpPr>
            <a:cxnSpLocks/>
            <a:endCxn id="11" idx="0"/>
          </p:cNvCxnSpPr>
          <p:nvPr/>
        </p:nvCxnSpPr>
        <p:spPr>
          <a:xfrm flipH="1">
            <a:off x="2314575" y="1457326"/>
            <a:ext cx="3486943" cy="79057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19AC9E5A-6A0F-BC78-3B90-E96F38964385}"/>
              </a:ext>
            </a:extLst>
          </p:cNvPr>
          <p:cNvSpPr/>
          <p:nvPr/>
        </p:nvSpPr>
        <p:spPr>
          <a:xfrm>
            <a:off x="1162050" y="2247902"/>
            <a:ext cx="2305050" cy="3019424"/>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Ăn uống điều độ theo khẩu phần ăn.</a:t>
            </a:r>
          </a:p>
        </p:txBody>
      </p:sp>
      <p:sp>
        <p:nvSpPr>
          <p:cNvPr id="17" name="Rectangle: Rounded Corners 16">
            <a:extLst>
              <a:ext uri="{FF2B5EF4-FFF2-40B4-BE49-F238E27FC236}">
                <a16:creationId xmlns:a16="http://schemas.microsoft.com/office/drawing/2014/main" id="{49DA3092-37FB-BBF5-B461-6432ADA43960}"/>
              </a:ext>
            </a:extLst>
          </p:cNvPr>
          <p:cNvSpPr/>
          <p:nvPr/>
        </p:nvSpPr>
        <p:spPr>
          <a:xfrm>
            <a:off x="4353718" y="2295528"/>
            <a:ext cx="3733801" cy="3314698"/>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a:latin typeface="Cambria" panose="02040503050406030204" pitchFamily="18" charset="0"/>
                <a:ea typeface="Cambria" panose="02040503050406030204" pitchFamily="18" charset="0"/>
              </a:rPr>
              <a:t>Thời gian ngồi tĩnh tại xen kẽ với các hoạt động vận động trong ngày.</a:t>
            </a:r>
          </a:p>
        </p:txBody>
      </p:sp>
      <p:cxnSp>
        <p:nvCxnSpPr>
          <p:cNvPr id="18" name="Straight Connector 17">
            <a:extLst>
              <a:ext uri="{FF2B5EF4-FFF2-40B4-BE49-F238E27FC236}">
                <a16:creationId xmlns:a16="http://schemas.microsoft.com/office/drawing/2014/main" id="{CBB77A66-BF69-E574-C346-AD99633C80E7}"/>
              </a:ext>
            </a:extLst>
          </p:cNvPr>
          <p:cNvCxnSpPr>
            <a:cxnSpLocks/>
          </p:cNvCxnSpPr>
          <p:nvPr/>
        </p:nvCxnSpPr>
        <p:spPr>
          <a:xfrm>
            <a:off x="6120606" y="1466851"/>
            <a:ext cx="0" cy="8382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4E426E6-C768-092C-E9F1-E7D7A47832EA}"/>
              </a:ext>
            </a:extLst>
          </p:cNvPr>
          <p:cNvCxnSpPr>
            <a:cxnSpLocks/>
          </p:cNvCxnSpPr>
          <p:nvPr/>
        </p:nvCxnSpPr>
        <p:spPr>
          <a:xfrm>
            <a:off x="6515893" y="1485901"/>
            <a:ext cx="3685382" cy="80962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8700352-5EE1-3763-03B4-D518E012BA61}"/>
              </a:ext>
            </a:extLst>
          </p:cNvPr>
          <p:cNvSpPr/>
          <p:nvPr/>
        </p:nvSpPr>
        <p:spPr>
          <a:xfrm>
            <a:off x="8648700" y="2286002"/>
            <a:ext cx="2791619" cy="3009898"/>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Ngủ sớm, hạn chế thức khuya, uống nước ngọt có ga. </a:t>
            </a:r>
            <a:endParaRPr lang="en-US" sz="3200" b="1" dirty="0">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3E8CA874-AA8D-A073-F7FF-6D3C766DFE95}"/>
              </a:ext>
            </a:extLst>
          </p:cNvPr>
          <p:cNvSpPr/>
          <p:nvPr/>
        </p:nvSpPr>
        <p:spPr>
          <a:xfrm>
            <a:off x="4048125" y="419100"/>
            <a:ext cx="3924300" cy="1133477"/>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Cách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phòng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tránh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thừa</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cân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béo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phì</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974216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par>
                                <p:cTn id="21" presetID="22"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sp>
        <p:nvSpPr>
          <p:cNvPr id="8" name="任意多边形 7"/>
          <p:cNvSpPr/>
          <p:nvPr/>
        </p:nvSpPr>
        <p:spPr>
          <a:xfrm>
            <a:off x="280906" y="287611"/>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9" name="图片 18" descr="E:\设计\PPT\党建素材包\图片1.png图片1"/>
          <p:cNvPicPr>
            <a:picLocks noChangeAspect="1"/>
          </p:cNvPicPr>
          <p:nvPr/>
        </p:nvPicPr>
        <p:blipFill>
          <a:blip r:embed="rId3"/>
          <a:srcRect/>
          <a:stretch>
            <a:fillRect/>
          </a:stretch>
        </p:blipFill>
        <p:spPr>
          <a:xfrm>
            <a:off x="99452" y="310032"/>
            <a:ext cx="1846762" cy="1846580"/>
          </a:xfrm>
          <a:prstGeom prst="rect">
            <a:avLst/>
          </a:prstGeom>
        </p:spPr>
      </p:pic>
      <p:pic>
        <p:nvPicPr>
          <p:cNvPr id="22" name="图片 21" descr="E:\设计\PPT\党建素材包\图片1.png图片1"/>
          <p:cNvPicPr>
            <a:picLocks noChangeAspect="1"/>
          </p:cNvPicPr>
          <p:nvPr/>
        </p:nvPicPr>
        <p:blipFill>
          <a:blip r:embed="rId3"/>
          <a:srcRect/>
          <a:stretch>
            <a:fillRect/>
          </a:stretch>
        </p:blipFill>
        <p:spPr>
          <a:xfrm flipH="1">
            <a:off x="473976" y="4748459"/>
            <a:ext cx="1097714" cy="1097280"/>
          </a:xfrm>
          <a:prstGeom prst="rect">
            <a:avLst/>
          </a:prstGeom>
        </p:spPr>
      </p:pic>
      <p:pic>
        <p:nvPicPr>
          <p:cNvPr id="5" name="图片 4" descr="E:\设计\PPT\党建素材包\图片1.png图片1"/>
          <p:cNvPicPr>
            <a:picLocks noChangeAspect="1"/>
          </p:cNvPicPr>
          <p:nvPr/>
        </p:nvPicPr>
        <p:blipFill>
          <a:blip r:embed="rId3"/>
          <a:srcRect/>
          <a:stretch>
            <a:fillRect/>
          </a:stretch>
        </p:blipFill>
        <p:spPr>
          <a:xfrm flipH="1">
            <a:off x="10437252" y="287807"/>
            <a:ext cx="1846762" cy="1846580"/>
          </a:xfrm>
          <a:prstGeom prst="rect">
            <a:avLst/>
          </a:prstGeom>
        </p:spPr>
      </p:pic>
      <p:pic>
        <p:nvPicPr>
          <p:cNvPr id="7" name="图片 6" descr="E:\设计\PPT\党建素材包\图片1.png图片1"/>
          <p:cNvPicPr>
            <a:picLocks noChangeAspect="1"/>
          </p:cNvPicPr>
          <p:nvPr/>
        </p:nvPicPr>
        <p:blipFill>
          <a:blip r:embed="rId3"/>
          <a:srcRect/>
          <a:stretch>
            <a:fillRect/>
          </a:stretch>
        </p:blipFill>
        <p:spPr>
          <a:xfrm>
            <a:off x="10811776" y="4726234"/>
            <a:ext cx="1097714" cy="1097280"/>
          </a:xfrm>
          <a:prstGeom prst="rect">
            <a:avLst/>
          </a:prstGeom>
        </p:spPr>
      </p:pic>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r="79210"/>
          <a:stretch>
            <a:fillRect/>
          </a:stretch>
        </p:blipFill>
        <p:spPr>
          <a:xfrm>
            <a:off x="0" y="380999"/>
            <a:ext cx="2534653" cy="6096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76184" b="82303"/>
          <a:stretch>
            <a:fillRect/>
          </a:stretch>
        </p:blipFill>
        <p:spPr>
          <a:xfrm>
            <a:off x="9288378" y="381000"/>
            <a:ext cx="2903621" cy="1078832"/>
          </a:xfrm>
          <a:prstGeom prst="rect">
            <a:avLst/>
          </a:prstGeom>
        </p:spPr>
      </p:pic>
      <p:pic>
        <p:nvPicPr>
          <p:cNvPr id="3" name="Picture 2">
            <a:extLst>
              <a:ext uri="{FF2B5EF4-FFF2-40B4-BE49-F238E27FC236}">
                <a16:creationId xmlns:a16="http://schemas.microsoft.com/office/drawing/2014/main" id="{9BE17A9B-6844-E21C-1C2B-4770C0B64688}"/>
              </a:ext>
            </a:extLst>
          </p:cNvPr>
          <p:cNvPicPr>
            <a:picLocks noChangeAspect="1"/>
          </p:cNvPicPr>
          <p:nvPr/>
        </p:nvPicPr>
        <p:blipFill>
          <a:blip r:embed="rId5"/>
          <a:stretch>
            <a:fillRect/>
          </a:stretch>
        </p:blipFill>
        <p:spPr>
          <a:xfrm>
            <a:off x="1712802" y="1222493"/>
            <a:ext cx="9035055" cy="1981372"/>
          </a:xfrm>
          <a:prstGeom prst="rect">
            <a:avLst/>
          </a:prstGeom>
        </p:spPr>
      </p:pic>
      <p:pic>
        <p:nvPicPr>
          <p:cNvPr id="4" name="Picture 3">
            <a:extLst>
              <a:ext uri="{FF2B5EF4-FFF2-40B4-BE49-F238E27FC236}">
                <a16:creationId xmlns:a16="http://schemas.microsoft.com/office/drawing/2014/main" id="{C438146C-0B6B-854E-9290-FC61638A80B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30667" y1="46265" x2="32000" y2="65783"/>
                        <a14:foregroundMark x1="25333" y1="60241" x2="28167" y2="61928"/>
                        <a14:foregroundMark x1="26667" y1="58072" x2="23333" y2="61928"/>
                        <a14:foregroundMark x1="24167" y1="52771" x2="24167" y2="56627"/>
                        <a14:foregroundMark x1="23000" y1="53976" x2="24167" y2="57108"/>
                        <a14:foregroundMark x1="24167" y1="59277" x2="24000" y2="66265"/>
                        <a14:foregroundMark x1="23000" y1="61928" x2="27500" y2="71807"/>
                        <a14:foregroundMark x1="27667" y1="67711" x2="27167" y2="81446"/>
                        <a14:foregroundMark x1="27333" y1="80964" x2="29833" y2="89157"/>
                        <a14:foregroundMark x1="30167" y1="67952" x2="25333" y2="83133"/>
                        <a14:foregroundMark x1="26167" y1="83614" x2="37667" y2="85783"/>
                        <a14:foregroundMark x1="37167" y1="76145" x2="40333" y2="85783"/>
                        <a14:foregroundMark x1="39167" y1="67952" x2="39500" y2="76386"/>
                        <a14:foregroundMark x1="40167" y1="61687" x2="42500" y2="71325"/>
                        <a14:foregroundMark x1="42167" y1="57831" x2="42500" y2="70602"/>
                        <a14:foregroundMark x1="38833" y1="73494" x2="41333" y2="82410"/>
                        <a14:foregroundMark x1="57500" y1="64578" x2="72000" y2="82651"/>
                        <a14:foregroundMark x1="66500" y1="63373" x2="72167" y2="62410"/>
                        <a14:foregroundMark x1="53833" y1="55181" x2="54167" y2="63614"/>
                        <a14:foregroundMark x1="51500" y1="59277" x2="55667" y2="65783"/>
                        <a14:foregroundMark x1="25000" y1="59277" x2="28833" y2="67711"/>
                        <a14:foregroundMark x1="26667" y1="54940" x2="24500" y2="71084"/>
                        <a14:foregroundMark x1="43833" y1="52530" x2="46500" y2="69639"/>
                        <a14:foregroundMark x1="27500" y1="73976" x2="25500" y2="80964"/>
                        <a14:backgroundMark x1="11333" y1="37349" x2="41333" y2="24578"/>
                        <a14:backgroundMark x1="38000" y1="26988" x2="67333" y2="32530"/>
                        <a14:backgroundMark x1="67167" y1="28193" x2="82667" y2="44337"/>
                        <a14:backgroundMark x1="71167" y1="24819" x2="81333" y2="47952"/>
                        <a14:backgroundMark x1="75500" y1="32289" x2="80833" y2="61928"/>
                        <a14:backgroundMark x1="69500" y1="37590" x2="76333" y2="53735"/>
                        <a14:backgroundMark x1="51000" y1="35663" x2="64333" y2="33253"/>
                        <a14:backgroundMark x1="44500" y1="29398" x2="46000" y2="39036"/>
                        <a14:backgroundMark x1="19167" y1="32530" x2="39167" y2="32530"/>
                        <a14:backgroundMark x1="17000" y1="35904" x2="16000" y2="45060"/>
                        <a14:backgroundMark x1="25833" y1="35904" x2="20833" y2="56145"/>
                        <a14:backgroundMark x1="25667" y1="40241" x2="38500" y2="37108"/>
                        <a14:backgroundMark x1="44333" y1="35904" x2="49667" y2="48675"/>
                        <a14:backgroundMark x1="57500" y1="37108" x2="51833" y2="44337"/>
                        <a14:backgroundMark x1="64667" y1="29398" x2="73000" y2="35422"/>
                        <a14:backgroundMark x1="60500" y1="28675" x2="74167" y2="41687"/>
                      </a14:backgroundRemoval>
                    </a14:imgEffect>
                    <a14:imgEffect>
                      <a14:brightnessContrast contrast="20000"/>
                    </a14:imgEffect>
                  </a14:imgLayer>
                </a14:imgProps>
              </a:ext>
              <a:ext uri="{28A0092B-C50C-407E-A947-70E740481C1C}">
                <a14:useLocalDpi xmlns:a14="http://schemas.microsoft.com/office/drawing/2010/main" val="0"/>
              </a:ext>
            </a:extLst>
          </a:blip>
          <a:srcRect l="8187" t="33482" r="18419"/>
          <a:stretch>
            <a:fillRect/>
          </a:stretch>
        </p:blipFill>
        <p:spPr>
          <a:xfrm>
            <a:off x="3707710" y="3171666"/>
            <a:ext cx="5591908" cy="35053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anim calcmode="lin" valueType="num">
                                      <p:cBhvr>
                                        <p:cTn id="14" dur="500" fill="hold"/>
                                        <p:tgtEl>
                                          <p:spTgt spid="4"/>
                                        </p:tgtEl>
                                        <p:attrNameLst>
                                          <p:attrName>ppt_x</p:attrName>
                                        </p:attrNameLst>
                                      </p:cBhvr>
                                      <p:tavLst>
                                        <p:tav tm="0">
                                          <p:val>
                                            <p:fltVal val="0.5"/>
                                          </p:val>
                                        </p:tav>
                                        <p:tav tm="100000">
                                          <p:val>
                                            <p:strVal val="#ppt_x"/>
                                          </p:val>
                                        </p:tav>
                                      </p:tavLst>
                                    </p:anim>
                                    <p:anim calcmode="lin" valueType="num">
                                      <p:cBhvr>
                                        <p:cTn id="15"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pic>
        <p:nvPicPr>
          <p:cNvPr id="2" name="Picture 1" descr="A screenshot of a computer&#10;&#10;Description automatically generated with low confidence">
            <a:extLst>
              <a:ext uri="{FF2B5EF4-FFF2-40B4-BE49-F238E27FC236}">
                <a16:creationId xmlns:a16="http://schemas.microsoft.com/office/drawing/2014/main" id="{27057934-C0E1-448D-7404-5B0881565D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t="40873" b="40163"/>
          <a:stretch/>
        </p:blipFill>
        <p:spPr>
          <a:xfrm>
            <a:off x="1206219" y="0"/>
            <a:ext cx="2946681" cy="1126421"/>
          </a:xfrm>
          <a:prstGeom prst="rect">
            <a:avLst/>
          </a:prstGeom>
        </p:spPr>
      </p:pic>
      <p:sp>
        <p:nvSpPr>
          <p:cNvPr id="3" name="TextBox 2">
            <a:extLst>
              <a:ext uri="{FF2B5EF4-FFF2-40B4-BE49-F238E27FC236}">
                <a16:creationId xmlns:a16="http://schemas.microsoft.com/office/drawing/2014/main" id="{05113B67-AAA6-194D-063F-40B873223D6D}"/>
              </a:ext>
            </a:extLst>
          </p:cNvPr>
          <p:cNvSpPr txBox="1"/>
          <p:nvPr/>
        </p:nvSpPr>
        <p:spPr>
          <a:xfrm>
            <a:off x="1025409" y="190497"/>
            <a:ext cx="32608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Em</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có</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biết</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descr="A picture containing logo&#10;&#10;Description automatically generated">
            <a:extLst>
              <a:ext uri="{FF2B5EF4-FFF2-40B4-BE49-F238E27FC236}">
                <a16:creationId xmlns:a16="http://schemas.microsoft.com/office/drawing/2014/main" id="{732CFA03-30CC-D9B3-79E0-F6C9939D9D34}"/>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8775" b="99838" l="9994" r="89942">
                        <a14:foregroundMark x1="43661" y1="12050" x2="43661" y2="12050"/>
                        <a14:foregroundMark x1="46281" y1="8775" x2="46281" y2="8775"/>
                        <a14:foregroundMark x1="43790" y1="88799" x2="43790" y2="88799"/>
                        <a14:foregroundMark x1="41721" y1="72827" x2="38583" y2="85200"/>
                        <a14:foregroundMark x1="38583" y1="85200" x2="38583" y2="85200"/>
                        <a14:foregroundMark x1="38066" y1="73352" x2="36902" y2="86332"/>
                        <a14:foregroundMark x1="36902" y1="86332" x2="36902" y2="86332"/>
                        <a14:foregroundMark x1="53946" y1="71371" x2="56533" y2="93813"/>
                        <a14:foregroundMark x1="56533" y1="93813" x2="56533" y2="93813"/>
                        <a14:foregroundMark x1="57342" y1="76749" x2="59411" y2="88112"/>
                        <a14:foregroundMark x1="59411" y1="88112" x2="59411" y2="88112"/>
                        <a14:foregroundMark x1="52911" y1="76587" x2="52523" y2="92519"/>
                        <a14:foregroundMark x1="52523" y1="92519" x2="52523" y2="92519"/>
                        <a14:foregroundMark x1="57600" y1="77396" x2="56016" y2="92519"/>
                        <a14:foregroundMark x1="56016" y1="92519" x2="55886" y2="92843"/>
                        <a14:foregroundMark x1="47704" y1="82450" x2="47574" y2="90578"/>
                        <a14:foregroundMark x1="47574" y1="90578" x2="47574" y2="90578"/>
                        <a14:foregroundMark x1="37549" y1="74970" x2="35349" y2="91710"/>
                        <a14:foregroundMark x1="35349" y1="91710" x2="35349" y2="91710"/>
                        <a14:foregroundMark x1="34961" y1="77234" x2="32988" y2="91225"/>
                        <a14:foregroundMark x1="32988" y1="91225" x2="32988" y2="91225"/>
                        <a14:foregroundMark x1="35608" y1="79499" x2="32988" y2="97089"/>
                        <a14:foregroundMark x1="32988" y1="97089" x2="32988" y2="97089"/>
                        <a14:foregroundMark x1="37419" y1="75131" x2="59023" y2="90093"/>
                        <a14:foregroundMark x1="59023" y1="90093" x2="58376" y2="79984"/>
                        <a14:foregroundMark x1="41203" y1="96078" x2="51617" y2="96522"/>
                        <a14:foregroundMark x1="51617" y1="96522" x2="52911" y2="96442"/>
                        <a14:foregroundMark x1="58118" y1="74970" x2="58118" y2="82936"/>
                        <a14:foregroundMark x1="57600" y1="72341" x2="57665" y2="93934"/>
                        <a14:foregroundMark x1="57665" y1="93934" x2="56662" y2="99515"/>
                        <a14:foregroundMark x1="59023" y1="92681" x2="60317" y2="98383"/>
                        <a14:foregroundMark x1="60058" y1="94298" x2="61093" y2="99353"/>
                        <a14:foregroundMark x1="60705" y1="94945" x2="61869" y2="98221"/>
                        <a14:foregroundMark x1="60964" y1="94460" x2="62646" y2="99838"/>
                        <a14:foregroundMark x1="33926" y1="93004" x2="31695" y2="99838"/>
                        <a14:foregroundMark x1="31695" y1="99838" x2="31695" y2="99838"/>
                        <a14:foregroundMark x1="33118" y1="91872" x2="31695" y2="98706"/>
                      </a14:backgroundRemoval>
                    </a14:imgEffect>
                  </a14:imgLayer>
                </a14:imgProps>
              </a:ext>
              <a:ext uri="{28A0092B-C50C-407E-A947-70E740481C1C}">
                <a14:useLocalDpi xmlns:a14="http://schemas.microsoft.com/office/drawing/2010/main" val="0"/>
              </a:ext>
            </a:extLst>
          </a:blip>
          <a:stretch>
            <a:fillRect/>
          </a:stretch>
        </p:blipFill>
        <p:spPr>
          <a:xfrm>
            <a:off x="-133350" y="0"/>
            <a:ext cx="1676090" cy="1340807"/>
          </a:xfrm>
          <a:prstGeom prst="rect">
            <a:avLst/>
          </a:prstGeom>
        </p:spPr>
      </p:pic>
      <p:sp>
        <p:nvSpPr>
          <p:cNvPr id="5" name="TextBox 4">
            <a:extLst>
              <a:ext uri="{FF2B5EF4-FFF2-40B4-BE49-F238E27FC236}">
                <a16:creationId xmlns:a16="http://schemas.microsoft.com/office/drawing/2014/main" id="{0AE350C0-1589-48C2-51FC-A5EC33FC5134}"/>
              </a:ext>
            </a:extLst>
          </p:cNvPr>
          <p:cNvSpPr txBox="1"/>
          <p:nvPr/>
        </p:nvSpPr>
        <p:spPr>
          <a:xfrm>
            <a:off x="390525" y="1552575"/>
            <a:ext cx="11210925" cy="3926716"/>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vi-VN" sz="35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Chế độ dinh dưỡng và vận động có vai trò quan trọng với sự phát triển chiều cao cơ thể. Vận động cơ bắp giúp xương tăng cường hấp thụ can-xi từ thức ăn hằng ngày để xương dài ra, chắc chắn hơn.</a:t>
            </a:r>
          </a:p>
          <a:p>
            <a:pPr marL="571500" marR="0" lvl="0" indent="-571500" algn="just"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vi-VN" sz="35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Học sinh tiểu học cần thực hiện hoạt động vận động ít nhất 60 phút mỗi ngày như chơi thể thao, đi bộ, đạp xe,..., làm một số việc nhà phù hợp.</a:t>
            </a:r>
          </a:p>
        </p:txBody>
      </p:sp>
    </p:spTree>
    <p:extLst>
      <p:ext uri="{BB962C8B-B14F-4D97-AF65-F5344CB8AC3E}">
        <p14:creationId xmlns:p14="http://schemas.microsoft.com/office/powerpoint/2010/main" val="43320598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sp>
        <p:nvSpPr>
          <p:cNvPr id="8" name="任意多边形 7"/>
          <p:cNvSpPr/>
          <p:nvPr/>
        </p:nvSpPr>
        <p:spPr>
          <a:xfrm>
            <a:off x="280906" y="287611"/>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9" name="图片 18" descr="E:\设计\PPT\党建素材包\图片1.png图片1"/>
          <p:cNvPicPr>
            <a:picLocks noChangeAspect="1"/>
          </p:cNvPicPr>
          <p:nvPr/>
        </p:nvPicPr>
        <p:blipFill>
          <a:blip r:embed="rId3"/>
          <a:srcRect/>
          <a:stretch>
            <a:fillRect/>
          </a:stretch>
        </p:blipFill>
        <p:spPr>
          <a:xfrm>
            <a:off x="99452" y="310032"/>
            <a:ext cx="1846762" cy="1846580"/>
          </a:xfrm>
          <a:prstGeom prst="rect">
            <a:avLst/>
          </a:prstGeom>
        </p:spPr>
      </p:pic>
      <p:pic>
        <p:nvPicPr>
          <p:cNvPr id="22" name="图片 21" descr="E:\设计\PPT\党建素材包\图片1.png图片1"/>
          <p:cNvPicPr>
            <a:picLocks noChangeAspect="1"/>
          </p:cNvPicPr>
          <p:nvPr/>
        </p:nvPicPr>
        <p:blipFill>
          <a:blip r:embed="rId3"/>
          <a:srcRect/>
          <a:stretch>
            <a:fillRect/>
          </a:stretch>
        </p:blipFill>
        <p:spPr>
          <a:xfrm flipH="1">
            <a:off x="473976" y="4748459"/>
            <a:ext cx="1097714" cy="1097280"/>
          </a:xfrm>
          <a:prstGeom prst="rect">
            <a:avLst/>
          </a:prstGeom>
        </p:spPr>
      </p:pic>
      <p:pic>
        <p:nvPicPr>
          <p:cNvPr id="5" name="图片 4" descr="E:\设计\PPT\党建素材包\图片1.png图片1"/>
          <p:cNvPicPr>
            <a:picLocks noChangeAspect="1"/>
          </p:cNvPicPr>
          <p:nvPr/>
        </p:nvPicPr>
        <p:blipFill>
          <a:blip r:embed="rId3"/>
          <a:srcRect/>
          <a:stretch>
            <a:fillRect/>
          </a:stretch>
        </p:blipFill>
        <p:spPr>
          <a:xfrm flipH="1">
            <a:off x="10437252" y="287807"/>
            <a:ext cx="1846762" cy="1846580"/>
          </a:xfrm>
          <a:prstGeom prst="rect">
            <a:avLst/>
          </a:prstGeom>
        </p:spPr>
      </p:pic>
      <p:pic>
        <p:nvPicPr>
          <p:cNvPr id="7" name="图片 6" descr="E:\设计\PPT\党建素材包\图片1.png图片1"/>
          <p:cNvPicPr>
            <a:picLocks noChangeAspect="1"/>
          </p:cNvPicPr>
          <p:nvPr/>
        </p:nvPicPr>
        <p:blipFill>
          <a:blip r:embed="rId3"/>
          <a:srcRect/>
          <a:stretch>
            <a:fillRect/>
          </a:stretch>
        </p:blipFill>
        <p:spPr>
          <a:xfrm>
            <a:off x="10811776" y="4726234"/>
            <a:ext cx="1097714" cy="1097280"/>
          </a:xfrm>
          <a:prstGeom prst="rect">
            <a:avLst/>
          </a:prstGeom>
        </p:spPr>
      </p:pic>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r="79210"/>
          <a:stretch>
            <a:fillRect/>
          </a:stretch>
        </p:blipFill>
        <p:spPr>
          <a:xfrm>
            <a:off x="0" y="380999"/>
            <a:ext cx="2534653" cy="6096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76184" b="82303"/>
          <a:stretch>
            <a:fillRect/>
          </a:stretch>
        </p:blipFill>
        <p:spPr>
          <a:xfrm>
            <a:off x="9288378" y="381000"/>
            <a:ext cx="2903621" cy="1078832"/>
          </a:xfrm>
          <a:prstGeom prst="rect">
            <a:avLst/>
          </a:prstGeom>
        </p:spPr>
      </p:pic>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l="27500" t="77433" r="62179" b="1"/>
          <a:stretch>
            <a:fillRect/>
          </a:stretch>
        </p:blipFill>
        <p:spPr>
          <a:xfrm>
            <a:off x="10671803" y="2662293"/>
            <a:ext cx="1258316" cy="1375611"/>
          </a:xfrm>
          <a:prstGeom prst="rect">
            <a:avLst/>
          </a:prstGeom>
          <a:effectLst>
            <a:outerShdw blurRad="50800" dist="38100" dir="10800000" algn="r" rotWithShape="0">
              <a:prstClr val="black">
                <a:alpha val="20000"/>
              </a:prstClr>
            </a:outerShdw>
          </a:effectLst>
        </p:spPr>
      </p:pic>
      <p:pic>
        <p:nvPicPr>
          <p:cNvPr id="21" name="图片 20" descr="组 4"/>
          <p:cNvPicPr>
            <a:picLocks noChangeAspect="1"/>
          </p:cNvPicPr>
          <p:nvPr/>
        </p:nvPicPr>
        <p:blipFill>
          <a:blip r:embed="rId6"/>
          <a:stretch>
            <a:fillRect/>
          </a:stretch>
        </p:blipFill>
        <p:spPr>
          <a:xfrm flipH="1">
            <a:off x="925830" y="2271395"/>
            <a:ext cx="2914650" cy="4761230"/>
          </a:xfrm>
          <a:prstGeom prst="rect">
            <a:avLst/>
          </a:prstGeom>
        </p:spPr>
      </p:pic>
      <p:pic>
        <p:nvPicPr>
          <p:cNvPr id="3" name="Picture 2">
            <a:extLst>
              <a:ext uri="{FF2B5EF4-FFF2-40B4-BE49-F238E27FC236}">
                <a16:creationId xmlns:a16="http://schemas.microsoft.com/office/drawing/2014/main" id="{1CD22299-5360-29FA-BC7B-949C748C8ED0}"/>
              </a:ext>
            </a:extLst>
          </p:cNvPr>
          <p:cNvPicPr>
            <a:picLocks noChangeAspect="1"/>
          </p:cNvPicPr>
          <p:nvPr/>
        </p:nvPicPr>
        <p:blipFill>
          <a:blip r:embed="rId7"/>
          <a:stretch>
            <a:fillRect/>
          </a:stretch>
        </p:blipFill>
        <p:spPr>
          <a:xfrm>
            <a:off x="3760176" y="2061870"/>
            <a:ext cx="6767147" cy="2353260"/>
          </a:xfrm>
          <a:prstGeom prst="rect">
            <a:avLst/>
          </a:prstGeom>
        </p:spPr>
      </p:pic>
    </p:spTree>
    <p:extLst>
      <p:ext uri="{BB962C8B-B14F-4D97-AF65-F5344CB8AC3E}">
        <p14:creationId xmlns:p14="http://schemas.microsoft.com/office/powerpoint/2010/main" val="110637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anim calcmode="lin" valueType="num">
                                      <p:cBhvr>
                                        <p:cTn id="34" dur="500" fill="hold"/>
                                        <p:tgtEl>
                                          <p:spTgt spid="7"/>
                                        </p:tgtEl>
                                        <p:attrNameLst>
                                          <p:attrName>ppt_x</p:attrName>
                                        </p:attrNameLst>
                                      </p:cBhvr>
                                      <p:tavLst>
                                        <p:tav tm="0">
                                          <p:val>
                                            <p:strVal val="#ppt_x"/>
                                          </p:val>
                                        </p:tav>
                                        <p:tav tm="100000">
                                          <p:val>
                                            <p:strVal val="#ppt_x"/>
                                          </p:val>
                                        </p:tav>
                                      </p:tavLst>
                                    </p:anim>
                                    <p:anim calcmode="lin" valueType="num">
                                      <p:cBhvr>
                                        <p:cTn id="35"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par>
                                <p:cTn id="41" presetID="16" presetClass="entr" presetSubtype="21"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500"/>
                                        <p:tgtEl>
                                          <p:spTgt spid="29"/>
                                        </p:tgtEl>
                                      </p:cBhvr>
                                    </p:animEffect>
                                  </p:childTnLst>
                                </p:cTn>
                              </p:par>
                              <p:par>
                                <p:cTn id="44" presetID="16" presetClass="entr" presetSubtype="21"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arn(inVertical)">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barn(inVertical)">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sp>
        <p:nvSpPr>
          <p:cNvPr id="4" name="Rectangle: Rounded Corners 3">
            <a:extLst>
              <a:ext uri="{FF2B5EF4-FFF2-40B4-BE49-F238E27FC236}">
                <a16:creationId xmlns:a16="http://schemas.microsoft.com/office/drawing/2014/main" id="{974C8A7D-E7B8-6BF3-D63A-8231AF2ECDC7}"/>
              </a:ext>
            </a:extLst>
          </p:cNvPr>
          <p:cNvSpPr/>
          <p:nvPr/>
        </p:nvSpPr>
        <p:spPr>
          <a:xfrm>
            <a:off x="342900" y="333375"/>
            <a:ext cx="11563350" cy="6315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24E94201-0994-7A91-D930-CCABCFD044FB}"/>
              </a:ext>
            </a:extLst>
          </p:cNvPr>
          <p:cNvSpPr txBox="1"/>
          <p:nvPr/>
        </p:nvSpPr>
        <p:spPr>
          <a:xfrm>
            <a:off x="666750" y="166370"/>
            <a:ext cx="10725149" cy="1055608"/>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
              <a:defRPr/>
            </a:pPr>
            <a:r>
              <a:rPr lang="vi-VN" sz="2800" b="1" dirty="0">
                <a:solidFill>
                  <a:prstClr val="black"/>
                </a:solidFill>
                <a:latin typeface="Calibri" panose="020F0502020204030204" pitchFamily="34" charset="0"/>
                <a:cs typeface="Calibri" panose="020F0502020204030204" pitchFamily="34" charset="0"/>
              </a:rPr>
              <a:t>Lập bảng và theo dõi thực hiện một số hoạt động đó trong ba ngày theo gợi ý:</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pic>
        <p:nvPicPr>
          <p:cNvPr id="9" name="Picture 8">
            <a:extLst>
              <a:ext uri="{FF2B5EF4-FFF2-40B4-BE49-F238E27FC236}">
                <a16:creationId xmlns:a16="http://schemas.microsoft.com/office/drawing/2014/main" id="{A88BBFC8-FD28-3500-FD50-ADE752CCB674}"/>
              </a:ext>
            </a:extLst>
          </p:cNvPr>
          <p:cNvPicPr>
            <a:picLocks noChangeAspect="1"/>
          </p:cNvPicPr>
          <p:nvPr/>
        </p:nvPicPr>
        <p:blipFill>
          <a:blip r:embed="rId3"/>
          <a:stretch>
            <a:fillRect/>
          </a:stretch>
        </p:blipFill>
        <p:spPr>
          <a:xfrm>
            <a:off x="1209674" y="1466849"/>
            <a:ext cx="9433859" cy="4295775"/>
          </a:xfrm>
          <a:prstGeom prst="rect">
            <a:avLst/>
          </a:prstGeom>
        </p:spPr>
      </p:pic>
    </p:spTree>
    <p:extLst>
      <p:ext uri="{BB962C8B-B14F-4D97-AF65-F5344CB8AC3E}">
        <p14:creationId xmlns:p14="http://schemas.microsoft.com/office/powerpoint/2010/main" val="310756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sp>
        <p:nvSpPr>
          <p:cNvPr id="4" name="Rectangle: Rounded Corners 3">
            <a:extLst>
              <a:ext uri="{FF2B5EF4-FFF2-40B4-BE49-F238E27FC236}">
                <a16:creationId xmlns:a16="http://schemas.microsoft.com/office/drawing/2014/main" id="{974C8A7D-E7B8-6BF3-D63A-8231AF2ECDC7}"/>
              </a:ext>
            </a:extLst>
          </p:cNvPr>
          <p:cNvSpPr/>
          <p:nvPr/>
        </p:nvSpPr>
        <p:spPr>
          <a:xfrm>
            <a:off x="342900" y="333375"/>
            <a:ext cx="11563350" cy="6315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graphicFrame>
        <p:nvGraphicFramePr>
          <p:cNvPr id="2" name="Table 1">
            <a:extLst>
              <a:ext uri="{FF2B5EF4-FFF2-40B4-BE49-F238E27FC236}">
                <a16:creationId xmlns:a16="http://schemas.microsoft.com/office/drawing/2014/main" id="{661B3112-B6E3-6D79-2B9B-0D715884A559}"/>
              </a:ext>
            </a:extLst>
          </p:cNvPr>
          <p:cNvGraphicFramePr>
            <a:graphicFrameLocks noGrp="1"/>
          </p:cNvGraphicFramePr>
          <p:nvPr/>
        </p:nvGraphicFramePr>
        <p:xfrm>
          <a:off x="1409700" y="1466850"/>
          <a:ext cx="9096376" cy="4791076"/>
        </p:xfrm>
        <a:graphic>
          <a:graphicData uri="http://schemas.openxmlformats.org/drawingml/2006/table">
            <a:tbl>
              <a:tblPr>
                <a:tableStyleId>{BDBED569-4797-4DF1-A0F4-6AAB3CD982D8}</a:tableStyleId>
              </a:tblPr>
              <a:tblGrid>
                <a:gridCol w="3613629">
                  <a:extLst>
                    <a:ext uri="{9D8B030D-6E8A-4147-A177-3AD203B41FA5}">
                      <a16:colId xmlns:a16="http://schemas.microsoft.com/office/drawing/2014/main" val="1547554954"/>
                    </a:ext>
                  </a:extLst>
                </a:gridCol>
                <a:gridCol w="2005054">
                  <a:extLst>
                    <a:ext uri="{9D8B030D-6E8A-4147-A177-3AD203B41FA5}">
                      <a16:colId xmlns:a16="http://schemas.microsoft.com/office/drawing/2014/main" val="2619229455"/>
                    </a:ext>
                  </a:extLst>
                </a:gridCol>
                <a:gridCol w="1812478">
                  <a:extLst>
                    <a:ext uri="{9D8B030D-6E8A-4147-A177-3AD203B41FA5}">
                      <a16:colId xmlns:a16="http://schemas.microsoft.com/office/drawing/2014/main" val="4224608552"/>
                    </a:ext>
                  </a:extLst>
                </a:gridCol>
                <a:gridCol w="1665215">
                  <a:extLst>
                    <a:ext uri="{9D8B030D-6E8A-4147-A177-3AD203B41FA5}">
                      <a16:colId xmlns:a16="http://schemas.microsoft.com/office/drawing/2014/main" val="4248960538"/>
                    </a:ext>
                  </a:extLst>
                </a:gridCol>
              </a:tblGrid>
              <a:tr h="532342">
                <a:tc rowSpan="2">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Hoạt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động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vận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động</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solidFill>
                      <a:schemeClr val="accent6">
                        <a:lumMod val="20000"/>
                        <a:lumOff val="80000"/>
                      </a:schemeClr>
                    </a:solidFill>
                  </a:tcPr>
                </a:tc>
                <a:tc gridSpan="3">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Thời</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gian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phút</a:t>
                      </a:r>
                      <a:r>
                        <a:rPr lang="en-US" sz="2800" b="1" dirty="0">
                          <a:solidFill>
                            <a:srgbClr val="000000"/>
                          </a:solidFill>
                          <a:effectLst/>
                          <a:latin typeface="Cambria" panose="02040503050406030204" pitchFamily="18" charset="0"/>
                          <a:ea typeface="Cambria" panose="02040503050406030204" pitchFamily="18" charset="0"/>
                        </a:rPr>
                        <a:t>)</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3680875"/>
                  </a:ext>
                </a:extLst>
              </a:tr>
              <a:tr h="532342">
                <a:tc vMerge="1">
                  <a:txBody>
                    <a:bodyPr/>
                    <a:lstStyle/>
                    <a:p>
                      <a:endParaRPr lang="en-US"/>
                    </a:p>
                  </a:txBody>
                  <a:tcPr/>
                </a:tc>
                <a:tc>
                  <a:txBody>
                    <a:bodyPr/>
                    <a:lstStyle/>
                    <a:p>
                      <a:pPr algn="ctr"/>
                      <a:r>
                        <a:rPr lang="en-US" sz="2800" b="1">
                          <a:solidFill>
                            <a:srgbClr val="000000"/>
                          </a:solidFill>
                          <a:effectLst/>
                          <a:latin typeface="Cambria" panose="02040503050406030204" pitchFamily="18" charset="0"/>
                          <a:ea typeface="Cambria" panose="02040503050406030204" pitchFamily="18" charset="0"/>
                        </a:rPr>
                        <a:t>Ngày 1</a:t>
                      </a:r>
                      <a:endParaRPr lang="en-US" sz="2800">
                        <a:solidFill>
                          <a:srgbClr val="000000"/>
                        </a:solidFill>
                        <a:effectLst/>
                        <a:latin typeface="Cambria" panose="02040503050406030204" pitchFamily="18" charset="0"/>
                        <a:ea typeface="Cambria" panose="02040503050406030204" pitchFamily="18" charset="0"/>
                      </a:endParaRPr>
                    </a:p>
                  </a:txBody>
                  <a:tcPr marL="0" marR="0" marT="0" marB="0">
                    <a:solidFill>
                      <a:schemeClr val="accent6">
                        <a:lumMod val="20000"/>
                        <a:lumOff val="80000"/>
                      </a:schemeClr>
                    </a:solidFill>
                  </a:tcPr>
                </a:tc>
                <a:tc>
                  <a:txBody>
                    <a:bodyPr/>
                    <a:lstStyle/>
                    <a:p>
                      <a:pPr algn="ctr"/>
                      <a:r>
                        <a:rPr lang="en-US" sz="2800" b="1">
                          <a:solidFill>
                            <a:srgbClr val="000000"/>
                          </a:solidFill>
                          <a:effectLst/>
                          <a:latin typeface="Cambria" panose="02040503050406030204" pitchFamily="18" charset="0"/>
                          <a:ea typeface="Cambria" panose="02040503050406030204" pitchFamily="18" charset="0"/>
                        </a:rPr>
                        <a:t>Ngày 2</a:t>
                      </a:r>
                      <a:endParaRPr lang="en-US" sz="2800">
                        <a:solidFill>
                          <a:srgbClr val="000000"/>
                        </a:solidFill>
                        <a:effectLst/>
                        <a:latin typeface="Cambria" panose="02040503050406030204" pitchFamily="18" charset="0"/>
                        <a:ea typeface="Cambria" panose="02040503050406030204" pitchFamily="18" charset="0"/>
                      </a:endParaRPr>
                    </a:p>
                  </a:txBody>
                  <a:tcPr marL="0" marR="0" marT="0" marB="0">
                    <a:solidFill>
                      <a:schemeClr val="accent6">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Ngày</a:t>
                      </a:r>
                      <a:r>
                        <a:rPr lang="en-US" sz="2800" b="1" dirty="0">
                          <a:solidFill>
                            <a:srgbClr val="000000"/>
                          </a:solidFill>
                          <a:effectLst/>
                          <a:latin typeface="Cambria" panose="02040503050406030204" pitchFamily="18" charset="0"/>
                          <a:ea typeface="Cambria" panose="02040503050406030204" pitchFamily="18" charset="0"/>
                        </a:rPr>
                        <a:t> 3</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solidFill>
                      <a:schemeClr val="accent6">
                        <a:lumMod val="20000"/>
                        <a:lumOff val="80000"/>
                      </a:schemeClr>
                    </a:solidFill>
                  </a:tcPr>
                </a:tc>
                <a:extLst>
                  <a:ext uri="{0D108BD9-81ED-4DB2-BD59-A6C34878D82A}">
                    <a16:rowId xmlns:a16="http://schemas.microsoft.com/office/drawing/2014/main" val="1572163974"/>
                  </a:ext>
                </a:extLst>
              </a:tr>
              <a:tr h="1064683">
                <a:tc>
                  <a:txBody>
                    <a:bodyPr/>
                    <a:lstStyle/>
                    <a:p>
                      <a:pPr algn="just"/>
                      <a:r>
                        <a:rPr lang="vi-VN" sz="2800">
                          <a:solidFill>
                            <a:srgbClr val="000000"/>
                          </a:solidFill>
                          <a:effectLst/>
                          <a:latin typeface="Cambria" panose="02040503050406030204" pitchFamily="18" charset="0"/>
                          <a:ea typeface="Cambria" panose="02040503050406030204" pitchFamily="18" charset="0"/>
                        </a:rPr>
                        <a:t>Đi bộ đến trường, về nhà</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marL="0" marR="0" marT="0" marB="0"/>
                </a:tc>
                <a:extLst>
                  <a:ext uri="{0D108BD9-81ED-4DB2-BD59-A6C34878D82A}">
                    <a16:rowId xmlns:a16="http://schemas.microsoft.com/office/drawing/2014/main" val="2275057521"/>
                  </a:ext>
                </a:extLst>
              </a:tr>
              <a:tr h="532342">
                <a:tc>
                  <a:txBody>
                    <a:bodyPr/>
                    <a:lstStyle/>
                    <a:p>
                      <a:pPr algn="just"/>
                      <a:r>
                        <a:rPr lang="en-US" sz="2800">
                          <a:solidFill>
                            <a:srgbClr val="000000"/>
                          </a:solidFill>
                          <a:effectLst/>
                          <a:latin typeface="Cambria" panose="02040503050406030204" pitchFamily="18" charset="0"/>
                          <a:ea typeface="Cambria" panose="02040503050406030204" pitchFamily="18" charset="0"/>
                        </a:rPr>
                        <a:t>Quét nhà</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0</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marL="0" marR="0" marT="0" marB="0"/>
                </a:tc>
                <a:extLst>
                  <a:ext uri="{0D108BD9-81ED-4DB2-BD59-A6C34878D82A}">
                    <a16:rowId xmlns:a16="http://schemas.microsoft.com/office/drawing/2014/main" val="2228936560"/>
                  </a:ext>
                </a:extLst>
              </a:tr>
              <a:tr h="532342">
                <a:tc>
                  <a:txBody>
                    <a:bodyPr/>
                    <a:lstStyle/>
                    <a:p>
                      <a:pPr algn="just"/>
                      <a:r>
                        <a:rPr lang="vi-VN" sz="2800">
                          <a:solidFill>
                            <a:srgbClr val="000000"/>
                          </a:solidFill>
                          <a:effectLst/>
                          <a:latin typeface="Cambria" panose="02040503050406030204" pitchFamily="18" charset="0"/>
                          <a:ea typeface="Cambria" panose="02040503050406030204" pitchFamily="18" charset="0"/>
                        </a:rPr>
                        <a:t>Chơi thể thao</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0</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15</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20</a:t>
                      </a:r>
                    </a:p>
                  </a:txBody>
                  <a:tcPr marL="0" marR="0" marT="0" marB="0"/>
                </a:tc>
                <a:extLst>
                  <a:ext uri="{0D108BD9-81ED-4DB2-BD59-A6C34878D82A}">
                    <a16:rowId xmlns:a16="http://schemas.microsoft.com/office/drawing/2014/main" val="1214450407"/>
                  </a:ext>
                </a:extLst>
              </a:tr>
              <a:tr h="1064683">
                <a:tc>
                  <a:txBody>
                    <a:bodyPr/>
                    <a:lstStyle/>
                    <a:p>
                      <a:pPr algn="just"/>
                      <a:r>
                        <a:rPr lang="en-US" sz="2800">
                          <a:solidFill>
                            <a:srgbClr val="000000"/>
                          </a:solidFill>
                          <a:effectLst/>
                          <a:latin typeface="Cambria" panose="02040503050406030204" pitchFamily="18" charset="0"/>
                          <a:ea typeface="Cambria" panose="02040503050406030204" pitchFamily="18" charset="0"/>
                        </a:rPr>
                        <a:t>Tập thể dục buổi sáng</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marL="0" marR="0" marT="0" marB="0"/>
                </a:tc>
                <a:extLst>
                  <a:ext uri="{0D108BD9-81ED-4DB2-BD59-A6C34878D82A}">
                    <a16:rowId xmlns:a16="http://schemas.microsoft.com/office/drawing/2014/main" val="3425486552"/>
                  </a:ext>
                </a:extLst>
              </a:tr>
              <a:tr h="532342">
                <a:tc>
                  <a:txBody>
                    <a:bodyPr/>
                    <a:lstStyle/>
                    <a:p>
                      <a:pPr algn="just"/>
                      <a:r>
                        <a:rPr lang="en-US" sz="2800">
                          <a:solidFill>
                            <a:srgbClr val="000000"/>
                          </a:solidFill>
                          <a:effectLst/>
                          <a:latin typeface="Cambria" panose="02040503050406030204" pitchFamily="18" charset="0"/>
                          <a:ea typeface="Cambria" panose="02040503050406030204" pitchFamily="18" charset="0"/>
                        </a:rPr>
                        <a:t>Tổng</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25</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35</a:t>
                      </a:r>
                    </a:p>
                  </a:txBody>
                  <a:tcPr marL="0" marR="0" marT="0" marB="0"/>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45</a:t>
                      </a:r>
                    </a:p>
                  </a:txBody>
                  <a:tcPr marL="0" marR="0" marT="0" marB="0"/>
                </a:tc>
                <a:extLst>
                  <a:ext uri="{0D108BD9-81ED-4DB2-BD59-A6C34878D82A}">
                    <a16:rowId xmlns:a16="http://schemas.microsoft.com/office/drawing/2014/main" val="3166207409"/>
                  </a:ext>
                </a:extLst>
              </a:tr>
            </a:tbl>
          </a:graphicData>
        </a:graphic>
      </p:graphicFrame>
      <p:pic>
        <p:nvPicPr>
          <p:cNvPr id="3" name="Picture 2" descr="A screenshot of a computer&#10;&#10;Description automatically generated with low confidence">
            <a:extLst>
              <a:ext uri="{FF2B5EF4-FFF2-40B4-BE49-F238E27FC236}">
                <a16:creationId xmlns:a16="http://schemas.microsoft.com/office/drawing/2014/main" id="{48BE48FE-63BC-37E9-917B-B94D3B886F0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t="40873" b="40163"/>
          <a:stretch/>
        </p:blipFill>
        <p:spPr>
          <a:xfrm>
            <a:off x="4568544" y="0"/>
            <a:ext cx="2946681" cy="1126421"/>
          </a:xfrm>
          <a:prstGeom prst="rect">
            <a:avLst/>
          </a:prstGeom>
        </p:spPr>
      </p:pic>
      <p:sp>
        <p:nvSpPr>
          <p:cNvPr id="5" name="TextBox 4">
            <a:extLst>
              <a:ext uri="{FF2B5EF4-FFF2-40B4-BE49-F238E27FC236}">
                <a16:creationId xmlns:a16="http://schemas.microsoft.com/office/drawing/2014/main" id="{2F0A4FF0-358E-D4DE-9715-888C9653BB68}"/>
              </a:ext>
            </a:extLst>
          </p:cNvPr>
          <p:cNvSpPr txBox="1"/>
          <p:nvPr/>
        </p:nvSpPr>
        <p:spPr>
          <a:xfrm>
            <a:off x="4387734" y="190497"/>
            <a:ext cx="32608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Ví</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dụ</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66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pic>
        <p:nvPicPr>
          <p:cNvPr id="3" name="图片 7">
            <a:extLst>
              <a:ext uri="{FF2B5EF4-FFF2-40B4-BE49-F238E27FC236}">
                <a16:creationId xmlns:a16="http://schemas.microsoft.com/office/drawing/2014/main" id="{B5DA26D8-37D4-AEA1-78A8-F5C54D18A2C2}"/>
              </a:ext>
            </a:extLst>
          </p:cNvPr>
          <p:cNvPicPr>
            <a:picLocks noChangeAspect="1"/>
          </p:cNvPicPr>
          <p:nvPr/>
        </p:nvPicPr>
        <p:blipFill rotWithShape="1">
          <a:blip r:embed="rId3"/>
          <a:srcRect r="11306" b="15532"/>
          <a:stretch/>
        </p:blipFill>
        <p:spPr>
          <a:xfrm>
            <a:off x="135411" y="1434269"/>
            <a:ext cx="2945749" cy="5423731"/>
          </a:xfrm>
          <a:prstGeom prst="rect">
            <a:avLst/>
          </a:prstGeom>
          <a:effectLst>
            <a:outerShdw blurRad="63500" sx="102000" sy="102000" algn="ctr" rotWithShape="0">
              <a:prstClr val="black">
                <a:alpha val="40000"/>
              </a:prstClr>
            </a:outerShdw>
          </a:effectLst>
        </p:spPr>
      </p:pic>
      <p:grpSp>
        <p:nvGrpSpPr>
          <p:cNvPr id="10" name="Group 9">
            <a:extLst>
              <a:ext uri="{FF2B5EF4-FFF2-40B4-BE49-F238E27FC236}">
                <a16:creationId xmlns:a16="http://schemas.microsoft.com/office/drawing/2014/main" id="{23F829D4-7788-8C06-D98F-B625C3E07B0C}"/>
              </a:ext>
            </a:extLst>
          </p:cNvPr>
          <p:cNvGrpSpPr/>
          <p:nvPr/>
        </p:nvGrpSpPr>
        <p:grpSpPr>
          <a:xfrm>
            <a:off x="2931228" y="685782"/>
            <a:ext cx="8477661" cy="5191143"/>
            <a:chOff x="2931228" y="685782"/>
            <a:chExt cx="8342115" cy="5068298"/>
          </a:xfrm>
        </p:grpSpPr>
        <p:sp>
          <p:nvSpPr>
            <p:cNvPr id="11" name="Cloud 10">
              <a:extLst>
                <a:ext uri="{FF2B5EF4-FFF2-40B4-BE49-F238E27FC236}">
                  <a16:creationId xmlns:a16="http://schemas.microsoft.com/office/drawing/2014/main" id="{F5A2417A-A4EA-2973-967C-892E7CADAD4C}"/>
                </a:ext>
              </a:extLst>
            </p:cNvPr>
            <p:cNvSpPr/>
            <p:nvPr/>
          </p:nvSpPr>
          <p:spPr>
            <a:xfrm>
              <a:off x="2931228" y="685782"/>
              <a:ext cx="8342115" cy="5068298"/>
            </a:xfrm>
            <a:prstGeom prst="cloud">
              <a:avLst/>
            </a:prstGeom>
            <a:solidFill>
              <a:srgbClr val="8BCCF0"/>
            </a:solidFill>
            <a:ln>
              <a:solidFill>
                <a:srgbClr val="8BC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12" name="Cloud 11">
              <a:extLst>
                <a:ext uri="{FF2B5EF4-FFF2-40B4-BE49-F238E27FC236}">
                  <a16:creationId xmlns:a16="http://schemas.microsoft.com/office/drawing/2014/main" id="{27B0D6B1-17A1-4A69-4698-40A2588AFE21}"/>
                </a:ext>
              </a:extLst>
            </p:cNvPr>
            <p:cNvSpPr/>
            <p:nvPr/>
          </p:nvSpPr>
          <p:spPr>
            <a:xfrm>
              <a:off x="3167603" y="850231"/>
              <a:ext cx="7981660" cy="4780547"/>
            </a:xfrm>
            <a:prstGeom prst="cloud">
              <a:avLst/>
            </a:prstGeom>
            <a:noFill/>
            <a:ln w="28575">
              <a:solidFill>
                <a:srgbClr val="1D20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14" name="Cloud 13">
              <a:extLst>
                <a:ext uri="{FF2B5EF4-FFF2-40B4-BE49-F238E27FC236}">
                  <a16:creationId xmlns:a16="http://schemas.microsoft.com/office/drawing/2014/main" id="{825E3C17-1B90-9DF8-8CD4-A2EF3DAA6CD0}"/>
                </a:ext>
              </a:extLst>
            </p:cNvPr>
            <p:cNvSpPr/>
            <p:nvPr/>
          </p:nvSpPr>
          <p:spPr>
            <a:xfrm>
              <a:off x="3304674" y="957687"/>
              <a:ext cx="7750965" cy="4528713"/>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15" name="Cloud 14">
              <a:extLst>
                <a:ext uri="{FF2B5EF4-FFF2-40B4-BE49-F238E27FC236}">
                  <a16:creationId xmlns:a16="http://schemas.microsoft.com/office/drawing/2014/main" id="{8041D2C5-CD51-9C8C-35BF-6D32B0B07696}"/>
                </a:ext>
              </a:extLst>
            </p:cNvPr>
            <p:cNvSpPr/>
            <p:nvPr/>
          </p:nvSpPr>
          <p:spPr>
            <a:xfrm>
              <a:off x="3395798" y="1044149"/>
              <a:ext cx="7560960" cy="4329956"/>
            </a:xfrm>
            <a:prstGeom prst="cloud">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grpSp>
      <p:sp>
        <p:nvSpPr>
          <p:cNvPr id="16" name="TextBox 15">
            <a:extLst>
              <a:ext uri="{FF2B5EF4-FFF2-40B4-BE49-F238E27FC236}">
                <a16:creationId xmlns:a16="http://schemas.microsoft.com/office/drawing/2014/main" id="{5E8E7042-F91E-E3DD-F4B3-A215283FBF3E}"/>
              </a:ext>
            </a:extLst>
          </p:cNvPr>
          <p:cNvSpPr txBox="1"/>
          <p:nvPr/>
        </p:nvSpPr>
        <p:spPr>
          <a:xfrm>
            <a:off x="3959551" y="1868622"/>
            <a:ext cx="6683362" cy="2308324"/>
          </a:xfrm>
          <a:prstGeom prst="rect">
            <a:avLst/>
          </a:prstGeom>
          <a:noFill/>
        </p:spPr>
        <p:txBody>
          <a:bodyPr wrap="square" rtlCol="0">
            <a:spAutoFit/>
          </a:bodyPr>
          <a:lstStyle/>
          <a:p>
            <a:pPr lvl="0" algn="ctr"/>
            <a:r>
              <a:rPr lang="en-US" sz="3600" b="1" dirty="0" err="1">
                <a:solidFill>
                  <a:srgbClr val="C00000"/>
                </a:solidFill>
                <a:latin typeface="Cambria" panose="02040503050406030204" pitchFamily="18" charset="0"/>
                <a:ea typeface="Cambria" panose="02040503050406030204" pitchFamily="18" charset="0"/>
              </a:rPr>
              <a:t>Tính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tổng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số</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thời</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gian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hoạt</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động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vận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động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của</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em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mỗi</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ngày</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và</a:t>
            </a:r>
            <a:r>
              <a:rPr lang="en-US" sz="3600" b="1" dirty="0">
                <a:solidFill>
                  <a:srgbClr val="C00000"/>
                </a:solidFill>
                <a:latin typeface="Cambria" panose="02040503050406030204" pitchFamily="18" charset="0"/>
                <a:ea typeface="Cambria" panose="02040503050406030204" pitchFamily="18" charset="0"/>
              </a:rPr>
              <a:t> so </a:t>
            </a:r>
            <a:r>
              <a:rPr lang="en-US" sz="3600" b="1" dirty="0" err="1">
                <a:solidFill>
                  <a:srgbClr val="C00000"/>
                </a:solidFill>
                <a:latin typeface="Cambria" panose="02040503050406030204" pitchFamily="18" charset="0"/>
                <a:ea typeface="Cambria" panose="02040503050406030204" pitchFamily="18" charset="0"/>
              </a:rPr>
              <a:t>sánh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nhận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xét</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với</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thời</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gian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vận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động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cần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thiết</a:t>
            </a:r>
            <a:r>
              <a:rPr lang="en-US" sz="3600" b="1" dirty="0">
                <a:solidFill>
                  <a:srgbClr val="C00000"/>
                </a:solidFill>
                <a:latin typeface="Cambria" panose="02040503050406030204" pitchFamily="18" charset="0"/>
                <a:ea typeface="Cambria" panose="02040503050406030204" pitchFamily="18" charset="0"/>
              </a:rPr>
              <a:t>.</a:t>
            </a:r>
            <a:endParaRPr kumimoji="0" lang="vi-VN"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531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picture containing text, shelf&#10;&#10;Description automatically generated">
            <a:extLst>
              <a:ext uri="{FF2B5EF4-FFF2-40B4-BE49-F238E27FC236}">
                <a16:creationId xmlns:a16="http://schemas.microsoft.com/office/drawing/2014/main" id="{8D1FEF41-8E32-4B8E-9CA2-640A7A102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6" name="Picture 4" descr="Premium Vector | Two school children talking vector. characters family  brother and sister. boy and girl kids. illustration funny clipart set.  isolated image cli… | Kids talking, Family cartoon, Children illustration">
            <a:extLst>
              <a:ext uri="{FF2B5EF4-FFF2-40B4-BE49-F238E27FC236}">
                <a16:creationId xmlns:a16="http://schemas.microsoft.com/office/drawing/2014/main" id="{EDAD2184-B493-4FD6-95EB-C3C136961B6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410" b="92322" l="9744" r="89776">
                        <a14:foregroundMark x1="23163" y1="15539" x2="27476" y2="59049"/>
                        <a14:foregroundMark x1="27476" y1="59049" x2="25080" y2="80622"/>
                        <a14:foregroundMark x1="35144" y1="24680" x2="33546" y2="35832"/>
                        <a14:foregroundMark x1="33706" y1="25411" x2="30511" y2="37477"/>
                        <a14:foregroundMark x1="20767" y1="49726" x2="20767" y2="49726"/>
                        <a14:foregroundMark x1="30831" y1="48263" x2="30831" y2="48263"/>
                        <a14:foregroundMark x1="32109" y1="45887" x2="32109" y2="45887"/>
                        <a14:foregroundMark x1="64856" y1="25046" x2="69808" y2="40951"/>
                        <a14:foregroundMark x1="72684" y1="23766" x2="71406" y2="31079"/>
                        <a14:foregroundMark x1="67891" y1="8592" x2="67891" y2="8592"/>
                        <a14:foregroundMark x1="30831" y1="92322" x2="30831" y2="92322"/>
                        <a14:foregroundMark x1="36262" y1="92139" x2="36262" y2="92139"/>
                        <a14:foregroundMark x1="68211" y1="86654" x2="68211" y2="86654"/>
                        <a14:foregroundMark x1="80192" y1="84826" x2="80192" y2="84826"/>
                        <a14:foregroundMark x1="70288" y1="85375" x2="70288" y2="85375"/>
                        <a14:foregroundMark x1="46965" y1="45155" x2="46965" y2="45155"/>
                      </a14:backgroundRemoval>
                    </a14:imgEffect>
                  </a14:imgLayer>
                </a14:imgProps>
              </a:ext>
              <a:ext uri="{28A0092B-C50C-407E-A947-70E740481C1C}">
                <a14:useLocalDpi xmlns:a14="http://schemas.microsoft.com/office/drawing/2010/main" val="0"/>
              </a:ext>
            </a:extLst>
          </a:blip>
          <a:srcRect/>
          <a:stretch>
            <a:fillRect/>
          </a:stretch>
        </p:blipFill>
        <p:spPr bwMode="auto">
          <a:xfrm>
            <a:off x="-196934" y="2906105"/>
            <a:ext cx="4633010" cy="404833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Premium Vector | Two boys talking to each other isolated on white | Student  cartoon, Cartoon boy, Cute couple cartoon">
            <a:extLst>
              <a:ext uri="{FF2B5EF4-FFF2-40B4-BE49-F238E27FC236}">
                <a16:creationId xmlns:a16="http://schemas.microsoft.com/office/drawing/2014/main" id="{0677D5FC-124B-43C4-AE0F-4E0503F5597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04" b="91374" l="9904" r="89936">
                        <a14:foregroundMark x1="23962" y1="28914" x2="28435" y2="51597"/>
                        <a14:foregroundMark x1="28435" y1="51597" x2="28435" y2="51597"/>
                        <a14:foregroundMark x1="31470" y1="21885" x2="31470" y2="21885"/>
                        <a14:foregroundMark x1="27316" y1="20447" x2="23962" y2="27955"/>
                        <a14:foregroundMark x1="81470" y1="54633" x2="81470" y2="54633"/>
                        <a14:foregroundMark x1="63419" y1="86741" x2="63419" y2="86741"/>
                        <a14:foregroundMark x1="64058" y1="81789" x2="64696" y2="88019"/>
                        <a14:foregroundMark x1="75240" y1="81150" x2="81150" y2="88498"/>
                        <a14:foregroundMark x1="24281" y1="74121" x2="23163" y2="85304"/>
                        <a14:foregroundMark x1="34185" y1="74281" x2="34824" y2="85942"/>
                        <a14:foregroundMark x1="23642" y1="86581" x2="34665" y2="88658"/>
                        <a14:foregroundMark x1="77955" y1="54313" x2="79073" y2="56709"/>
                        <a14:foregroundMark x1="63738" y1="53355" x2="61342" y2="56709"/>
                        <a14:foregroundMark x1="57188" y1="88019" x2="57188" y2="88019"/>
                        <a14:foregroundMark x1="84185" y1="88019" x2="84185" y2="88019"/>
                        <a14:foregroundMark x1="27157" y1="66613" x2="26677" y2="76358"/>
                        <a14:backgroundMark x1="54313" y1="90895" x2="59904" y2="94249"/>
                        <a14:backgroundMark x1="57668" y1="90575" x2="60543" y2="91374"/>
                      </a14:backgroundRemoval>
                    </a14:imgEffect>
                  </a14:imgLayer>
                </a14:imgProps>
              </a:ext>
              <a:ext uri="{28A0092B-C50C-407E-A947-70E740481C1C}">
                <a14:useLocalDpi xmlns:a14="http://schemas.microsoft.com/office/drawing/2010/main" val="0"/>
              </a:ext>
            </a:extLst>
          </a:blip>
          <a:srcRect/>
          <a:stretch>
            <a:fillRect/>
          </a:stretch>
        </p:blipFill>
        <p:spPr bwMode="auto">
          <a:xfrm>
            <a:off x="8670324" y="3429000"/>
            <a:ext cx="3521676" cy="352167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Premium Vector | Two schoolchildren speak vector. children laugh and play.  the black woman is beautiful. two girls stand cartoons. illustration funny  clipart set cute set">
            <a:extLst>
              <a:ext uri="{FF2B5EF4-FFF2-40B4-BE49-F238E27FC236}">
                <a16:creationId xmlns:a16="http://schemas.microsoft.com/office/drawing/2014/main" id="{78DFE65C-8BE3-49B4-A999-0BDD85700BB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854" b="94891" l="9904" r="89936">
                        <a14:foregroundMark x1="19808" y1="15876" x2="19808" y2="15876"/>
                        <a14:foregroundMark x1="32588" y1="31934" x2="32588" y2="31934"/>
                        <a14:foregroundMark x1="32109" y1="31569" x2="32109" y2="35949"/>
                        <a14:foregroundMark x1="29233" y1="22628" x2="28754" y2="28102"/>
                        <a14:foregroundMark x1="27316" y1="24635" x2="26518" y2="29015"/>
                        <a14:foregroundMark x1="34665" y1="24270" x2="36741" y2="28102"/>
                        <a14:foregroundMark x1="67732" y1="17701" x2="61758" y2="68796"/>
                        <a14:foregroundMark x1="64211" y1="89417" x2="65016" y2="94891"/>
                        <a14:foregroundMark x1="67732" y1="45985" x2="75240" y2="80474"/>
                        <a14:foregroundMark x1="73642" y1="43978" x2="78275" y2="57847"/>
                        <a14:foregroundMark x1="78275" y1="57847" x2="78275" y2="57847"/>
                        <a14:foregroundMark x1="74920" y1="82117" x2="74920" y2="86914"/>
                        <a14:foregroundMark x1="77476" y1="89051" x2="78594" y2="93431"/>
                        <a14:foregroundMark x1="25719" y1="74088" x2="26677" y2="82299"/>
                        <a14:foregroundMark x1="32748" y1="72445" x2="33067" y2="76095"/>
                        <a14:foregroundMark x1="19169" y1="11496" x2="19169" y2="11496"/>
                        <a14:foregroundMark x1="33866" y1="26460" x2="33866" y2="26460"/>
                        <a14:foregroundMark x1="69169" y1="22445" x2="67572" y2="31387"/>
                        <a14:foregroundMark x1="60224" y1="25365" x2="59265" y2="30292"/>
                        <a14:foregroundMark x1="64537" y1="82847" x2="65016" y2="86679"/>
                        <a14:backgroundMark x1="63953" y1="86851" x2="64217" y2="89416"/>
                        <a14:backgroundMark x1="62300" y1="70803" x2="63557" y2="83006"/>
                        <a14:backgroundMark x1="61342" y1="70803" x2="61342" y2="70803"/>
                        <a14:backgroundMark x1="61661" y1="70255" x2="61661" y2="70255"/>
                        <a14:backgroundMark x1="61661" y1="70255" x2="61661" y2="70255"/>
                        <a14:backgroundMark x1="61661" y1="70255" x2="61661" y2="70255"/>
                        <a14:backgroundMark x1="61981" y1="72080" x2="61981" y2="72080"/>
                        <a14:backgroundMark x1="61502" y1="70255" x2="61502" y2="71533"/>
                        <a14:backgroundMark x1="61661" y1="68796" x2="61661" y2="71168"/>
                        <a14:backgroundMark x1="74121" y1="87226" x2="74920" y2="89781"/>
                      </a14:backgroundRemoval>
                    </a14:imgEffect>
                  </a14:imgLayer>
                </a14:imgProps>
              </a:ext>
              <a:ext uri="{28A0092B-C50C-407E-A947-70E740481C1C}">
                <a14:useLocalDpi xmlns:a14="http://schemas.microsoft.com/office/drawing/2010/main" val="0"/>
              </a:ext>
            </a:extLst>
          </a:blip>
          <a:srcRect/>
          <a:stretch>
            <a:fillRect/>
          </a:stretch>
        </p:blipFill>
        <p:spPr bwMode="auto">
          <a:xfrm>
            <a:off x="4564158" y="3465383"/>
            <a:ext cx="3875507" cy="3392617"/>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D2E4F7C1-0CEC-4C80-9CC9-820B3DB69465}"/>
              </a:ext>
            </a:extLst>
          </p:cNvPr>
          <p:cNvGrpSpPr/>
          <p:nvPr/>
        </p:nvGrpSpPr>
        <p:grpSpPr>
          <a:xfrm>
            <a:off x="28575" y="0"/>
            <a:ext cx="7667625" cy="2657475"/>
            <a:chOff x="99452" y="493614"/>
            <a:chExt cx="7078302" cy="2275007"/>
          </a:xfrm>
        </p:grpSpPr>
        <p:grpSp>
          <p:nvGrpSpPr>
            <p:cNvPr id="35" name="Group 34">
              <a:extLst>
                <a:ext uri="{FF2B5EF4-FFF2-40B4-BE49-F238E27FC236}">
                  <a16:creationId xmlns:a16="http://schemas.microsoft.com/office/drawing/2014/main" id="{B1E9A468-E38A-44DB-A67D-8A93AEC374F6}"/>
                </a:ext>
              </a:extLst>
            </p:cNvPr>
            <p:cNvGrpSpPr/>
            <p:nvPr/>
          </p:nvGrpSpPr>
          <p:grpSpPr>
            <a:xfrm>
              <a:off x="188905" y="493614"/>
              <a:ext cx="6988849" cy="2275007"/>
              <a:chOff x="188905" y="493614"/>
              <a:chExt cx="6988849" cy="2275007"/>
            </a:xfrm>
          </p:grpSpPr>
          <p:sp>
            <p:nvSpPr>
              <p:cNvPr id="37" name="Rectangle: Rounded Corners 36">
                <a:extLst>
                  <a:ext uri="{FF2B5EF4-FFF2-40B4-BE49-F238E27FC236}">
                    <a16:creationId xmlns:a16="http://schemas.microsoft.com/office/drawing/2014/main" id="{AA0E05D2-1404-45FF-87D2-CFE62F7EE4EE}"/>
                  </a:ext>
                </a:extLst>
              </p:cNvPr>
              <p:cNvSpPr/>
              <p:nvPr/>
            </p:nvSpPr>
            <p:spPr>
              <a:xfrm>
                <a:off x="312868" y="590381"/>
                <a:ext cx="6864886" cy="2178240"/>
              </a:xfrm>
              <a:prstGeom prst="roundRect">
                <a:avLst/>
              </a:prstGeom>
              <a:solidFill>
                <a:srgbClr val="0070C0"/>
              </a:solid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279125FB-FCF6-423D-845C-D71FEE3D2786}"/>
                  </a:ext>
                </a:extLst>
              </p:cNvPr>
              <p:cNvSpPr/>
              <p:nvPr/>
            </p:nvSpPr>
            <p:spPr>
              <a:xfrm>
                <a:off x="188905" y="493614"/>
                <a:ext cx="6864886" cy="217824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Hộp Văn bản 6">
              <a:extLst>
                <a:ext uri="{FF2B5EF4-FFF2-40B4-BE49-F238E27FC236}">
                  <a16:creationId xmlns:a16="http://schemas.microsoft.com/office/drawing/2014/main" id="{41C9A74A-CBEE-42F9-85E8-8BDA548196DA}"/>
                </a:ext>
              </a:extLst>
            </p:cNvPr>
            <p:cNvSpPr txBox="1"/>
            <p:nvPr/>
          </p:nvSpPr>
          <p:spPr>
            <a:xfrm>
              <a:off x="99452" y="583120"/>
              <a:ext cx="6823306" cy="1976106"/>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Chia sẻ với bạn một số thói quen ăn uống, vận động mà em cần thay đổi để phòng tránh bệnh thừa cân béo phì.</a:t>
              </a:r>
            </a:p>
          </p:txBody>
        </p:sp>
      </p:grpSp>
      <p:pic>
        <p:nvPicPr>
          <p:cNvPr id="39" name="Picture 38" descr="Application&#10;&#10;Description automatically generated with medium confidence">
            <a:extLst>
              <a:ext uri="{FF2B5EF4-FFF2-40B4-BE49-F238E27FC236}">
                <a16:creationId xmlns:a16="http://schemas.microsoft.com/office/drawing/2014/main" id="{F0093047-C648-4DC2-8328-F3A25FB763AF}"/>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550" b="46120" l="38059" r="61860">
                        <a14:foregroundMark x1="53288" y1="10550" x2="53288" y2="10550"/>
                        <a14:foregroundMark x1="61860" y1="26839" x2="61860" y2="26839"/>
                      </a14:backgroundRemoval>
                    </a14:imgEffect>
                  </a14:imgLayer>
                </a14:imgProps>
              </a:ext>
              <a:ext uri="{28A0092B-C50C-407E-A947-70E740481C1C}">
                <a14:useLocalDpi xmlns:a14="http://schemas.microsoft.com/office/drawing/2010/main" val="0"/>
              </a:ext>
            </a:extLst>
          </a:blip>
          <a:srcRect l="35237" t="7198" r="36088" b="49468"/>
          <a:stretch/>
        </p:blipFill>
        <p:spPr>
          <a:xfrm>
            <a:off x="6172943" y="1826164"/>
            <a:ext cx="1773257" cy="1787027"/>
          </a:xfrm>
          <a:prstGeom prst="rect">
            <a:avLst/>
          </a:prstGeom>
        </p:spPr>
      </p:pic>
      <p:pic>
        <p:nvPicPr>
          <p:cNvPr id="2" name="Picture 1">
            <a:extLst>
              <a:ext uri="{FF2B5EF4-FFF2-40B4-BE49-F238E27FC236}">
                <a16:creationId xmlns:a16="http://schemas.microsoft.com/office/drawing/2014/main" id="{512DC84D-68C6-0667-D417-692B3B423819}"/>
              </a:ext>
            </a:extLst>
          </p:cNvPr>
          <p:cNvPicPr>
            <a:picLocks noChangeAspect="1"/>
          </p:cNvPicPr>
          <p:nvPr/>
        </p:nvPicPr>
        <p:blipFill>
          <a:blip r:embed="rId11"/>
          <a:stretch>
            <a:fillRect/>
          </a:stretch>
        </p:blipFill>
        <p:spPr>
          <a:xfrm>
            <a:off x="7332904" y="-191806"/>
            <a:ext cx="4669941" cy="3755461"/>
          </a:xfrm>
          <a:prstGeom prst="rect">
            <a:avLst/>
          </a:prstGeom>
        </p:spPr>
      </p:pic>
    </p:spTree>
    <p:extLst>
      <p:ext uri="{BB962C8B-B14F-4D97-AF65-F5344CB8AC3E}">
        <p14:creationId xmlns:p14="http://schemas.microsoft.com/office/powerpoint/2010/main" val="11450750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0F0DBF-DF25-4B6E-98B2-F9CC695A4EA8}"/>
              </a:ext>
            </a:extLst>
          </p:cNvPr>
          <p:cNvGrpSpPr/>
          <p:nvPr/>
        </p:nvGrpSpPr>
        <p:grpSpPr>
          <a:xfrm>
            <a:off x="-616703" y="-115764"/>
            <a:ext cx="13183417" cy="7221467"/>
            <a:chOff x="-621217" y="-108433"/>
            <a:chExt cx="13183417" cy="7221467"/>
          </a:xfrm>
        </p:grpSpPr>
        <p:pic>
          <p:nvPicPr>
            <p:cNvPr id="8" name="图片 3">
              <a:extLst>
                <a:ext uri="{FF2B5EF4-FFF2-40B4-BE49-F238E27FC236}">
                  <a16:creationId xmlns:a16="http://schemas.microsoft.com/office/drawing/2014/main" id="{9A656C86-1C72-4296-B9D9-51B034998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10" name="图片 2">
              <a:extLst>
                <a:ext uri="{FF2B5EF4-FFF2-40B4-BE49-F238E27FC236}">
                  <a16:creationId xmlns:a16="http://schemas.microsoft.com/office/drawing/2014/main" id="{1A638E2D-051B-4516-93EC-12AD487447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2359758" y="-3089408"/>
              <a:ext cx="7221467" cy="13183417"/>
            </a:xfrm>
            <a:prstGeom prst="rect">
              <a:avLst/>
            </a:prstGeom>
          </p:spPr>
        </p:pic>
      </p:grpSp>
      <p:sp>
        <p:nvSpPr>
          <p:cNvPr id="5" name="Speech Bubble: Rectangle with Corners Rounded 4"/>
          <p:cNvSpPr/>
          <p:nvPr/>
        </p:nvSpPr>
        <p:spPr>
          <a:xfrm flipH="1">
            <a:off x="1257300" y="1800225"/>
            <a:ext cx="8495030" cy="3190875"/>
          </a:xfrm>
          <a:prstGeom prst="wedgeRoundRectCallout">
            <a:avLst>
              <a:gd name="adj1" fmla="val 26230"/>
              <a:gd name="adj2" fmla="val 5006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2060"/>
                </a:solidFill>
                <a:latin typeface="Cambria" panose="02040503050406030204" pitchFamily="18" charset="0"/>
                <a:ea typeface="Cambria" panose="02040503050406030204" pitchFamily="18" charset="0"/>
              </a:rPr>
              <a:t>Em cần </a:t>
            </a:r>
            <a:r>
              <a:rPr lang="vi-VN" sz="4000" b="1" dirty="0">
                <a:solidFill>
                  <a:srgbClr val="FF0000"/>
                </a:solidFill>
                <a:latin typeface="Cambria" panose="02040503050406030204" pitchFamily="18" charset="0"/>
                <a:ea typeface="Cambria" panose="02040503050406030204" pitchFamily="18" charset="0"/>
              </a:rPr>
              <a:t>vận động cơ thể nhiều </a:t>
            </a:r>
            <a:r>
              <a:rPr lang="vi-VN" sz="4000" dirty="0">
                <a:solidFill>
                  <a:srgbClr val="002060"/>
                </a:solidFill>
                <a:latin typeface="Cambria" panose="02040503050406030204" pitchFamily="18" charset="0"/>
                <a:ea typeface="Cambria" panose="02040503050406030204" pitchFamily="18" charset="0"/>
              </a:rPr>
              <a:t>hơn (thường xuyên đi bộ, tập thể dục, chơi thể thao …) </a:t>
            </a:r>
            <a:r>
              <a:rPr lang="vi-VN" sz="4000" b="1" dirty="0">
                <a:solidFill>
                  <a:srgbClr val="FF0000"/>
                </a:solidFill>
                <a:latin typeface="Cambria" panose="02040503050406030204" pitchFamily="18" charset="0"/>
                <a:ea typeface="Cambria" panose="02040503050406030204" pitchFamily="18" charset="0"/>
              </a:rPr>
              <a:t>hạn chế ăn đồ ăn vặt, đồ chiên, rán</a:t>
            </a:r>
            <a:r>
              <a:rPr lang="vi-VN" sz="4000" dirty="0">
                <a:solidFill>
                  <a:srgbClr val="002060"/>
                </a:solidFill>
                <a:latin typeface="Cambria" panose="02040503050406030204" pitchFamily="18" charset="0"/>
                <a:ea typeface="Cambria" panose="02040503050406030204" pitchFamily="18" charset="0"/>
              </a:rPr>
              <a:t> …  để có cơ thể cân đối khỏe mạnh.</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9" name="Content Placeholder 8" descr="Picture1gh"/>
          <p:cNvPicPr>
            <a:picLocks noGrp="1" noChangeAspect="1"/>
          </p:cNvPicPr>
          <p:nvPr>
            <p:ph sz="half" idx="4294967295"/>
          </p:nvPr>
        </p:nvPicPr>
        <p:blipFill>
          <a:blip r:embed="rId5"/>
          <a:stretch>
            <a:fillRect/>
          </a:stretch>
        </p:blipFill>
        <p:spPr>
          <a:xfrm>
            <a:off x="8777288" y="3043238"/>
            <a:ext cx="4033837" cy="4033837"/>
          </a:xfrm>
          <a:prstGeom prst="rect">
            <a:avLst/>
          </a:prstGeom>
        </p:spPr>
      </p:pic>
    </p:spTree>
    <p:extLst>
      <p:ext uri="{BB962C8B-B14F-4D97-AF65-F5344CB8AC3E}">
        <p14:creationId xmlns:p14="http://schemas.microsoft.com/office/powerpoint/2010/main" val="8148579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sp>
        <p:nvSpPr>
          <p:cNvPr id="8" name="任意多边形 7"/>
          <p:cNvSpPr/>
          <p:nvPr/>
        </p:nvSpPr>
        <p:spPr>
          <a:xfrm>
            <a:off x="280906" y="287611"/>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p:cNvPicPr>
            <a:picLocks noChangeAspect="1"/>
          </p:cNvPicPr>
          <p:nvPr/>
        </p:nvPicPr>
        <p:blipFill rotWithShape="1">
          <a:blip r:embed="rId3" cstate="screen"/>
          <a:srcRect l="27938" r="28272"/>
          <a:stretch>
            <a:fillRect/>
          </a:stretch>
        </p:blipFill>
        <p:spPr>
          <a:xfrm>
            <a:off x="579554" y="1783781"/>
            <a:ext cx="1586731" cy="2558918"/>
          </a:xfrm>
          <a:prstGeom prst="rect">
            <a:avLst/>
          </a:prstGeom>
        </p:spPr>
      </p:pic>
      <p:pic>
        <p:nvPicPr>
          <p:cNvPr id="13" name="图片 12" descr="E:\设计\PPT\党建素材包\图片3.png图片3"/>
          <p:cNvPicPr>
            <a:picLocks noChangeAspect="1"/>
          </p:cNvPicPr>
          <p:nvPr/>
        </p:nvPicPr>
        <p:blipFill rotWithShape="1">
          <a:blip r:embed="rId4"/>
          <a:srcRect/>
          <a:stretch>
            <a:fillRect/>
          </a:stretch>
        </p:blipFill>
        <p:spPr>
          <a:xfrm>
            <a:off x="4555577" y="406957"/>
            <a:ext cx="1494703" cy="917575"/>
          </a:xfrm>
          <a:prstGeom prst="rect">
            <a:avLst/>
          </a:prstGeom>
        </p:spPr>
      </p:pic>
      <p:pic>
        <p:nvPicPr>
          <p:cNvPr id="19" name="图片 18" descr="E:\设计\PPT\党建素材包\图片1.png图片1"/>
          <p:cNvPicPr>
            <a:picLocks noChangeAspect="1"/>
          </p:cNvPicPr>
          <p:nvPr/>
        </p:nvPicPr>
        <p:blipFill>
          <a:blip r:embed="rId5"/>
          <a:srcRect/>
          <a:stretch>
            <a:fillRect/>
          </a:stretch>
        </p:blipFill>
        <p:spPr>
          <a:xfrm>
            <a:off x="99452" y="310032"/>
            <a:ext cx="1846762" cy="1846580"/>
          </a:xfrm>
          <a:prstGeom prst="rect">
            <a:avLst/>
          </a:prstGeom>
        </p:spPr>
      </p:pic>
      <p:pic>
        <p:nvPicPr>
          <p:cNvPr id="22" name="图片 21" descr="E:\设计\PPT\党建素材包\图片1.png图片1"/>
          <p:cNvPicPr>
            <a:picLocks noChangeAspect="1"/>
          </p:cNvPicPr>
          <p:nvPr/>
        </p:nvPicPr>
        <p:blipFill>
          <a:blip r:embed="rId5"/>
          <a:srcRect/>
          <a:stretch>
            <a:fillRect/>
          </a:stretch>
        </p:blipFill>
        <p:spPr>
          <a:xfrm flipH="1">
            <a:off x="473976" y="4748459"/>
            <a:ext cx="1097714" cy="1097280"/>
          </a:xfrm>
          <a:prstGeom prst="rect">
            <a:avLst/>
          </a:prstGeom>
        </p:spPr>
      </p:pic>
      <p:pic>
        <p:nvPicPr>
          <p:cNvPr id="3" name="图片 2" descr="组 4"/>
          <p:cNvPicPr>
            <a:picLocks noChangeAspect="1"/>
          </p:cNvPicPr>
          <p:nvPr/>
        </p:nvPicPr>
        <p:blipFill>
          <a:blip r:embed="rId6"/>
          <a:stretch>
            <a:fillRect/>
          </a:stretch>
        </p:blipFill>
        <p:spPr>
          <a:xfrm>
            <a:off x="7291070" y="1896745"/>
            <a:ext cx="2914650" cy="4761230"/>
          </a:xfrm>
          <a:prstGeom prst="rect">
            <a:avLst/>
          </a:prstGeom>
        </p:spPr>
      </p:pic>
      <p:pic>
        <p:nvPicPr>
          <p:cNvPr id="9" name="图片 8" descr="图片1"/>
          <p:cNvPicPr>
            <a:picLocks noChangeAspect="1"/>
          </p:cNvPicPr>
          <p:nvPr/>
        </p:nvPicPr>
        <p:blipFill>
          <a:blip r:embed="rId7"/>
          <a:stretch>
            <a:fillRect/>
          </a:stretch>
        </p:blipFill>
        <p:spPr>
          <a:xfrm>
            <a:off x="9705340" y="294640"/>
            <a:ext cx="1682750" cy="2371090"/>
          </a:xfrm>
          <a:prstGeom prst="rect">
            <a:avLst/>
          </a:prstGeom>
        </p:spPr>
      </p:pic>
      <p:grpSp>
        <p:nvGrpSpPr>
          <p:cNvPr id="12" name="组合 11"/>
          <p:cNvGrpSpPr/>
          <p:nvPr/>
        </p:nvGrpSpPr>
        <p:grpSpPr>
          <a:xfrm>
            <a:off x="8362950" y="4018280"/>
            <a:ext cx="3366135" cy="2772410"/>
            <a:chOff x="13170" y="6328"/>
            <a:chExt cx="5301" cy="4366"/>
          </a:xfrm>
        </p:grpSpPr>
        <p:pic>
          <p:nvPicPr>
            <p:cNvPr id="118" name="图片 117" descr="花瓶"/>
            <p:cNvPicPr>
              <a:picLocks noChangeAspect="1"/>
            </p:cNvPicPr>
            <p:nvPr/>
          </p:nvPicPr>
          <p:blipFill>
            <a:blip r:embed="rId8"/>
            <a:stretch>
              <a:fillRect/>
            </a:stretch>
          </p:blipFill>
          <p:spPr>
            <a:xfrm>
              <a:off x="14443" y="6328"/>
              <a:ext cx="4029" cy="4029"/>
            </a:xfrm>
            <a:prstGeom prst="rect">
              <a:avLst/>
            </a:prstGeom>
          </p:spPr>
        </p:pic>
        <p:pic>
          <p:nvPicPr>
            <p:cNvPr id="10" name="图片 9" descr="花瓶"/>
            <p:cNvPicPr>
              <a:picLocks noChangeAspect="1"/>
            </p:cNvPicPr>
            <p:nvPr/>
          </p:nvPicPr>
          <p:blipFill>
            <a:blip r:embed="rId8"/>
            <a:stretch>
              <a:fillRect/>
            </a:stretch>
          </p:blipFill>
          <p:spPr>
            <a:xfrm>
              <a:off x="13170" y="6666"/>
              <a:ext cx="4029" cy="4029"/>
            </a:xfrm>
            <a:prstGeom prst="rect">
              <a:avLst/>
            </a:prstGeom>
          </p:spPr>
        </p:pic>
      </p:grpSp>
      <p:pic>
        <p:nvPicPr>
          <p:cNvPr id="14" name="图片 13"/>
          <p:cNvPicPr>
            <a:picLocks noChangeAspect="1"/>
          </p:cNvPicPr>
          <p:nvPr/>
        </p:nvPicPr>
        <p:blipFill rotWithShape="1">
          <a:blip r:embed="rId9" cstate="print">
            <a:extLst>
              <a:ext uri="{28A0092B-C50C-407E-A947-70E740481C1C}">
                <a14:useLocalDpi xmlns:a14="http://schemas.microsoft.com/office/drawing/2010/main" val="0"/>
              </a:ext>
            </a:extLst>
          </a:blip>
          <a:srcRect r="79210"/>
          <a:stretch>
            <a:fillRect/>
          </a:stretch>
        </p:blipFill>
        <p:spPr>
          <a:xfrm>
            <a:off x="0" y="380999"/>
            <a:ext cx="2534653" cy="6096000"/>
          </a:xfrm>
          <a:prstGeom prst="rect">
            <a:avLst/>
          </a:prstGeom>
        </p:spPr>
      </p:pic>
      <p:pic>
        <p:nvPicPr>
          <p:cNvPr id="18" name="图片 17"/>
          <p:cNvPicPr>
            <a:picLocks noChangeAspect="1"/>
          </p:cNvPicPr>
          <p:nvPr/>
        </p:nvPicPr>
        <p:blipFill rotWithShape="1">
          <a:blip r:embed="rId9" cstate="print">
            <a:extLst>
              <a:ext uri="{28A0092B-C50C-407E-A947-70E740481C1C}">
                <a14:useLocalDpi xmlns:a14="http://schemas.microsoft.com/office/drawing/2010/main" val="0"/>
              </a:ext>
            </a:extLst>
          </a:blip>
          <a:srcRect l="76184" b="82303"/>
          <a:stretch>
            <a:fillRect/>
          </a:stretch>
        </p:blipFill>
        <p:spPr>
          <a:xfrm>
            <a:off x="9288378" y="381000"/>
            <a:ext cx="2903621" cy="1078832"/>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27500" t="77433" r="62179" b="1"/>
          <a:stretch>
            <a:fillRect/>
          </a:stretch>
        </p:blipFill>
        <p:spPr>
          <a:xfrm>
            <a:off x="7522838" y="5201023"/>
            <a:ext cx="1258316" cy="1375611"/>
          </a:xfrm>
          <a:prstGeom prst="rect">
            <a:avLst/>
          </a:prstGeom>
          <a:effectLst>
            <a:outerShdw blurRad="50800" dist="38100" dir="10800000" algn="r" rotWithShape="0">
              <a:prstClr val="black">
                <a:alpha val="20000"/>
              </a:prstClr>
            </a:outerShdw>
          </a:effectLst>
        </p:spPr>
      </p:pic>
      <p:pic>
        <p:nvPicPr>
          <p:cNvPr id="4" name="Picture 3">
            <a:extLst>
              <a:ext uri="{FF2B5EF4-FFF2-40B4-BE49-F238E27FC236}">
                <a16:creationId xmlns:a16="http://schemas.microsoft.com/office/drawing/2014/main" id="{729FFC91-F5E5-CE02-9410-3CD23DB80249}"/>
              </a:ext>
            </a:extLst>
          </p:cNvPr>
          <p:cNvPicPr>
            <a:picLocks noChangeAspect="1"/>
          </p:cNvPicPr>
          <p:nvPr/>
        </p:nvPicPr>
        <p:blipFill>
          <a:blip r:embed="rId11"/>
          <a:stretch>
            <a:fillRect/>
          </a:stretch>
        </p:blipFill>
        <p:spPr>
          <a:xfrm>
            <a:off x="1496629" y="2022249"/>
            <a:ext cx="7388992" cy="22801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anim calcmode="lin" valueType="num">
                                      <p:cBhvr>
                                        <p:cTn id="16" dur="500" fill="hold"/>
                                        <p:tgtEl>
                                          <p:spTgt spid="19"/>
                                        </p:tgtEl>
                                        <p:attrNameLst>
                                          <p:attrName>ppt_x</p:attrName>
                                        </p:attrNameLst>
                                      </p:cBhvr>
                                      <p:tavLst>
                                        <p:tav tm="0">
                                          <p:val>
                                            <p:strVal val="#ppt_x"/>
                                          </p:val>
                                        </p:tav>
                                        <p:tav tm="100000">
                                          <p:val>
                                            <p:strVal val="#ppt_x"/>
                                          </p:val>
                                        </p:tav>
                                      </p:tavLst>
                                    </p:anim>
                                    <p:anim calcmode="lin" valueType="num">
                                      <p:cBhvr>
                                        <p:cTn id="17" dur="5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anim calcmode="lin" valueType="num">
                                      <p:cBhvr>
                                        <p:cTn id="22" dur="500" fill="hold"/>
                                        <p:tgtEl>
                                          <p:spTgt spid="22"/>
                                        </p:tgtEl>
                                        <p:attrNameLst>
                                          <p:attrName>ppt_x</p:attrName>
                                        </p:attrNameLst>
                                      </p:cBhvr>
                                      <p:tavLst>
                                        <p:tav tm="0">
                                          <p:val>
                                            <p:strVal val="#ppt_x"/>
                                          </p:val>
                                        </p:tav>
                                        <p:tav tm="100000">
                                          <p:val>
                                            <p:strVal val="#ppt_x"/>
                                          </p:val>
                                        </p:tav>
                                      </p:tavLst>
                                    </p:anim>
                                    <p:anim calcmode="lin" valueType="num">
                                      <p:cBhvr>
                                        <p:cTn id="23" dur="500" fill="hold"/>
                                        <p:tgtEl>
                                          <p:spTgt spid="22"/>
                                        </p:tgtEl>
                                        <p:attrNameLst>
                                          <p:attrName>ppt_y</p:attrName>
                                        </p:attrNameLst>
                                      </p:cBhvr>
                                      <p:tavLst>
                                        <p:tav tm="0">
                                          <p:val>
                                            <p:strVal val="#ppt_y+.1"/>
                                          </p:val>
                                        </p:tav>
                                        <p:tav tm="100000">
                                          <p:val>
                                            <p:strVal val="#ppt_y"/>
                                          </p:val>
                                        </p:tav>
                                      </p:tavLst>
                                    </p:anim>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3"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plus(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par>
                                <p:cTn id="47" presetID="16" presetClass="entr" presetSubtype="21"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par>
                                <p:cTn id="50" presetID="16" presetClass="entr" presetSubtype="21"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840109B-DEDA-43E9-ACDC-A8DCA5E50FAF}"/>
              </a:ext>
            </a:extLst>
          </p:cNvPr>
          <p:cNvGrpSpPr/>
          <p:nvPr/>
        </p:nvGrpSpPr>
        <p:grpSpPr>
          <a:xfrm>
            <a:off x="-616703" y="-115764"/>
            <a:ext cx="13183417" cy="7221467"/>
            <a:chOff x="-621217" y="-108433"/>
            <a:chExt cx="13183417" cy="7221467"/>
          </a:xfrm>
        </p:grpSpPr>
        <p:pic>
          <p:nvPicPr>
            <p:cNvPr id="13" name="图片 3">
              <a:extLst>
                <a:ext uri="{FF2B5EF4-FFF2-40B4-BE49-F238E27FC236}">
                  <a16:creationId xmlns:a16="http://schemas.microsoft.com/office/drawing/2014/main" id="{1BDE95DE-7BBE-46FD-B2F2-1F97966E68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14" name="图片 2">
              <a:extLst>
                <a:ext uri="{FF2B5EF4-FFF2-40B4-BE49-F238E27FC236}">
                  <a16:creationId xmlns:a16="http://schemas.microsoft.com/office/drawing/2014/main" id="{80B9B640-8E84-4236-8C23-821A969D72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2359758" y="-3089408"/>
              <a:ext cx="7221467" cy="13183417"/>
            </a:xfrm>
            <a:prstGeom prst="rect">
              <a:avLst/>
            </a:prstGeom>
          </p:spPr>
        </p:pic>
      </p:grpSp>
      <p:sp>
        <p:nvSpPr>
          <p:cNvPr id="5" name="Oval Callout 4"/>
          <p:cNvSpPr/>
          <p:nvPr/>
        </p:nvSpPr>
        <p:spPr>
          <a:xfrm>
            <a:off x="3027045" y="352426"/>
            <a:ext cx="5784850" cy="2667000"/>
          </a:xfrm>
          <a:prstGeom prst="wedgeEllipseCallout">
            <a:avLst>
              <a:gd name="adj1" fmla="val 55027"/>
              <a:gd name="adj2" fmla="val 31889"/>
            </a:avLst>
          </a:prstGeom>
          <a:solidFill>
            <a:srgbClr val="FBE5D6"/>
          </a:solidFill>
          <a:ln w="38100"/>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3600" dirty="0">
                <a:solidFill>
                  <a:srgbClr val="FF0000"/>
                </a:solidFill>
                <a:latin typeface="Calibri" panose="020F0502020204030204" pitchFamily="34" charset="0"/>
                <a:cs typeface="Calibri" panose="020F0502020204030204" pitchFamily="34" charset="0"/>
              </a:rPr>
              <a:t>H</a:t>
            </a:r>
            <a:r>
              <a:rPr lang="vi-VN" sz="3600" dirty="0">
                <a:solidFill>
                  <a:srgbClr val="FF0000"/>
                </a:solidFill>
                <a:latin typeface="Calibri" panose="020F0502020204030204" pitchFamily="34" charset="0"/>
                <a:cs typeface="Calibri" panose="020F0502020204030204" pitchFamily="34" charset="0"/>
              </a:rPr>
              <a:t>ãy nói những điều em biết về bệnh do thừa hoặc thiếu chất dinh dưỡng.</a:t>
            </a:r>
            <a:endParaRPr kumimoji="0" lang="en-US" sz="3600" b="0" i="0" u="none" strike="noStrike" kern="1200" cap="none" spc="0" normalizeH="0" baseline="0" noProof="0" dirty="0" err="1">
              <a:ln>
                <a:noFill/>
              </a:ln>
              <a:solidFill>
                <a:srgbClr val="063DB9"/>
              </a:solidFill>
              <a:effectLst/>
              <a:uLnTx/>
              <a:uFillTx/>
              <a:latin typeface="Calibri" panose="020F0502020204030204" pitchFamily="34" charset="0"/>
              <a:cs typeface="Calibri" panose="020F0502020204030204" pitchFamily="34" charset="0"/>
            </a:endParaRPr>
          </a:p>
        </p:txBody>
      </p:sp>
      <p:pic>
        <p:nvPicPr>
          <p:cNvPr id="6" name="Content Placeholder 5" descr="Picture1TT"/>
          <p:cNvPicPr>
            <a:picLocks noGrp="1" noChangeAspect="1"/>
          </p:cNvPicPr>
          <p:nvPr>
            <p:ph sz="half" idx="4294967295"/>
          </p:nvPr>
        </p:nvPicPr>
        <p:blipFill>
          <a:blip r:embed="rId5"/>
          <a:stretch>
            <a:fillRect/>
          </a:stretch>
        </p:blipFill>
        <p:spPr>
          <a:xfrm>
            <a:off x="-1084403" y="1542256"/>
            <a:ext cx="3314700" cy="3773488"/>
          </a:xfrm>
          <a:prstGeom prst="rect">
            <a:avLst/>
          </a:prstGeom>
        </p:spPr>
      </p:pic>
      <p:pic>
        <p:nvPicPr>
          <p:cNvPr id="8" name="Content Placeholder 7" descr="Picture1TTT"/>
          <p:cNvPicPr>
            <a:picLocks noGrp="1" noChangeAspect="1"/>
          </p:cNvPicPr>
          <p:nvPr>
            <p:ph sz="half" idx="4294967295"/>
          </p:nvPr>
        </p:nvPicPr>
        <p:blipFill>
          <a:blip r:embed="rId6"/>
          <a:stretch>
            <a:fillRect/>
          </a:stretch>
        </p:blipFill>
        <p:spPr>
          <a:xfrm flipH="1">
            <a:off x="9313863" y="1279525"/>
            <a:ext cx="2878137" cy="6170613"/>
          </a:xfrm>
          <a:prstGeom prst="rect">
            <a:avLst/>
          </a:prstGeom>
        </p:spPr>
      </p:pic>
      <p:grpSp>
        <p:nvGrpSpPr>
          <p:cNvPr id="12" name="Group 11"/>
          <p:cNvGrpSpPr/>
          <p:nvPr/>
        </p:nvGrpSpPr>
        <p:grpSpPr>
          <a:xfrm>
            <a:off x="2286001" y="3257550"/>
            <a:ext cx="7387590" cy="3133725"/>
            <a:chOff x="4161" y="6161"/>
            <a:chExt cx="11073" cy="3473"/>
          </a:xfrm>
        </p:grpSpPr>
        <p:sp>
          <p:nvSpPr>
            <p:cNvPr id="10" name="Flowchart: Punched Tape 9"/>
            <p:cNvSpPr/>
            <p:nvPr/>
          </p:nvSpPr>
          <p:spPr>
            <a:xfrm>
              <a:off x="4161" y="6161"/>
              <a:ext cx="10879" cy="3473"/>
            </a:xfrm>
            <a:prstGeom prst="roundRect">
              <a:avLst/>
            </a:prstGeom>
            <a:solidFill>
              <a:schemeClr val="accent6">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Text Box 10"/>
            <p:cNvSpPr txBox="1"/>
            <p:nvPr/>
          </p:nvSpPr>
          <p:spPr>
            <a:xfrm>
              <a:off x="4161" y="6337"/>
              <a:ext cx="11073" cy="3283"/>
            </a:xfrm>
            <a:prstGeom prst="round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charset="0"/>
                <a:buChar char="Ø"/>
                <a:tabLst/>
                <a:defRPr/>
              </a:pP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mn-ea"/>
                </a:rPr>
                <a:t>Bệnh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 </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thừa cân béo phì </a:t>
              </a:r>
              <a:r>
                <a:rPr kumimoji="0" lang="vi-VN"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do ăn thừa chất bột đường, chất béo, chất đạm và cơ thể ít vận động;</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charset="0"/>
                <a:buChar char="Ø"/>
                <a:tabLst/>
                <a:defRPr/>
              </a:pPr>
              <a:r>
                <a:rPr lang="en-US" sz="2800" b="1" dirty="0">
                  <a:solidFill>
                    <a:srgbClr val="002060"/>
                  </a:solidFill>
                  <a:latin typeface="Calibri" panose="020F0502020204030204" pitchFamily="34" charset="0"/>
                  <a:cs typeface="Calibri" panose="020F0502020204030204" pitchFamily="34" charset="0"/>
                  <a:sym typeface="+mn-ea"/>
                </a:rPr>
                <a:t>B</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ệnh suy dinh dưỡng thấp còi </a:t>
              </a:r>
              <a:r>
                <a:rPr kumimoji="0" lang="vi-VN"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do ăn thiếu các chất dinh dưỡng; bệnh thiếu máu thiếu sắt do ăn thiếu thức ăn chứa chất sắt.</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mph" presetSubtype="0" nodeType="clickEffect">
                                  <p:stCondLst>
                                    <p:cond delay="0"/>
                                  </p:stCondLst>
                                  <p:childTnLst>
                                    <p:set>
                                      <p:cBhvr rctx="PPT">
                                        <p:cTn id="15" dur="indefinite"/>
                                        <p:tgtEl>
                                          <p:spTgt spid="12"/>
                                        </p:tgtEl>
                                        <p:attrNameLst>
                                          <p:attrName>style.opacity</p:attrName>
                                        </p:attrNameLst>
                                      </p:cBhvr>
                                      <p:to>
                                        <p:strVal val="0.5"/>
                                      </p:to>
                                    </p:set>
                                    <p:animEffect filter="image" prLst="opacity: 0.5">
                                      <p:cBhvr rctx="IE">
                                        <p:cTn id="16"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sp>
        <p:nvSpPr>
          <p:cNvPr id="8" name="任意多边形 7"/>
          <p:cNvSpPr/>
          <p:nvPr/>
        </p:nvSpPr>
        <p:spPr>
          <a:xfrm>
            <a:off x="280906" y="287611"/>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9" name="图片 18" descr="E:\设计\PPT\党建素材包\图片1.png图片1"/>
          <p:cNvPicPr>
            <a:picLocks noChangeAspect="1"/>
          </p:cNvPicPr>
          <p:nvPr/>
        </p:nvPicPr>
        <p:blipFill>
          <a:blip r:embed="rId3"/>
          <a:srcRect/>
          <a:stretch>
            <a:fillRect/>
          </a:stretch>
        </p:blipFill>
        <p:spPr>
          <a:xfrm>
            <a:off x="99452" y="310032"/>
            <a:ext cx="1846762" cy="1846580"/>
          </a:xfrm>
          <a:prstGeom prst="rect">
            <a:avLst/>
          </a:prstGeom>
        </p:spPr>
      </p:pic>
      <p:pic>
        <p:nvPicPr>
          <p:cNvPr id="22" name="图片 21" descr="E:\设计\PPT\党建素材包\图片1.png图片1"/>
          <p:cNvPicPr>
            <a:picLocks noChangeAspect="1"/>
          </p:cNvPicPr>
          <p:nvPr/>
        </p:nvPicPr>
        <p:blipFill>
          <a:blip r:embed="rId3"/>
          <a:srcRect/>
          <a:stretch>
            <a:fillRect/>
          </a:stretch>
        </p:blipFill>
        <p:spPr>
          <a:xfrm flipH="1">
            <a:off x="473976" y="4748459"/>
            <a:ext cx="1097714" cy="1097280"/>
          </a:xfrm>
          <a:prstGeom prst="rect">
            <a:avLst/>
          </a:prstGeom>
        </p:spPr>
      </p:pic>
      <p:pic>
        <p:nvPicPr>
          <p:cNvPr id="5" name="图片 4" descr="E:\设计\PPT\党建素材包\图片1.png图片1"/>
          <p:cNvPicPr>
            <a:picLocks noChangeAspect="1"/>
          </p:cNvPicPr>
          <p:nvPr/>
        </p:nvPicPr>
        <p:blipFill>
          <a:blip r:embed="rId3"/>
          <a:srcRect/>
          <a:stretch>
            <a:fillRect/>
          </a:stretch>
        </p:blipFill>
        <p:spPr>
          <a:xfrm flipH="1">
            <a:off x="10437252" y="287807"/>
            <a:ext cx="1846762" cy="1846580"/>
          </a:xfrm>
          <a:prstGeom prst="rect">
            <a:avLst/>
          </a:prstGeom>
        </p:spPr>
      </p:pic>
      <p:pic>
        <p:nvPicPr>
          <p:cNvPr id="7" name="图片 6" descr="E:\设计\PPT\党建素材包\图片1.png图片1"/>
          <p:cNvPicPr>
            <a:picLocks noChangeAspect="1"/>
          </p:cNvPicPr>
          <p:nvPr/>
        </p:nvPicPr>
        <p:blipFill>
          <a:blip r:embed="rId3"/>
          <a:srcRect/>
          <a:stretch>
            <a:fillRect/>
          </a:stretch>
        </p:blipFill>
        <p:spPr>
          <a:xfrm>
            <a:off x="10811776" y="4726234"/>
            <a:ext cx="1097714" cy="1097280"/>
          </a:xfrm>
          <a:prstGeom prst="rect">
            <a:avLst/>
          </a:prstGeom>
        </p:spPr>
      </p:pic>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r="79210"/>
          <a:stretch>
            <a:fillRect/>
          </a:stretch>
        </p:blipFill>
        <p:spPr>
          <a:xfrm>
            <a:off x="0" y="380999"/>
            <a:ext cx="2534653" cy="6096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76184" b="82303"/>
          <a:stretch>
            <a:fillRect/>
          </a:stretch>
        </p:blipFill>
        <p:spPr>
          <a:xfrm>
            <a:off x="9288378" y="381000"/>
            <a:ext cx="2903621" cy="1078832"/>
          </a:xfrm>
          <a:prstGeom prst="rect">
            <a:avLst/>
          </a:prstGeom>
        </p:spPr>
      </p:pic>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l="27500" t="77433" r="62179" b="1"/>
          <a:stretch>
            <a:fillRect/>
          </a:stretch>
        </p:blipFill>
        <p:spPr>
          <a:xfrm>
            <a:off x="10671803" y="2662293"/>
            <a:ext cx="1258316" cy="1375611"/>
          </a:xfrm>
          <a:prstGeom prst="rect">
            <a:avLst/>
          </a:prstGeom>
          <a:effectLst>
            <a:outerShdw blurRad="50800" dist="38100" dir="10800000" algn="r" rotWithShape="0">
              <a:prstClr val="black">
                <a:alpha val="20000"/>
              </a:prstClr>
            </a:outerShdw>
          </a:effectLst>
        </p:spPr>
      </p:pic>
      <p:pic>
        <p:nvPicPr>
          <p:cNvPr id="21" name="图片 20" descr="组 4"/>
          <p:cNvPicPr>
            <a:picLocks noChangeAspect="1"/>
          </p:cNvPicPr>
          <p:nvPr/>
        </p:nvPicPr>
        <p:blipFill>
          <a:blip r:embed="rId6"/>
          <a:stretch>
            <a:fillRect/>
          </a:stretch>
        </p:blipFill>
        <p:spPr>
          <a:xfrm flipH="1">
            <a:off x="925830" y="2271395"/>
            <a:ext cx="2914650" cy="4761230"/>
          </a:xfrm>
          <a:prstGeom prst="rect">
            <a:avLst/>
          </a:prstGeom>
        </p:spPr>
      </p:pic>
      <p:pic>
        <p:nvPicPr>
          <p:cNvPr id="26" name="Picture 25">
            <a:extLst>
              <a:ext uri="{FF2B5EF4-FFF2-40B4-BE49-F238E27FC236}">
                <a16:creationId xmlns:a16="http://schemas.microsoft.com/office/drawing/2014/main" id="{DBCC78AF-B0B3-4473-7ECF-C4B3F113A7BB}"/>
              </a:ext>
            </a:extLst>
          </p:cNvPr>
          <p:cNvPicPr>
            <a:picLocks noChangeAspect="1"/>
          </p:cNvPicPr>
          <p:nvPr/>
        </p:nvPicPr>
        <p:blipFill>
          <a:blip r:embed="rId7"/>
          <a:stretch>
            <a:fillRect/>
          </a:stretch>
        </p:blipFill>
        <p:spPr>
          <a:xfrm>
            <a:off x="2685473" y="1874316"/>
            <a:ext cx="9035055" cy="17497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anim calcmode="lin" valueType="num">
                                      <p:cBhvr>
                                        <p:cTn id="34" dur="500" fill="hold"/>
                                        <p:tgtEl>
                                          <p:spTgt spid="7"/>
                                        </p:tgtEl>
                                        <p:attrNameLst>
                                          <p:attrName>ppt_x</p:attrName>
                                        </p:attrNameLst>
                                      </p:cBhvr>
                                      <p:tavLst>
                                        <p:tav tm="0">
                                          <p:val>
                                            <p:strVal val="#ppt_x"/>
                                          </p:val>
                                        </p:tav>
                                        <p:tav tm="100000">
                                          <p:val>
                                            <p:strVal val="#ppt_x"/>
                                          </p:val>
                                        </p:tav>
                                      </p:tavLst>
                                    </p:anim>
                                    <p:anim calcmode="lin" valueType="num">
                                      <p:cBhvr>
                                        <p:cTn id="35"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par>
                                <p:cTn id="41" presetID="16" presetClass="entr" presetSubtype="21"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500"/>
                                        <p:tgtEl>
                                          <p:spTgt spid="29"/>
                                        </p:tgtEl>
                                      </p:cBhvr>
                                    </p:animEffect>
                                  </p:childTnLst>
                                </p:cTn>
                              </p:par>
                              <p:par>
                                <p:cTn id="44" presetID="16" presetClass="entr" presetSubtype="21"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arn(inVertical)">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3724123" y="-2375537"/>
            <a:ext cx="6459756" cy="11147665"/>
          </a:xfrm>
          <a:prstGeom prst="rect">
            <a:avLst/>
          </a:pr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49624" r="166" b="80395"/>
          <a:stretch/>
        </p:blipFill>
        <p:spPr>
          <a:xfrm>
            <a:off x="7366784" y="-14999"/>
            <a:ext cx="4825218" cy="2825026"/>
          </a:xfrm>
          <a:prstGeom prst="rect">
            <a:avLst/>
          </a:prstGeom>
        </p:spPr>
      </p:pic>
      <p:sp>
        <p:nvSpPr>
          <p:cNvPr id="7" name="TextBox 6">
            <a:extLst>
              <a:ext uri="{FF2B5EF4-FFF2-40B4-BE49-F238E27FC236}">
                <a16:creationId xmlns:a16="http://schemas.microsoft.com/office/drawing/2014/main" id="{7D8C9D10-D806-475C-BF87-4770B2F60315}"/>
              </a:ext>
            </a:extLst>
          </p:cNvPr>
          <p:cNvSpPr txBox="1"/>
          <p:nvPr/>
        </p:nvSpPr>
        <p:spPr>
          <a:xfrm>
            <a:off x="4000499" y="1974933"/>
            <a:ext cx="7439025" cy="2308324"/>
          </a:xfrm>
          <a:prstGeom prst="rect">
            <a:avLst/>
          </a:prstGeom>
          <a:noFill/>
        </p:spPr>
        <p:txBody>
          <a:bodyPr wrap="square" rtlCol="0">
            <a:spAutoFit/>
          </a:bodyPr>
          <a:lstStyle/>
          <a:p>
            <a:pPr lvl="0" algn="ctr">
              <a:defRPr/>
            </a:pPr>
            <a:r>
              <a:rPr lang="en-US" sz="4800" u="sng" dirty="0" err="1">
                <a:solidFill>
                  <a:srgbClr val="FF0000"/>
                </a:solidFill>
                <a:latin typeface="Arial" panose="020B0604020202020204" pitchFamily="34" charset="0"/>
                <a:cs typeface="Arial" panose="020B0604020202020204" pitchFamily="34" charset="0"/>
              </a:rPr>
              <a:t>Hoạt</a:t>
            </a:r>
            <a:r>
              <a:rPr lang="en-US" sz="4800" u="sng" dirty="0">
                <a:solidFill>
                  <a:srgbClr val="FF0000"/>
                </a:solidFill>
                <a:latin typeface="Arial" panose="020B0604020202020204" pitchFamily="34" charset="0"/>
                <a:cs typeface="Arial" panose="020B0604020202020204" pitchFamily="34" charset="0"/>
              </a:rPr>
              <a:t> </a:t>
            </a:r>
            <a:r>
              <a:rPr lang="en-US" sz="4800" u="sng" dirty="0" err="1">
                <a:solidFill>
                  <a:srgbClr val="FF0000"/>
                </a:solidFill>
                <a:latin typeface="Arial" panose="020B0604020202020204" pitchFamily="34" charset="0"/>
                <a:cs typeface="Arial" panose="020B0604020202020204" pitchFamily="34" charset="0"/>
              </a:rPr>
              <a:t>động</a:t>
            </a:r>
            <a:r>
              <a:rPr lang="en-US" sz="4800" u="sng" dirty="0">
                <a:solidFill>
                  <a:srgbClr val="FF0000"/>
                </a:solidFill>
                <a:latin typeface="Arial" panose="020B0604020202020204" pitchFamily="34" charset="0"/>
                <a:cs typeface="Arial" panose="020B0604020202020204" pitchFamily="34" charset="0"/>
              </a:rPr>
              <a:t> 1:</a:t>
            </a:r>
          </a:p>
          <a:p>
            <a:pPr lvl="0" algn="ctr">
              <a:defRPr/>
            </a:pPr>
            <a:r>
              <a:rPr lang="en-US" sz="4800" dirty="0" err="1">
                <a:solidFill>
                  <a:srgbClr val="FF0000"/>
                </a:solidFill>
                <a:latin typeface="Arial" panose="020B0604020202020204" pitchFamily="34" charset="0"/>
                <a:cs typeface="Arial" panose="020B0604020202020204" pitchFamily="34" charset="0"/>
              </a:rPr>
              <a:t>Khái</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niệm</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bệnh</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thừa</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cân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béo</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phì</a:t>
            </a:r>
            <a:r>
              <a:rPr lang="en-US" sz="4800" dirty="0">
                <a:solidFill>
                  <a:srgbClr val="FF0000"/>
                </a:solidFill>
                <a:latin typeface="Arial" panose="020B0604020202020204" pitchFamily="34" charset="0"/>
                <a:cs typeface="Arial" panose="020B0604020202020204" pitchFamily="34" charset="0"/>
              </a:rPr>
              <a:t> </a:t>
            </a:r>
            <a:endPar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 name="Picture 2" descr="A cartoon of a person running&#10;&#10;Description automatically generated">
            <a:extLst>
              <a:ext uri="{FF2B5EF4-FFF2-40B4-BE49-F238E27FC236}">
                <a16:creationId xmlns:a16="http://schemas.microsoft.com/office/drawing/2014/main" id="{83CCEF67-0ECD-FE02-220C-FBA658BCCC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581" y="1914519"/>
            <a:ext cx="6096012" cy="6096012"/>
          </a:xfrm>
          <a:prstGeom prst="rect">
            <a:avLst/>
          </a:prstGeom>
        </p:spPr>
      </p:pic>
    </p:spTree>
    <p:extLst>
      <p:ext uri="{BB962C8B-B14F-4D97-AF65-F5344CB8AC3E}">
        <p14:creationId xmlns:p14="http://schemas.microsoft.com/office/powerpoint/2010/main" val="155273295"/>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sp>
        <p:nvSpPr>
          <p:cNvPr id="8" name="任意多边形 7"/>
          <p:cNvSpPr/>
          <p:nvPr/>
        </p:nvSpPr>
        <p:spPr>
          <a:xfrm>
            <a:off x="280906" y="287611"/>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a:extLst>
              <a:ext uri="{FF2B5EF4-FFF2-40B4-BE49-F238E27FC236}">
                <a16:creationId xmlns:a16="http://schemas.microsoft.com/office/drawing/2014/main" id="{BB56A331-EB8F-DBE2-68E1-D460B230B495}"/>
              </a:ext>
            </a:extLst>
          </p:cNvPr>
          <p:cNvGrpSpPr/>
          <p:nvPr/>
        </p:nvGrpSpPr>
        <p:grpSpPr>
          <a:xfrm>
            <a:off x="1084335" y="1028390"/>
            <a:ext cx="10023330" cy="4445826"/>
            <a:chOff x="6414952" y="3148409"/>
            <a:chExt cx="5230740" cy="3335183"/>
          </a:xfrm>
        </p:grpSpPr>
        <p:sp>
          <p:nvSpPr>
            <p:cNvPr id="3" name="矩形: 圆角 1">
              <a:extLst>
                <a:ext uri="{FF2B5EF4-FFF2-40B4-BE49-F238E27FC236}">
                  <a16:creationId xmlns:a16="http://schemas.microsoft.com/office/drawing/2014/main" id="{DA25E568-2C4A-7EDA-DFB9-8B257AB574BC}"/>
                </a:ext>
              </a:extLst>
            </p:cNvPr>
            <p:cNvSpPr/>
            <p:nvPr/>
          </p:nvSpPr>
          <p:spPr>
            <a:xfrm>
              <a:off x="6414952" y="3471152"/>
              <a:ext cx="5230740" cy="3012440"/>
            </a:xfrm>
            <a:prstGeom prst="roundRect">
              <a:avLst/>
            </a:prstGeom>
            <a:solidFill>
              <a:srgbClr val="FFC000">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4" name="Google Shape;1220;p43">
              <a:extLst>
                <a:ext uri="{FF2B5EF4-FFF2-40B4-BE49-F238E27FC236}">
                  <a16:creationId xmlns:a16="http://schemas.microsoft.com/office/drawing/2014/main" id="{4814FA5E-AF6F-1228-FBB5-63FFB7DDA629}"/>
                </a:ext>
              </a:extLst>
            </p:cNvPr>
            <p:cNvSpPr txBox="1"/>
            <p:nvPr/>
          </p:nvSpPr>
          <p:spPr>
            <a:xfrm>
              <a:off x="7916574" y="3148409"/>
              <a:ext cx="2346108" cy="241640"/>
            </a:xfrm>
            <a:prstGeom prst="rect">
              <a:avLst/>
            </a:prstGeom>
          </p:spPr>
          <p:txBody>
            <a:bodyPr spcFirstLastPara="1" vert="horz" wrap="square" lIns="91425" tIns="91425" rIns="91425" bIns="91425"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思源黑体 Light" panose="020B0300000000000000" pitchFamily="34" charset="-122"/>
                  <a:cs typeface="Calibri" panose="020F0502020204030204" pitchFamily="34" charset="0"/>
                </a:rPr>
                <a:t>KHÁI NIỆM</a:t>
              </a:r>
            </a:p>
          </p:txBody>
        </p:sp>
        <p:sp>
          <p:nvSpPr>
            <p:cNvPr id="9" name="Google Shape;1221;p43">
              <a:extLst>
                <a:ext uri="{FF2B5EF4-FFF2-40B4-BE49-F238E27FC236}">
                  <a16:creationId xmlns:a16="http://schemas.microsoft.com/office/drawing/2014/main" id="{FF92BDE6-8A9A-40D8-0544-283825DB9192}"/>
                </a:ext>
              </a:extLst>
            </p:cNvPr>
            <p:cNvSpPr txBox="1"/>
            <p:nvPr/>
          </p:nvSpPr>
          <p:spPr>
            <a:xfrm>
              <a:off x="6592786" y="3464411"/>
              <a:ext cx="4737348" cy="238582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思源黑体 Light" panose="020B0300000000000000" pitchFamily="34" charset="-122"/>
                  <a:cs typeface="Calibri" panose="020F0502020204030204" pitchFamily="34" charset="0"/>
                </a:rPr>
                <a:t>Người bị bệnh thừa cân béo phì có cân nặng theo chiều cao lớn hơn cân nặng theo chiều cao chuẩn của độ tuổi. Cơ thể người bệnh có những lớp mỡ nhiều quá mức, tích tụ tại một số bộ phận như dưới cánh tay, bụng, eo, cằm,... Nguyên nhân gây bệnh thường do chế độ ăn uống thừa các chất bột đường, chất béo, chất đạm và ít vận động.</a:t>
              </a:r>
            </a:p>
          </p:txBody>
        </p:sp>
      </p:grpSp>
      <p:pic>
        <p:nvPicPr>
          <p:cNvPr id="10" name="Picture 9">
            <a:extLst>
              <a:ext uri="{FF2B5EF4-FFF2-40B4-BE49-F238E27FC236}">
                <a16:creationId xmlns:a16="http://schemas.microsoft.com/office/drawing/2014/main" id="{AEA13A6A-A788-FAD3-E56D-298C6769265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15116" y1="61671" x2="17326" y2="56868"/>
                        <a14:foregroundMark x1="11628" y1="15850" x2="38372" y2="13353"/>
                        <a14:foregroundMark x1="14651" y1="33814" x2="19651" y2="37080"/>
                        <a14:foregroundMark x1="31163" y1="35639" x2="38605" y2="33141"/>
                        <a14:foregroundMark x1="49884" y1="16042" x2="47907" y2="23823"/>
                      </a14:backgroundRemoval>
                    </a14:imgEffect>
                  </a14:imgLayer>
                </a14:imgProps>
              </a:ext>
            </a:extLst>
          </a:blip>
          <a:stretch>
            <a:fillRect/>
          </a:stretch>
        </p:blipFill>
        <p:spPr>
          <a:xfrm>
            <a:off x="10070465" y="4273550"/>
            <a:ext cx="1941830" cy="23514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sp>
        <p:nvSpPr>
          <p:cNvPr id="4" name="Rectangle: Rounded Corners 3">
            <a:extLst>
              <a:ext uri="{FF2B5EF4-FFF2-40B4-BE49-F238E27FC236}">
                <a16:creationId xmlns:a16="http://schemas.microsoft.com/office/drawing/2014/main" id="{974C8A7D-E7B8-6BF3-D63A-8231AF2ECDC7}"/>
              </a:ext>
            </a:extLst>
          </p:cNvPr>
          <p:cNvSpPr/>
          <p:nvPr/>
        </p:nvSpPr>
        <p:spPr>
          <a:xfrm>
            <a:off x="342900" y="333375"/>
            <a:ext cx="11563350" cy="6315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24E94201-0994-7A91-D930-CCABCFD044FB}"/>
              </a:ext>
            </a:extLst>
          </p:cNvPr>
          <p:cNvSpPr txBox="1"/>
          <p:nvPr/>
        </p:nvSpPr>
        <p:spPr>
          <a:xfrm>
            <a:off x="666751" y="166370"/>
            <a:ext cx="10220960" cy="1532334"/>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
              <a:defRPr/>
            </a:pPr>
            <a:r>
              <a:rPr lang="vi-VN" sz="2800" b="1" dirty="0">
                <a:solidFill>
                  <a:prstClr val="black"/>
                </a:solidFill>
                <a:latin typeface="Calibri" panose="020F0502020204030204" pitchFamily="34" charset="0"/>
                <a:cs typeface="Calibri" panose="020F0502020204030204" pitchFamily="34" charset="0"/>
              </a:rPr>
              <a:t>Quan sát hình 1 và cho biết: </a:t>
            </a:r>
          </a:p>
          <a:p>
            <a:pPr marL="457200" lvl="0" indent="-457200" algn="just">
              <a:buFontTx/>
              <a:buChar char="-"/>
              <a:defRPr/>
            </a:pPr>
            <a:r>
              <a:rPr lang="vi-VN" sz="2800" dirty="0">
                <a:solidFill>
                  <a:prstClr val="black"/>
                </a:solidFill>
                <a:latin typeface="Calibri" panose="020F0502020204030204" pitchFamily="34" charset="0"/>
                <a:cs typeface="Calibri" panose="020F0502020204030204" pitchFamily="34" charset="0"/>
              </a:rPr>
              <a:t>Hình nào thể hiện người thừa cân béo phì. Vì sao em biết?</a:t>
            </a:r>
            <a:endParaRPr lang="en-US" sz="2800" dirty="0">
              <a:solidFill>
                <a:prstClr val="black"/>
              </a:solidFill>
              <a:latin typeface="Calibri" panose="020F0502020204030204" pitchFamily="34" charset="0"/>
              <a:cs typeface="Calibri" panose="020F0502020204030204" pitchFamily="34" charset="0"/>
            </a:endParaRPr>
          </a:p>
          <a:p>
            <a:pPr marL="457200" lvl="0" indent="-457200" algn="just">
              <a:buFontTx/>
              <a:buChar char="-"/>
              <a:defRPr/>
            </a:pPr>
            <a:r>
              <a:rPr lang="en-US" sz="2800" dirty="0" err="1">
                <a:solidFill>
                  <a:prstClr val="black"/>
                </a:solidFill>
                <a:latin typeface="Calibri" panose="020F0502020204030204" pitchFamily="34" charset="0"/>
                <a:cs typeface="Calibri" panose="020F0502020204030204" pitchFamily="34" charset="0"/>
              </a:rPr>
              <a:t>Những</a:t>
            </a:r>
            <a:r>
              <a:rPr lang="en-US" sz="2800" dirty="0">
                <a:solidFill>
                  <a:prstClr val="black"/>
                </a:solidFill>
                <a:latin typeface="Calibri" panose="020F0502020204030204" pitchFamily="34" charset="0"/>
                <a:cs typeface="Calibri" panose="020F0502020204030204" pitchFamily="34" charset="0"/>
              </a:rPr>
              <a:t> ai </a:t>
            </a:r>
            <a:r>
              <a:rPr lang="en-US" sz="2800" dirty="0" err="1">
                <a:solidFill>
                  <a:prstClr val="black"/>
                </a:solidFill>
                <a:latin typeface="Calibri" panose="020F0502020204030204" pitchFamily="34" charset="0"/>
                <a:cs typeface="Calibri" panose="020F0502020204030204" pitchFamily="34" charset="0"/>
              </a:rPr>
              <a:t>có</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thể</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mắc</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bệnh</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thừa</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cân</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béo</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phì</a:t>
            </a:r>
            <a:r>
              <a:rPr lang="en-US" sz="2800" dirty="0">
                <a:solidFill>
                  <a:prstClr val="black"/>
                </a:solidFill>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531EA077-8C69-403C-0E3F-56F5FA4BCC1C}"/>
              </a:ext>
            </a:extLst>
          </p:cNvPr>
          <p:cNvPicPr>
            <a:picLocks noChangeAspect="1"/>
          </p:cNvPicPr>
          <p:nvPr/>
        </p:nvPicPr>
        <p:blipFill>
          <a:blip r:embed="rId3"/>
          <a:stretch>
            <a:fillRect/>
          </a:stretch>
        </p:blipFill>
        <p:spPr>
          <a:xfrm>
            <a:off x="1733549" y="1783179"/>
            <a:ext cx="8634321" cy="3780771"/>
          </a:xfrm>
          <a:prstGeom prst="rect">
            <a:avLst/>
          </a:prstGeom>
        </p:spPr>
      </p:pic>
      <p:grpSp>
        <p:nvGrpSpPr>
          <p:cNvPr id="16" name="Group 15">
            <a:extLst>
              <a:ext uri="{FF2B5EF4-FFF2-40B4-BE49-F238E27FC236}">
                <a16:creationId xmlns:a16="http://schemas.microsoft.com/office/drawing/2014/main" id="{2E10F294-16BF-A5E6-5371-154FE296D977}"/>
              </a:ext>
            </a:extLst>
          </p:cNvPr>
          <p:cNvGrpSpPr/>
          <p:nvPr/>
        </p:nvGrpSpPr>
        <p:grpSpPr>
          <a:xfrm>
            <a:off x="4391025" y="4143375"/>
            <a:ext cx="3614420" cy="2817495"/>
            <a:chOff x="3601085" y="3439160"/>
            <a:chExt cx="4480560" cy="3797935"/>
          </a:xfrm>
        </p:grpSpPr>
        <p:pic>
          <p:nvPicPr>
            <p:cNvPr id="14" name="Content Placeholder 3" descr="Picture1hh">
              <a:extLst>
                <a:ext uri="{FF2B5EF4-FFF2-40B4-BE49-F238E27FC236}">
                  <a16:creationId xmlns:a16="http://schemas.microsoft.com/office/drawing/2014/main" id="{6D96EEEF-57B5-079C-1AB3-AF80AAE78768}"/>
                </a:ext>
              </a:extLst>
            </p:cNvPr>
            <p:cNvPicPr>
              <a:picLocks noChangeAspect="1"/>
            </p:cNvPicPr>
            <p:nvPr/>
          </p:nvPicPr>
          <p:blipFill>
            <a:blip r:embed="rId4"/>
            <a:stretch>
              <a:fillRect/>
            </a:stretch>
          </p:blipFill>
          <p:spPr>
            <a:xfrm>
              <a:off x="3601085" y="3439160"/>
              <a:ext cx="4480560" cy="3797935"/>
            </a:xfrm>
            <a:prstGeom prst="rect">
              <a:avLst/>
            </a:prstGeom>
          </p:spPr>
        </p:pic>
        <p:sp>
          <p:nvSpPr>
            <p:cNvPr id="15" name="Text Box 9">
              <a:extLst>
                <a:ext uri="{FF2B5EF4-FFF2-40B4-BE49-F238E27FC236}">
                  <a16:creationId xmlns:a16="http://schemas.microsoft.com/office/drawing/2014/main" id="{E67BEB9F-1C6E-F935-03BF-992766D6F103}"/>
                </a:ext>
              </a:extLst>
            </p:cNvPr>
            <p:cNvSpPr txBox="1"/>
            <p:nvPr/>
          </p:nvSpPr>
          <p:spPr>
            <a:xfrm>
              <a:off x="3996055" y="6125210"/>
              <a:ext cx="3690620" cy="705292"/>
            </a:xfrm>
            <a:prstGeom prst="rect">
              <a:avLst/>
            </a:prstGeom>
            <a:solidFill>
              <a:srgbClr val="FBE5D6"/>
            </a:solidFill>
            <a:ln w="28575">
              <a:solidFill>
                <a:srgbClr val="063DB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Thảo</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luận</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nhóm</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sp>
        <p:nvSpPr>
          <p:cNvPr id="4" name="Rectangle: Rounded Corners 3">
            <a:extLst>
              <a:ext uri="{FF2B5EF4-FFF2-40B4-BE49-F238E27FC236}">
                <a16:creationId xmlns:a16="http://schemas.microsoft.com/office/drawing/2014/main" id="{974C8A7D-E7B8-6BF3-D63A-8231AF2ECDC7}"/>
              </a:ext>
            </a:extLst>
          </p:cNvPr>
          <p:cNvSpPr/>
          <p:nvPr/>
        </p:nvSpPr>
        <p:spPr>
          <a:xfrm>
            <a:off x="342900" y="333375"/>
            <a:ext cx="11563350" cy="6315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Picture 2">
            <a:extLst>
              <a:ext uri="{FF2B5EF4-FFF2-40B4-BE49-F238E27FC236}">
                <a16:creationId xmlns:a16="http://schemas.microsoft.com/office/drawing/2014/main" id="{9997FD6A-2169-82AD-A1B0-7CDC24F49FC8}"/>
              </a:ext>
            </a:extLst>
          </p:cNvPr>
          <p:cNvPicPr>
            <a:picLocks noChangeAspect="1"/>
          </p:cNvPicPr>
          <p:nvPr/>
        </p:nvPicPr>
        <p:blipFill>
          <a:blip r:embed="rId3"/>
          <a:stretch>
            <a:fillRect/>
          </a:stretch>
        </p:blipFill>
        <p:spPr>
          <a:xfrm>
            <a:off x="2728912" y="585787"/>
            <a:ext cx="1990725" cy="2981325"/>
          </a:xfrm>
          <a:prstGeom prst="rect">
            <a:avLst/>
          </a:prstGeom>
        </p:spPr>
      </p:pic>
      <p:pic>
        <p:nvPicPr>
          <p:cNvPr id="7" name="Picture 6">
            <a:extLst>
              <a:ext uri="{FF2B5EF4-FFF2-40B4-BE49-F238E27FC236}">
                <a16:creationId xmlns:a16="http://schemas.microsoft.com/office/drawing/2014/main" id="{432A3A50-C76B-9205-B8EB-DAB7F668E7F9}"/>
              </a:ext>
            </a:extLst>
          </p:cNvPr>
          <p:cNvPicPr>
            <a:picLocks noChangeAspect="1"/>
          </p:cNvPicPr>
          <p:nvPr/>
        </p:nvPicPr>
        <p:blipFill>
          <a:blip r:embed="rId4"/>
          <a:stretch>
            <a:fillRect/>
          </a:stretch>
        </p:blipFill>
        <p:spPr>
          <a:xfrm>
            <a:off x="4948237" y="576262"/>
            <a:ext cx="2181225" cy="2943225"/>
          </a:xfrm>
          <a:prstGeom prst="rect">
            <a:avLst/>
          </a:prstGeom>
        </p:spPr>
      </p:pic>
      <p:pic>
        <p:nvPicPr>
          <p:cNvPr id="9" name="Picture 8">
            <a:extLst>
              <a:ext uri="{FF2B5EF4-FFF2-40B4-BE49-F238E27FC236}">
                <a16:creationId xmlns:a16="http://schemas.microsoft.com/office/drawing/2014/main" id="{3C42E624-3BA5-DD72-FF69-CDEA3F35D889}"/>
              </a:ext>
            </a:extLst>
          </p:cNvPr>
          <p:cNvPicPr>
            <a:picLocks noChangeAspect="1"/>
          </p:cNvPicPr>
          <p:nvPr/>
        </p:nvPicPr>
        <p:blipFill>
          <a:blip r:embed="rId5"/>
          <a:stretch>
            <a:fillRect/>
          </a:stretch>
        </p:blipFill>
        <p:spPr>
          <a:xfrm>
            <a:off x="7410450" y="438150"/>
            <a:ext cx="1885950" cy="3181350"/>
          </a:xfrm>
          <a:prstGeom prst="rect">
            <a:avLst/>
          </a:prstGeom>
        </p:spPr>
      </p:pic>
      <p:sp>
        <p:nvSpPr>
          <p:cNvPr id="13" name="Rectangle: Rounded Corners 12">
            <a:extLst>
              <a:ext uri="{FF2B5EF4-FFF2-40B4-BE49-F238E27FC236}">
                <a16:creationId xmlns:a16="http://schemas.microsoft.com/office/drawing/2014/main" id="{0CEDAC1D-08B7-66C2-3616-74C094C9053E}"/>
              </a:ext>
            </a:extLst>
          </p:cNvPr>
          <p:cNvSpPr/>
          <p:nvPr/>
        </p:nvSpPr>
        <p:spPr>
          <a:xfrm>
            <a:off x="1905000" y="4171949"/>
            <a:ext cx="8439150" cy="1781175"/>
          </a:xfrm>
          <a:prstGeom prst="roundRect">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just"/>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Hình b, c, d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thể hiện người thừa cân béo phì;</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endParaRPr>
          </a:p>
          <a:p>
            <a:pPr algn="just"/>
            <a:r>
              <a:rPr lang="en-US" sz="3200" b="1" dirty="0">
                <a:solidFill>
                  <a:prstClr val="black"/>
                </a:solidFill>
                <a:latin typeface="Cambria" panose="02040503050406030204" pitchFamily="18" charset="0"/>
                <a:ea typeface="Cambria" panose="02040503050406030204" pitchFamily="18" charset="0"/>
                <a:cs typeface="Quicksand Medium"/>
                <a:sym typeface="Quicksand Medium"/>
              </a:rPr>
              <a:t>N</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hận biết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dựa vào đặc điểm về lớp mỡ trên cơ thể và cân nặng của người trong hình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endParaRPr>
          </a:p>
        </p:txBody>
      </p:sp>
    </p:spTree>
    <p:extLst>
      <p:ext uri="{BB962C8B-B14F-4D97-AF65-F5344CB8AC3E}">
        <p14:creationId xmlns:p14="http://schemas.microsoft.com/office/powerpoint/2010/main" val="236719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pic>
        <p:nvPicPr>
          <p:cNvPr id="3" name="图片 7">
            <a:extLst>
              <a:ext uri="{FF2B5EF4-FFF2-40B4-BE49-F238E27FC236}">
                <a16:creationId xmlns:a16="http://schemas.microsoft.com/office/drawing/2014/main" id="{B5DA26D8-37D4-AEA1-78A8-F5C54D18A2C2}"/>
              </a:ext>
            </a:extLst>
          </p:cNvPr>
          <p:cNvPicPr>
            <a:picLocks noChangeAspect="1"/>
          </p:cNvPicPr>
          <p:nvPr/>
        </p:nvPicPr>
        <p:blipFill rotWithShape="1">
          <a:blip r:embed="rId3"/>
          <a:srcRect r="11306" b="15532"/>
          <a:stretch/>
        </p:blipFill>
        <p:spPr>
          <a:xfrm>
            <a:off x="135411" y="1434269"/>
            <a:ext cx="2945749" cy="5423731"/>
          </a:xfrm>
          <a:prstGeom prst="rect">
            <a:avLst/>
          </a:prstGeom>
          <a:effectLst>
            <a:outerShdw blurRad="63500" sx="102000" sy="102000" algn="ctr" rotWithShape="0">
              <a:prstClr val="black">
                <a:alpha val="40000"/>
              </a:prstClr>
            </a:outerShdw>
          </a:effectLst>
        </p:spPr>
      </p:pic>
      <p:grpSp>
        <p:nvGrpSpPr>
          <p:cNvPr id="10" name="Group 9">
            <a:extLst>
              <a:ext uri="{FF2B5EF4-FFF2-40B4-BE49-F238E27FC236}">
                <a16:creationId xmlns:a16="http://schemas.microsoft.com/office/drawing/2014/main" id="{23F829D4-7788-8C06-D98F-B625C3E07B0C}"/>
              </a:ext>
            </a:extLst>
          </p:cNvPr>
          <p:cNvGrpSpPr/>
          <p:nvPr/>
        </p:nvGrpSpPr>
        <p:grpSpPr>
          <a:xfrm>
            <a:off x="2931228" y="685782"/>
            <a:ext cx="8477661" cy="4585349"/>
            <a:chOff x="2931228" y="685782"/>
            <a:chExt cx="8342115" cy="5068298"/>
          </a:xfrm>
        </p:grpSpPr>
        <p:sp>
          <p:nvSpPr>
            <p:cNvPr id="11" name="Cloud 10">
              <a:extLst>
                <a:ext uri="{FF2B5EF4-FFF2-40B4-BE49-F238E27FC236}">
                  <a16:creationId xmlns:a16="http://schemas.microsoft.com/office/drawing/2014/main" id="{F5A2417A-A4EA-2973-967C-892E7CADAD4C}"/>
                </a:ext>
              </a:extLst>
            </p:cNvPr>
            <p:cNvSpPr/>
            <p:nvPr/>
          </p:nvSpPr>
          <p:spPr>
            <a:xfrm>
              <a:off x="2931228" y="685782"/>
              <a:ext cx="8342115" cy="5068298"/>
            </a:xfrm>
            <a:prstGeom prst="cloud">
              <a:avLst/>
            </a:prstGeom>
            <a:solidFill>
              <a:srgbClr val="8BCCF0"/>
            </a:solidFill>
            <a:ln>
              <a:solidFill>
                <a:srgbClr val="8BC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loud 11">
              <a:extLst>
                <a:ext uri="{FF2B5EF4-FFF2-40B4-BE49-F238E27FC236}">
                  <a16:creationId xmlns:a16="http://schemas.microsoft.com/office/drawing/2014/main" id="{27B0D6B1-17A1-4A69-4698-40A2588AFE21}"/>
                </a:ext>
              </a:extLst>
            </p:cNvPr>
            <p:cNvSpPr/>
            <p:nvPr/>
          </p:nvSpPr>
          <p:spPr>
            <a:xfrm>
              <a:off x="3167603" y="850231"/>
              <a:ext cx="7981660" cy="4780547"/>
            </a:xfrm>
            <a:prstGeom prst="cloud">
              <a:avLst/>
            </a:prstGeom>
            <a:noFill/>
            <a:ln w="28575">
              <a:solidFill>
                <a:srgbClr val="1D20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loud 13">
              <a:extLst>
                <a:ext uri="{FF2B5EF4-FFF2-40B4-BE49-F238E27FC236}">
                  <a16:creationId xmlns:a16="http://schemas.microsoft.com/office/drawing/2014/main" id="{825E3C17-1B90-9DF8-8CD4-A2EF3DAA6CD0}"/>
                </a:ext>
              </a:extLst>
            </p:cNvPr>
            <p:cNvSpPr/>
            <p:nvPr/>
          </p:nvSpPr>
          <p:spPr>
            <a:xfrm>
              <a:off x="3304674" y="957687"/>
              <a:ext cx="7750965" cy="4528713"/>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loud 14">
              <a:extLst>
                <a:ext uri="{FF2B5EF4-FFF2-40B4-BE49-F238E27FC236}">
                  <a16:creationId xmlns:a16="http://schemas.microsoft.com/office/drawing/2014/main" id="{8041D2C5-CD51-9C8C-35BF-6D32B0B07696}"/>
                </a:ext>
              </a:extLst>
            </p:cNvPr>
            <p:cNvSpPr/>
            <p:nvPr/>
          </p:nvSpPr>
          <p:spPr>
            <a:xfrm>
              <a:off x="3395798" y="1044149"/>
              <a:ext cx="7560960" cy="4329956"/>
            </a:xfrm>
            <a:prstGeom prst="cloud">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a:extLst>
              <a:ext uri="{FF2B5EF4-FFF2-40B4-BE49-F238E27FC236}">
                <a16:creationId xmlns:a16="http://schemas.microsoft.com/office/drawing/2014/main" id="{5E8E7042-F91E-E3DD-F4B3-A215283FBF3E}"/>
              </a:ext>
            </a:extLst>
          </p:cNvPr>
          <p:cNvSpPr txBox="1"/>
          <p:nvPr/>
        </p:nvSpPr>
        <p:spPr>
          <a:xfrm>
            <a:off x="3959551" y="1868622"/>
            <a:ext cx="6683362" cy="2308324"/>
          </a:xfrm>
          <a:prstGeom prst="rect">
            <a:avLst/>
          </a:prstGeom>
          <a:noFill/>
        </p:spPr>
        <p:txBody>
          <a:bodyPr wrap="square" rtlCol="0">
            <a:spAutoFit/>
          </a:bodyPr>
          <a:lstStyle/>
          <a:p>
            <a:pPr lvl="0" algn="ctr"/>
            <a:r>
              <a:rPr lang="en-US" sz="4800" b="1" dirty="0">
                <a:solidFill>
                  <a:srgbClr val="C00000"/>
                </a:solidFill>
                <a:latin typeface="Cambria" panose="02040503050406030204" pitchFamily="18" charset="0"/>
                <a:ea typeface="Cambria" panose="02040503050406030204" pitchFamily="18" charset="0"/>
              </a:rPr>
              <a:t>T</a:t>
            </a:r>
            <a:r>
              <a:rPr lang="vi-VN" sz="4800" b="1" dirty="0">
                <a:solidFill>
                  <a:srgbClr val="C00000"/>
                </a:solidFill>
                <a:latin typeface="Cambria" panose="02040503050406030204" pitchFamily="18" charset="0"/>
                <a:ea typeface="Cambria" panose="02040503050406030204" pitchFamily="18" charset="0"/>
              </a:rPr>
              <a:t>ất cả mọi người đều có thể mắc bệnh </a:t>
            </a:r>
            <a:r>
              <a:rPr lang="en-US" sz="4800" b="1" dirty="0" err="1">
                <a:solidFill>
                  <a:srgbClr val="C00000"/>
                </a:solidFill>
                <a:latin typeface="Cambria" panose="02040503050406030204" pitchFamily="18" charset="0"/>
                <a:ea typeface="Cambria" panose="02040503050406030204" pitchFamily="18" charset="0"/>
              </a:rPr>
              <a:t>thừa</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cân</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béo</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phì</a:t>
            </a:r>
            <a:endParaRPr lang="vi-VN" sz="4800" b="1" dirty="0">
              <a:solidFill>
                <a:srgbClr val="C0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813</Words>
  <Application>Microsoft Office PowerPoint</Application>
  <PresentationFormat>Widescreen</PresentationFormat>
  <Paragraphs>77</Paragraphs>
  <Slides>27</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微软雅黑</vt:lpstr>
      <vt:lpstr>Arial</vt:lpstr>
      <vt:lpstr>Calibri</vt:lpstr>
      <vt:lpstr>Calibri Light</vt:lpstr>
      <vt:lpstr>Cambria</vt:lpstr>
      <vt:lpstr>DengXian</vt:lpstr>
      <vt:lpstr>DengXian</vt:lpstr>
      <vt:lpstr>Fredoka One</vt:lpstr>
      <vt:lpstr>iCiel Cadena</vt:lpstr>
      <vt:lpstr>Quicksand Medium</vt:lpstr>
      <vt:lpstr>Wingdings</vt:lpstr>
      <vt:lpstr>思源黑体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cp:revision>
  <dcterms:created xsi:type="dcterms:W3CDTF">2025-03-15T04:18:55Z</dcterms:created>
  <dcterms:modified xsi:type="dcterms:W3CDTF">2025-03-16T02:36:32Z</dcterms:modified>
</cp:coreProperties>
</file>