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6466" r:id="rId3"/>
    <p:sldId id="282" r:id="rId4"/>
    <p:sldId id="6467" r:id="rId5"/>
    <p:sldId id="6469" r:id="rId6"/>
    <p:sldId id="6476" r:id="rId7"/>
    <p:sldId id="6474" r:id="rId8"/>
    <p:sldId id="2007577497" r:id="rId9"/>
    <p:sldId id="2007577498" r:id="rId10"/>
    <p:sldId id="2007577499" r:id="rId11"/>
    <p:sldId id="2007577501" r:id="rId12"/>
    <p:sldId id="2007577502" r:id="rId13"/>
    <p:sldId id="2007577503" r:id="rId14"/>
    <p:sldId id="2007577504" r:id="rId15"/>
    <p:sldId id="2007577506" r:id="rId16"/>
    <p:sldId id="20075775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524CA-A341-4582-BCC5-12F50074F710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1B872-8EE0-4E2D-B9C9-AFF3ACA4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1664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693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9111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76737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138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8641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3904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3560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0759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2587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305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19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257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6039-32BC-EEB7-FA3F-6825DFDA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377F8-28DF-158A-4507-15CD0762C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FDC3-F170-16C6-EC8A-D84A8CE7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5B25D-2BA6-34BA-0E87-95B08651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69877-7AAD-2563-10CF-8F108A7B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03C9-739A-82A5-4C76-EE2CCEF3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BC469-66AF-262C-E0A3-0BDC78B9B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4DB9E-863B-37F3-3363-762CE374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AB18A-E69F-8CEA-50AD-5244CEA4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F4AFF-C693-E2E6-2280-51646447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0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0FAC1-8E3C-1044-4628-BDD8CA303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5120E-2DFD-D86A-C0B1-7236273D7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9083-224A-A372-CF4E-14ED0D5F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F5354-5396-1C7D-7974-16D1F2E6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BD4AA-F5D9-FCE6-F22B-BCC7425E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6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6AF8-DD26-1739-3050-BB3C5A34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E52F-FF9D-D93A-D01D-0E560E012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6C179-60C6-6496-A238-ACFEB603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41E83-1F68-A65C-B4AD-C55BF165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8D67D-06EA-8455-A1A5-ADF6B447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078F-F95E-11A1-9F42-35BA9E0B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D5FB0-C6E1-0068-B82B-06E5BDAF2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99ABF-4270-2966-4A99-727DA1DD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4B8C-F4D3-3C2C-14CE-7567CC7A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DB8BE-F4C3-44D6-DF60-CBA79155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7AE4-F717-B7B5-80D2-37342202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8C86-95CF-2879-31C6-B458DC208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38569-54C5-E933-7873-A2D309388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A90B0-6CCD-6EAF-05B2-DCE3042C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02D57-8020-F08F-D3C5-4EC9F5D9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855C9-89F8-C19A-B5B5-BE1212F2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6709-3D74-60DF-58B4-7F123A9F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E5737-A3A9-8BA9-5A54-697A3E98C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EB07B-0333-665B-F454-8999FA0CD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AE7F5-5E28-05B0-E201-AC5174CD6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A2B1F-2CD1-99AD-37BD-8A2B963E0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CD844-3E13-4404-4CB8-D50DC757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D3E60A-2393-B824-98C6-C77A3320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56DF96-B460-95D2-7D3C-9C187A7E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9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8B87-B080-130B-FD42-BE7FBAEC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90553-6C04-BBC6-0094-7082788B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BC8BE-9D96-8A65-D490-63B32609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9D820-7720-354C-8450-DA09809E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C472B-2BC8-CCCA-01F9-786B5F3F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7E193-547E-6D64-D750-0A2CE380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FA76B-D3E0-5B44-D7F2-4B5B0B17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9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A198-32FF-2A9E-F2A0-005CF472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B2D6-735B-AA15-79AB-D07719BB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B95B7-98BA-10D3-9087-532D027B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A147A-0402-2D3D-ABDD-BAD6969F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8F909-B107-CDC9-3F92-61570538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C603A-9FCB-B732-A8EF-9D1DE7F5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3F65-17D7-7761-5DE7-7D85E807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A84AA-144D-0166-DDC1-8A97F9A20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60012-FC2D-ED8C-641F-98A8AC8EB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EE990-456E-7518-7744-A285CC4C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F3744-9EA5-AB86-3FCF-D0C994B3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94043-2561-6234-E102-8682988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B61D9-BB6A-0869-96B7-34B50595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75EA1-9F0D-CFFA-95E0-EFE804498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E34E7-5E0A-00BD-F7AA-54117B1B4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52CE-5054-4B28-82C0-08EDCF8EC6C8}" type="datetimeFigureOut">
              <a:rPr lang="en-US" smtClean="0"/>
              <a:t>16/3/2025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6B10E-ED0E-447B-69B7-64FBE7AEB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C8B6-AB22-081A-AD26-F76D4F7E2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506F0-A947-4C2B-A688-C71A2381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2413B5-DEDE-42F5-8789-247A503CC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-1114425"/>
            <a:ext cx="9039225" cy="9277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2698D2-DB7E-C3F8-935B-3EA7CC678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6000" y="676275"/>
            <a:ext cx="6181725" cy="6181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33C13C-D38F-13A4-6FB5-1A084CABD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074" y="1344013"/>
            <a:ext cx="6407451" cy="3560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F3D7E-9C63-7A5A-0EA0-F7F4DB460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499" y="4699974"/>
            <a:ext cx="245690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037A431-BFDC-2218-19FB-D844570F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873" b="40163"/>
          <a:stretch/>
        </p:blipFill>
        <p:spPr>
          <a:xfrm>
            <a:off x="1206219" y="0"/>
            <a:ext cx="2946681" cy="1126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D3B351-3D98-50A0-73E2-FB2CEA0C6390}"/>
              </a:ext>
            </a:extLst>
          </p:cNvPr>
          <p:cNvSpPr txBox="1"/>
          <p:nvPr/>
        </p:nvSpPr>
        <p:spPr>
          <a:xfrm>
            <a:off x="1025409" y="190497"/>
            <a:ext cx="326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EF2A974E-565F-C374-4457-BAE369B1E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75" b="99838" l="9994" r="89942">
                        <a14:foregroundMark x1="43661" y1="12050" x2="43661" y2="12050"/>
                        <a14:foregroundMark x1="46281" y1="8775" x2="46281" y2="8775"/>
                        <a14:foregroundMark x1="43790" y1="88799" x2="43790" y2="88799"/>
                        <a14:foregroundMark x1="41721" y1="72827" x2="38583" y2="85200"/>
                        <a14:foregroundMark x1="38583" y1="85200" x2="38583" y2="85200"/>
                        <a14:foregroundMark x1="38066" y1="73352" x2="36902" y2="86332"/>
                        <a14:foregroundMark x1="36902" y1="86332" x2="36902" y2="86332"/>
                        <a14:foregroundMark x1="53946" y1="71371" x2="56533" y2="93813"/>
                        <a14:foregroundMark x1="56533" y1="93813" x2="56533" y2="93813"/>
                        <a14:foregroundMark x1="57342" y1="76749" x2="59411" y2="88112"/>
                        <a14:foregroundMark x1="59411" y1="88112" x2="59411" y2="88112"/>
                        <a14:foregroundMark x1="52911" y1="76587" x2="52523" y2="92519"/>
                        <a14:foregroundMark x1="52523" y1="92519" x2="52523" y2="92519"/>
                        <a14:foregroundMark x1="57600" y1="77396" x2="56016" y2="92519"/>
                        <a14:foregroundMark x1="56016" y1="92519" x2="55886" y2="92843"/>
                        <a14:foregroundMark x1="47704" y1="82450" x2="47574" y2="90578"/>
                        <a14:foregroundMark x1="47574" y1="90578" x2="47574" y2="90578"/>
                        <a14:foregroundMark x1="37549" y1="74970" x2="35349" y2="91710"/>
                        <a14:foregroundMark x1="35349" y1="91710" x2="35349" y2="91710"/>
                        <a14:foregroundMark x1="34961" y1="77234" x2="32988" y2="91225"/>
                        <a14:foregroundMark x1="32988" y1="91225" x2="32988" y2="91225"/>
                        <a14:foregroundMark x1="35608" y1="79499" x2="32988" y2="97089"/>
                        <a14:foregroundMark x1="32988" y1="97089" x2="32988" y2="97089"/>
                        <a14:foregroundMark x1="37419" y1="75131" x2="59023" y2="90093"/>
                        <a14:foregroundMark x1="59023" y1="90093" x2="58376" y2="79984"/>
                        <a14:foregroundMark x1="41203" y1="96078" x2="51617" y2="96522"/>
                        <a14:foregroundMark x1="51617" y1="96522" x2="52911" y2="96442"/>
                        <a14:foregroundMark x1="58118" y1="74970" x2="58118" y2="82936"/>
                        <a14:foregroundMark x1="57600" y1="72341" x2="57665" y2="93934"/>
                        <a14:foregroundMark x1="57665" y1="93934" x2="56662" y2="99515"/>
                        <a14:foregroundMark x1="59023" y1="92681" x2="60317" y2="98383"/>
                        <a14:foregroundMark x1="60058" y1="94298" x2="61093" y2="99353"/>
                        <a14:foregroundMark x1="60705" y1="94945" x2="61869" y2="98221"/>
                        <a14:foregroundMark x1="60964" y1="94460" x2="62646" y2="99838"/>
                        <a14:foregroundMark x1="33926" y1="93004" x2="31695" y2="99838"/>
                        <a14:foregroundMark x1="31695" y1="99838" x2="31695" y2="99838"/>
                        <a14:foregroundMark x1="33118" y1="91872" x2="31695" y2="98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0"/>
            <a:ext cx="1676090" cy="13408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776EC93-53AF-4566-DD37-B79A3C290EA5}"/>
              </a:ext>
            </a:extLst>
          </p:cNvPr>
          <p:cNvGrpSpPr/>
          <p:nvPr/>
        </p:nvGrpSpPr>
        <p:grpSpPr>
          <a:xfrm>
            <a:off x="731762" y="1705784"/>
            <a:ext cx="10545838" cy="4094941"/>
            <a:chOff x="312868" y="590381"/>
            <a:chExt cx="6864886" cy="21782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AEA0D1-1E5C-EB89-87E7-AF37CD2C90CD}"/>
                </a:ext>
              </a:extLst>
            </p:cNvPr>
            <p:cNvGrpSpPr/>
            <p:nvPr/>
          </p:nvGrpSpPr>
          <p:grpSpPr>
            <a:xfrm>
              <a:off x="312868" y="590381"/>
              <a:ext cx="6864886" cy="2178240"/>
              <a:chOff x="312868" y="590381"/>
              <a:chExt cx="6864886" cy="217824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6031763-834A-DBF5-7F8C-9D1967DA3423}"/>
                  </a:ext>
                </a:extLst>
              </p:cNvPr>
              <p:cNvSpPr/>
              <p:nvPr/>
            </p:nvSpPr>
            <p:spPr>
              <a:xfrm>
                <a:off x="312868" y="590381"/>
                <a:ext cx="6864886" cy="217824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527B318-8376-84A6-2A21-D16365F7432D}"/>
                  </a:ext>
                </a:extLst>
              </p:cNvPr>
              <p:cNvSpPr/>
              <p:nvPr/>
            </p:nvSpPr>
            <p:spPr>
              <a:xfrm>
                <a:off x="487560" y="719064"/>
                <a:ext cx="6566230" cy="195278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Hộp Văn bản 6">
              <a:extLst>
                <a:ext uri="{FF2B5EF4-FFF2-40B4-BE49-F238E27FC236}">
                  <a16:creationId xmlns:a16="http://schemas.microsoft.com/office/drawing/2014/main" id="{5C2CFBF0-CF4E-9ABF-9752-75868F8ED537}"/>
                </a:ext>
              </a:extLst>
            </p:cNvPr>
            <p:cNvSpPr txBox="1"/>
            <p:nvPr/>
          </p:nvSpPr>
          <p:spPr>
            <a:xfrm>
              <a:off x="617767" y="833151"/>
              <a:ext cx="6287171" cy="1620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Suy dinh dưỡng thấp còi ở trẻ em là nguyên nhân chính dẫn đến người Việt Nam khi trưởng thành không đạt được chiều cao tối đa.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Thiếu máu thiếu sắt ở lứa tuổi học đường ảnh hưởng tới sự phát triển cơ thể, quá trình dậy thì và làm giảm khả năng học tập.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64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C98E7A-46C3-21FC-8FFE-343A4C0F12ED}"/>
              </a:ext>
            </a:extLst>
          </p:cNvPr>
          <p:cNvGrpSpPr/>
          <p:nvPr/>
        </p:nvGrpSpPr>
        <p:grpSpPr>
          <a:xfrm>
            <a:off x="0" y="244475"/>
            <a:ext cx="11221364" cy="1822450"/>
            <a:chOff x="761086" y="2540000"/>
            <a:chExt cx="10520907" cy="19493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A02859-3976-148E-911A-C6CC7286CBE7}"/>
                </a:ext>
              </a:extLst>
            </p:cNvPr>
            <p:cNvGrpSpPr/>
            <p:nvPr/>
          </p:nvGrpSpPr>
          <p:grpSpPr>
            <a:xfrm>
              <a:off x="1062408" y="2540000"/>
              <a:ext cx="10219585" cy="1949367"/>
              <a:chOff x="986208" y="774700"/>
              <a:chExt cx="10219585" cy="55336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15EE3A-F9FC-05E7-2ECA-FC65EE947709}"/>
                  </a:ext>
                </a:extLst>
              </p:cNvPr>
              <p:cNvGrpSpPr/>
              <p:nvPr/>
            </p:nvGrpSpPr>
            <p:grpSpPr>
              <a:xfrm>
                <a:off x="986208" y="774700"/>
                <a:ext cx="10219585" cy="5533688"/>
                <a:chOff x="986208" y="774700"/>
                <a:chExt cx="10219585" cy="5533688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FF95C8C-06CF-09FD-4006-45DD86F45F81}"/>
                    </a:ext>
                  </a:extLst>
                </p:cNvPr>
                <p:cNvSpPr/>
                <p:nvPr/>
              </p:nvSpPr>
              <p:spPr>
                <a:xfrm>
                  <a:off x="986208" y="774700"/>
                  <a:ext cx="10219585" cy="553368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D1EFE562-DD84-E25D-522F-F046837DB3C8}"/>
                    </a:ext>
                  </a:extLst>
                </p:cNvPr>
                <p:cNvSpPr/>
                <p:nvPr/>
              </p:nvSpPr>
              <p:spPr>
                <a:xfrm>
                  <a:off x="1161143" y="957490"/>
                  <a:ext cx="9869714" cy="4943021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4C976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1" name="标题 1">
                <a:extLst>
                  <a:ext uri="{FF2B5EF4-FFF2-40B4-BE49-F238E27FC236}">
                    <a16:creationId xmlns:a16="http://schemas.microsoft.com/office/drawing/2014/main" id="{161DFF17-8FBC-1ECD-920D-AB523BBD0F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endParaRPr lang="zh-CN" altLang="en-US" sz="4800" b="1" dirty="0">
                  <a:solidFill>
                    <a:srgbClr val="002060"/>
                  </a:solidFill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pic>
          <p:nvPicPr>
            <p:cNvPr id="6" name="Picture 2" descr="Dấu chấm hỏi png | PNGEgg">
              <a:extLst>
                <a:ext uri="{FF2B5EF4-FFF2-40B4-BE49-F238E27FC236}">
                  <a16:creationId xmlns:a16="http://schemas.microsoft.com/office/drawing/2014/main" id="{380BEDC1-EB19-5221-B81F-3FA4F9D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94" b="96542" l="9483" r="89943">
                          <a14:foregroundMark x1="36207" y1="8934" x2="65230" y2="6916"/>
                          <a14:foregroundMark x1="65230" y1="6916" x2="67241" y2="8357"/>
                          <a14:foregroundMark x1="44828" y1="85014" x2="53448" y2="88473"/>
                          <a14:foregroundMark x1="46552" y1="2594" x2="59195" y2="2594"/>
                          <a14:foregroundMark x1="47126" y1="96542" x2="52299" y2="9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86" y="2566481"/>
              <a:ext cx="1744510" cy="173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45D7A5-B68D-CF5C-14F7-4608B082EEED}"/>
                </a:ext>
              </a:extLst>
            </p:cNvPr>
            <p:cNvSpPr/>
            <p:nvPr/>
          </p:nvSpPr>
          <p:spPr>
            <a:xfrm>
              <a:off x="2412346" y="2638779"/>
              <a:ext cx="8557082" cy="16789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các nguyên nhân dẫn đến bệnh suy dinh dưỡng thấp còi, thiếu máu thiếu sắt, nguyên nhân nào liên quan đến chế độ ăn uống?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20B060402020202020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1AA23CF-184D-1A6B-84B3-7702169A6B50}"/>
              </a:ext>
            </a:extLst>
          </p:cNvPr>
          <p:cNvSpPr txBox="1"/>
          <p:nvPr/>
        </p:nvSpPr>
        <p:spPr>
          <a:xfrm>
            <a:off x="1971674" y="2444775"/>
            <a:ext cx="9286875" cy="3046988"/>
          </a:xfrm>
          <a:custGeom>
            <a:avLst/>
            <a:gdLst>
              <a:gd name="connsiteX0" fmla="*/ 0 w 9286875"/>
              <a:gd name="connsiteY0" fmla="*/ 0 h 3046988"/>
              <a:gd name="connsiteX1" fmla="*/ 9286875 w 9286875"/>
              <a:gd name="connsiteY1" fmla="*/ 0 h 3046988"/>
              <a:gd name="connsiteX2" fmla="*/ 9286875 w 9286875"/>
              <a:gd name="connsiteY2" fmla="*/ 3046988 h 3046988"/>
              <a:gd name="connsiteX3" fmla="*/ 0 w 9286875"/>
              <a:gd name="connsiteY3" fmla="*/ 3046988 h 3046988"/>
              <a:gd name="connsiteX4" fmla="*/ 0 w 9286875"/>
              <a:gd name="connsiteY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75" h="3046988" fill="none" extrusionOk="0">
                <a:moveTo>
                  <a:pt x="0" y="0"/>
                </a:moveTo>
                <a:cubicBezTo>
                  <a:pt x="3229050" y="5222"/>
                  <a:pt x="7751714" y="24918"/>
                  <a:pt x="9286875" y="0"/>
                </a:cubicBezTo>
                <a:cubicBezTo>
                  <a:pt x="9125630" y="1071537"/>
                  <a:pt x="9243115" y="2405261"/>
                  <a:pt x="9286875" y="3046988"/>
                </a:cubicBezTo>
                <a:cubicBezTo>
                  <a:pt x="7795587" y="2882227"/>
                  <a:pt x="1928579" y="3165138"/>
                  <a:pt x="0" y="3046988"/>
                </a:cubicBezTo>
                <a:cubicBezTo>
                  <a:pt x="-55725" y="1822382"/>
                  <a:pt x="17072" y="646376"/>
                  <a:pt x="0" y="0"/>
                </a:cubicBezTo>
                <a:close/>
              </a:path>
              <a:path w="9286875" h="3046988" stroke="0" extrusionOk="0">
                <a:moveTo>
                  <a:pt x="0" y="0"/>
                </a:moveTo>
                <a:cubicBezTo>
                  <a:pt x="2514421" y="11849"/>
                  <a:pt x="7608185" y="-161459"/>
                  <a:pt x="9286875" y="0"/>
                </a:cubicBezTo>
                <a:cubicBezTo>
                  <a:pt x="9290005" y="810180"/>
                  <a:pt x="9185699" y="1773659"/>
                  <a:pt x="9286875" y="3046988"/>
                </a:cubicBezTo>
                <a:cubicBezTo>
                  <a:pt x="5969521" y="2901128"/>
                  <a:pt x="2028497" y="2968664"/>
                  <a:pt x="0" y="3046988"/>
                </a:cubicBezTo>
                <a:cubicBezTo>
                  <a:pt x="74291" y="1544563"/>
                  <a:pt x="168006" y="966076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Ăn</a:t>
            </a:r>
            <a:r>
              <a:rPr lang="en-US" sz="32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thiếu</a:t>
            </a:r>
            <a:r>
              <a:rPr lang="en-US" sz="32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chất</a:t>
            </a:r>
            <a:r>
              <a:rPr lang="en-US" sz="32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bột</a:t>
            </a:r>
            <a:r>
              <a:rPr lang="en-US" sz="32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đường</a:t>
            </a:r>
            <a:r>
              <a:rPr lang="en-US" sz="32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chất</a:t>
            </a:r>
            <a:r>
              <a:rPr lang="en-US" sz="32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đạm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chất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béo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chất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khoáng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vi-ta-min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Ă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 thiếu những thức ăn giàu chất sắt như thịt có màu đỏ, rau có màu xanh đậm, trứng,...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Ăn quá ít, không đủ theo tiêu chuẩn; chế độ ăn thiếu cân bằng, lành mạnh.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B04197AE-95F5-1A7D-E964-80AE4529BB7E}"/>
              </a:ext>
            </a:extLst>
          </p:cNvPr>
          <p:cNvSpPr/>
          <p:nvPr/>
        </p:nvSpPr>
        <p:spPr>
          <a:xfrm>
            <a:off x="725513" y="2054762"/>
            <a:ext cx="1119009" cy="84600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7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C98E7A-46C3-21FC-8FFE-343A4C0F12ED}"/>
              </a:ext>
            </a:extLst>
          </p:cNvPr>
          <p:cNvGrpSpPr/>
          <p:nvPr/>
        </p:nvGrpSpPr>
        <p:grpSpPr>
          <a:xfrm>
            <a:off x="314326" y="244475"/>
            <a:ext cx="10907038" cy="1489075"/>
            <a:chOff x="1055791" y="2540000"/>
            <a:chExt cx="10226202" cy="19493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A02859-3976-148E-911A-C6CC7286CBE7}"/>
                </a:ext>
              </a:extLst>
            </p:cNvPr>
            <p:cNvGrpSpPr/>
            <p:nvPr/>
          </p:nvGrpSpPr>
          <p:grpSpPr>
            <a:xfrm>
              <a:off x="1062408" y="2540000"/>
              <a:ext cx="10219585" cy="1949367"/>
              <a:chOff x="986208" y="774700"/>
              <a:chExt cx="10219585" cy="55336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15EE3A-F9FC-05E7-2ECA-FC65EE947709}"/>
                  </a:ext>
                </a:extLst>
              </p:cNvPr>
              <p:cNvGrpSpPr/>
              <p:nvPr/>
            </p:nvGrpSpPr>
            <p:grpSpPr>
              <a:xfrm>
                <a:off x="986208" y="774700"/>
                <a:ext cx="10219585" cy="5533688"/>
                <a:chOff x="986208" y="774700"/>
                <a:chExt cx="10219585" cy="5533688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FF95C8C-06CF-09FD-4006-45DD86F45F81}"/>
                    </a:ext>
                  </a:extLst>
                </p:cNvPr>
                <p:cNvSpPr/>
                <p:nvPr/>
              </p:nvSpPr>
              <p:spPr>
                <a:xfrm>
                  <a:off x="986208" y="774700"/>
                  <a:ext cx="10219585" cy="553368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D1EFE562-DD84-E25D-522F-F046837DB3C8}"/>
                    </a:ext>
                  </a:extLst>
                </p:cNvPr>
                <p:cNvSpPr/>
                <p:nvPr/>
              </p:nvSpPr>
              <p:spPr>
                <a:xfrm>
                  <a:off x="1161143" y="957490"/>
                  <a:ext cx="9869714" cy="4943021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4C976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标题 1">
                <a:extLst>
                  <a:ext uri="{FF2B5EF4-FFF2-40B4-BE49-F238E27FC236}">
                    <a16:creationId xmlns:a16="http://schemas.microsoft.com/office/drawing/2014/main" id="{161DFF17-8FBC-1ECD-920D-AB523BBD0F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pic>
          <p:nvPicPr>
            <p:cNvPr id="6" name="Picture 2" descr="Dấu chấm hỏi png | PNGEgg">
              <a:extLst>
                <a:ext uri="{FF2B5EF4-FFF2-40B4-BE49-F238E27FC236}">
                  <a16:creationId xmlns:a16="http://schemas.microsoft.com/office/drawing/2014/main" id="{380BEDC1-EB19-5221-B81F-3FA4F9D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94" b="96542" l="9483" r="89943">
                          <a14:foregroundMark x1="36207" y1="8934" x2="65230" y2="6916"/>
                          <a14:foregroundMark x1="65230" y1="6916" x2="67241" y2="8357"/>
                          <a14:foregroundMark x1="44828" y1="85014" x2="53448" y2="88473"/>
                          <a14:foregroundMark x1="46552" y1="2594" x2="59195" y2="2594"/>
                          <a14:foregroundMark x1="47126" y1="96542" x2="52299" y2="9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791" y="2637799"/>
              <a:ext cx="1589617" cy="1585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45D7A5-B68D-CF5C-14F7-4608B082EEED}"/>
                </a:ext>
              </a:extLst>
            </p:cNvPr>
            <p:cNvSpPr/>
            <p:nvPr/>
          </p:nvSpPr>
          <p:spPr>
            <a:xfrm>
              <a:off x="2412346" y="2737541"/>
              <a:ext cx="8557082" cy="14814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bệnh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suy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dưỡng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thấp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còi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bệnh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thiếu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máu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thiếu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20B060402020202020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987C2F-4A63-3F0E-FA83-3390A0EBE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2190749"/>
            <a:ext cx="7926508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34613C-B680-4494-B6A0-6E8A9BD25570}"/>
              </a:ext>
            </a:extLst>
          </p:cNvPr>
          <p:cNvGrpSpPr/>
          <p:nvPr/>
        </p:nvGrpSpPr>
        <p:grpSpPr>
          <a:xfrm>
            <a:off x="5505450" y="1990727"/>
            <a:ext cx="6029325" cy="3267077"/>
            <a:chOff x="713729" y="128590"/>
            <a:chExt cx="9092240" cy="2632976"/>
          </a:xfrm>
        </p:grpSpPr>
        <p:sp>
          <p:nvSpPr>
            <p:cNvPr id="8" name="圆角矩形标注 10">
              <a:extLst>
                <a:ext uri="{FF2B5EF4-FFF2-40B4-BE49-F238E27FC236}">
                  <a16:creationId xmlns:a16="http://schemas.microsoft.com/office/drawing/2014/main" id="{5BC76287-1C2C-45E9-B902-A6F22BDDE83B}"/>
                </a:ext>
              </a:extLst>
            </p:cNvPr>
            <p:cNvSpPr/>
            <p:nvPr/>
          </p:nvSpPr>
          <p:spPr>
            <a:xfrm rot="5400000" flipV="1">
              <a:off x="3907452" y="-3065133"/>
              <a:ext cx="2632976" cy="9020421"/>
            </a:xfrm>
            <a:prstGeom prst="wedgeRoundRectCallout">
              <a:avLst>
                <a:gd name="adj1" fmla="val 22188"/>
                <a:gd name="adj2" fmla="val -5742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Arial" panose="020B0604020202020204"/>
                <a:sym typeface="字魂115号-刀刀体" panose="00000500000000000000" pitchFamily="2" charset="-12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4950A4-E16A-48AD-B49B-0E94804B1342}"/>
                </a:ext>
              </a:extLst>
            </p:cNvPr>
            <p:cNvSpPr/>
            <p:nvPr/>
          </p:nvSpPr>
          <p:spPr>
            <a:xfrm>
              <a:off x="785547" y="454107"/>
              <a:ext cx="9020422" cy="2058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just" defTabSz="91437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CC"/>
                </a:buClr>
                <a:buSzPct val="120000"/>
                <a:tabLst/>
                <a:defRPr/>
              </a:pPr>
              <a:r>
                <a:rPr lang="en-US" altLang="en-US" sz="4000" b="1" dirty="0" err="1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Việc</a:t>
              </a:r>
              <a:r>
                <a:rPr lang="en-US" altLang="en-US" sz="40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ở </a:t>
              </a:r>
              <a:r>
                <a:rPr lang="en-US" altLang="en-US" sz="4000" b="1" dirty="0" err="1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hình</a:t>
              </a:r>
              <a:r>
                <a:rPr lang="en-US" altLang="en-US" sz="40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6 </a:t>
              </a:r>
              <a:r>
                <a:rPr lang="en-US" altLang="en-US" sz="4000" b="1" dirty="0" err="1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là</a:t>
              </a:r>
              <a:r>
                <a:rPr lang="en-US" altLang="en-US" sz="40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nên làm, vì rửa tay trước khi ăn phòng sống nhiễm giun, tiêu chảy.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AB4C936-BB99-7CB3-3A2F-155D33CAC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916" y="466726"/>
            <a:ext cx="7088253" cy="954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359E88-F7FB-49DE-6C9D-D081DADE0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62" y="2428875"/>
            <a:ext cx="4044656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34613C-B680-4494-B6A0-6E8A9BD25570}"/>
              </a:ext>
            </a:extLst>
          </p:cNvPr>
          <p:cNvGrpSpPr/>
          <p:nvPr/>
        </p:nvGrpSpPr>
        <p:grpSpPr>
          <a:xfrm>
            <a:off x="5162550" y="1990727"/>
            <a:ext cx="6372225" cy="3267077"/>
            <a:chOff x="713729" y="128590"/>
            <a:chExt cx="9092240" cy="2632976"/>
          </a:xfrm>
        </p:grpSpPr>
        <p:sp>
          <p:nvSpPr>
            <p:cNvPr id="8" name="圆角矩形标注 10">
              <a:extLst>
                <a:ext uri="{FF2B5EF4-FFF2-40B4-BE49-F238E27FC236}">
                  <a16:creationId xmlns:a16="http://schemas.microsoft.com/office/drawing/2014/main" id="{5BC76287-1C2C-45E9-B902-A6F22BDDE83B}"/>
                </a:ext>
              </a:extLst>
            </p:cNvPr>
            <p:cNvSpPr/>
            <p:nvPr/>
          </p:nvSpPr>
          <p:spPr>
            <a:xfrm rot="5400000" flipV="1">
              <a:off x="3907452" y="-3065133"/>
              <a:ext cx="2632976" cy="9020421"/>
            </a:xfrm>
            <a:prstGeom prst="wedgeRoundRectCallout">
              <a:avLst>
                <a:gd name="adj1" fmla="val 22188"/>
                <a:gd name="adj2" fmla="val -5742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Arial" panose="020B0604020202020204"/>
                <a:sym typeface="字魂115号-刀刀体" panose="00000500000000000000" pitchFamily="2" charset="-12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4950A4-E16A-48AD-B49B-0E94804B1342}"/>
                </a:ext>
              </a:extLst>
            </p:cNvPr>
            <p:cNvSpPr/>
            <p:nvPr/>
          </p:nvSpPr>
          <p:spPr>
            <a:xfrm>
              <a:off x="785548" y="454107"/>
              <a:ext cx="9020421" cy="1959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CC"/>
                </a:buClr>
                <a:buSzPct val="120000"/>
                <a:buFontTx/>
                <a:buNone/>
                <a:tabLst/>
                <a:defRPr/>
              </a:pPr>
              <a:r>
                <a:rPr kumimoji="0" lang="en-US" alt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Việc</a:t>
              </a:r>
              <a:r>
                <a:rPr kumimoji="0" lang="en-US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ở </a:t>
              </a:r>
              <a:r>
                <a:rPr kumimoji="0" lang="en-US" alt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hình</a:t>
              </a:r>
              <a:r>
                <a:rPr kumimoji="0" lang="en-US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7 </a:t>
              </a:r>
              <a:r>
                <a:rPr kumimoji="0" lang="en-US" alt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là</a:t>
              </a:r>
              <a:r>
                <a:rPr kumimoji="0" lang="en-US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không</a:t>
              </a:r>
              <a:r>
                <a:rPr kumimoji="0" lang="en-US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nên</a:t>
              </a:r>
              <a:r>
                <a:rPr kumimoji="0" lang="vi-VN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làm</a:t>
              </a:r>
              <a:r>
                <a:rPr kumimoji="0" lang="en-US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vi-VN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vì bạn sẽ ăn không đủ </a:t>
              </a:r>
              <a:r>
                <a:rPr kumimoji="0" lang="en-US" alt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và</a:t>
              </a:r>
              <a:r>
                <a:rPr kumimoji="0" lang="en-US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vi-VN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sẽ bị thiếu chất dinh dưỡng (đường bột)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AB4C936-BB99-7CB3-3A2F-155D33CAC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916" y="466726"/>
            <a:ext cx="7088253" cy="9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B10A8-EBA9-B6DA-5369-696008BAE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" y="2238375"/>
            <a:ext cx="4433693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41E5C7-B69E-4764-B5B9-E24B2AC1B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652" t="5398" r="13552" b="3933"/>
          <a:stretch/>
        </p:blipFill>
        <p:spPr>
          <a:xfrm flipH="1">
            <a:off x="180108" y="2893338"/>
            <a:ext cx="3408219" cy="39646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17D5F6-5A0E-41F5-A4A1-1BFBDC1FD60C}"/>
              </a:ext>
            </a:extLst>
          </p:cNvPr>
          <p:cNvGrpSpPr/>
          <p:nvPr/>
        </p:nvGrpSpPr>
        <p:grpSpPr>
          <a:xfrm>
            <a:off x="2658837" y="104797"/>
            <a:ext cx="8761638" cy="1828778"/>
            <a:chOff x="2179865" y="548102"/>
            <a:chExt cx="4784270" cy="2831912"/>
          </a:xfrm>
        </p:grpSpPr>
        <p:sp>
          <p:nvSpPr>
            <p:cNvPr id="9" name="圆角矩形 29">
              <a:extLst>
                <a:ext uri="{FF2B5EF4-FFF2-40B4-BE49-F238E27FC236}">
                  <a16:creationId xmlns:a16="http://schemas.microsoft.com/office/drawing/2014/main" id="{9A46A495-9B75-4AEC-8D6C-0F3D267BB77D}"/>
                </a:ext>
              </a:extLst>
            </p:cNvPr>
            <p:cNvSpPr/>
            <p:nvPr/>
          </p:nvSpPr>
          <p:spPr>
            <a:xfrm>
              <a:off x="2179865" y="666066"/>
              <a:ext cx="4784270" cy="2713948"/>
            </a:xfrm>
            <a:prstGeom prst="roundRect">
              <a:avLst>
                <a:gd name="adj" fmla="val 10953"/>
              </a:avLst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Arial" panose="020B0604020202020204"/>
                <a:sym typeface="字魂115号-刀刀体" panose="00000500000000000000" pitchFamily="2" charset="-12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018263-27F6-44CE-91FE-2F7AB1219D1C}"/>
                </a:ext>
              </a:extLst>
            </p:cNvPr>
            <p:cNvSpPr txBox="1"/>
            <p:nvPr/>
          </p:nvSpPr>
          <p:spPr>
            <a:xfrm>
              <a:off x="2374530" y="548102"/>
              <a:ext cx="4417763" cy="2337143"/>
            </a:xfrm>
            <a:prstGeom prst="roundRect">
              <a:avLst>
                <a:gd name="adj" fmla="val 17994"/>
              </a:avLst>
            </a:prstGeom>
            <a:noFill/>
            <a:ln w="38100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Nêu một số việc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khác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để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phòng, tránh một số bệnh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suy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dinh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dưỡng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thấp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còi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bệnh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thiếu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máu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thiếu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sắt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86FE5E-2E8C-8296-37FB-94927CE96FF6}"/>
              </a:ext>
            </a:extLst>
          </p:cNvPr>
          <p:cNvSpPr txBox="1"/>
          <p:nvPr/>
        </p:nvSpPr>
        <p:spPr>
          <a:xfrm>
            <a:off x="3409950" y="2444775"/>
            <a:ext cx="8105775" cy="3539430"/>
          </a:xfrm>
          <a:custGeom>
            <a:avLst/>
            <a:gdLst>
              <a:gd name="connsiteX0" fmla="*/ 0 w 8105775"/>
              <a:gd name="connsiteY0" fmla="*/ 0 h 3539430"/>
              <a:gd name="connsiteX1" fmla="*/ 8105775 w 8105775"/>
              <a:gd name="connsiteY1" fmla="*/ 0 h 3539430"/>
              <a:gd name="connsiteX2" fmla="*/ 8105775 w 8105775"/>
              <a:gd name="connsiteY2" fmla="*/ 3539430 h 3539430"/>
              <a:gd name="connsiteX3" fmla="*/ 0 w 8105775"/>
              <a:gd name="connsiteY3" fmla="*/ 3539430 h 3539430"/>
              <a:gd name="connsiteX4" fmla="*/ 0 w 8105775"/>
              <a:gd name="connsiteY4" fmla="*/ 0 h 353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775" h="3539430" fill="none" extrusionOk="0">
                <a:moveTo>
                  <a:pt x="0" y="0"/>
                </a:moveTo>
                <a:cubicBezTo>
                  <a:pt x="3606174" y="5222"/>
                  <a:pt x="4455938" y="24918"/>
                  <a:pt x="8105775" y="0"/>
                </a:cubicBezTo>
                <a:cubicBezTo>
                  <a:pt x="7944530" y="604478"/>
                  <a:pt x="8062015" y="2664034"/>
                  <a:pt x="8105775" y="3539430"/>
                </a:cubicBezTo>
                <a:cubicBezTo>
                  <a:pt x="6092629" y="3374669"/>
                  <a:pt x="3048802" y="3657580"/>
                  <a:pt x="0" y="3539430"/>
                </a:cubicBezTo>
                <a:cubicBezTo>
                  <a:pt x="-55725" y="1858930"/>
                  <a:pt x="17072" y="362986"/>
                  <a:pt x="0" y="0"/>
                </a:cubicBezTo>
                <a:close/>
              </a:path>
              <a:path w="8105775" h="3539430" stroke="0" extrusionOk="0">
                <a:moveTo>
                  <a:pt x="0" y="0"/>
                </a:moveTo>
                <a:cubicBezTo>
                  <a:pt x="3516441" y="11849"/>
                  <a:pt x="5794498" y="-161459"/>
                  <a:pt x="8105775" y="0"/>
                </a:cubicBezTo>
                <a:cubicBezTo>
                  <a:pt x="8108905" y="1684447"/>
                  <a:pt x="8004599" y="1848331"/>
                  <a:pt x="8105775" y="3539430"/>
                </a:cubicBezTo>
                <a:cubicBezTo>
                  <a:pt x="6735383" y="3393570"/>
                  <a:pt x="3510679" y="3461106"/>
                  <a:pt x="0" y="3539430"/>
                </a:cubicBezTo>
                <a:cubicBezTo>
                  <a:pt x="74291" y="3181345"/>
                  <a:pt x="168006" y="1753236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Ăn đủ bữa và đủ các nhóm chất dinh dưỡng.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Vận động cơ thể ít nhất 60 phút mỗi ngày.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 dõi chiều cao và cân nặng cơ thể thường xuyên.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Gặp bác sĩ để kiểm tra sức khoẻ nếu cơ thể có dấu hiệu tăng cân hoặc giảm cân quá mức, mệt mỏi,...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D5F414E9-D72F-4A97-B1CB-61FC73C66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" y="48659"/>
            <a:ext cx="11345923" cy="626621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0BCE8A12-CB47-4322-9BE2-9EAC317B1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25" y="854219"/>
            <a:ext cx="2358331" cy="11489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85714B-660D-CB4C-F971-B72ED5507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152" y="2742772"/>
            <a:ext cx="4115229" cy="4115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19E1F-B260-2D9C-B7D7-1C2F3BC9F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7390" y="2891351"/>
            <a:ext cx="6647856" cy="17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D5F414E9-D72F-4A97-B1CB-61FC73C66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" y="48659"/>
            <a:ext cx="11345923" cy="626621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0BCE8A12-CB47-4322-9BE2-9EAC317B1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25" y="854219"/>
            <a:ext cx="2358331" cy="11489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85714B-660D-CB4C-F971-B72ED5507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152" y="2742772"/>
            <a:ext cx="4115229" cy="4115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7C374C-3A80-A279-B036-6A28AA1DD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152" y="3039936"/>
            <a:ext cx="606604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D5F414E9-D72F-4A97-B1CB-61FC73C66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" y="48659"/>
            <a:ext cx="11345923" cy="626621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0BCE8A12-CB47-4322-9BE2-9EAC317B1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25" y="854219"/>
            <a:ext cx="2358331" cy="1148931"/>
          </a:xfrm>
          <a:prstGeom prst="rect">
            <a:avLst/>
          </a:prstGeom>
        </p:spPr>
      </p:pic>
      <p:sp>
        <p:nvSpPr>
          <p:cNvPr id="175" name="矩形 8">
            <a:extLst>
              <a:ext uri="{FF2B5EF4-FFF2-40B4-BE49-F238E27FC236}">
                <a16:creationId xmlns:a16="http://schemas.microsoft.com/office/drawing/2014/main" id="{ED2E91ED-7FC1-44A4-3AD8-3DE1AFDA0898}"/>
              </a:ext>
            </a:extLst>
          </p:cNvPr>
          <p:cNvSpPr/>
          <p:nvPr/>
        </p:nvSpPr>
        <p:spPr>
          <a:xfrm>
            <a:off x="3545937" y="2155844"/>
            <a:ext cx="4962897" cy="99520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defTabSz="914377">
              <a:defRPr/>
            </a:pPr>
            <a:r>
              <a:rPr lang="en-US" altLang="zh-CN" sz="58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HOẠT ĐỘNG 1</a:t>
            </a:r>
            <a:endParaRPr lang="zh-CN" altLang="en-US" sz="5867" b="1" dirty="0">
              <a:solidFill>
                <a:srgbClr val="FF0000"/>
              </a:solidFill>
              <a:latin typeface="Cambria" panose="02040503050406030204" pitchFamily="18" charset="0"/>
              <a:ea typeface="字魂27号-布丁体" panose="00000505000000000000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322;p20">
            <a:extLst>
              <a:ext uri="{FF2B5EF4-FFF2-40B4-BE49-F238E27FC236}">
                <a16:creationId xmlns:a16="http://schemas.microsoft.com/office/drawing/2014/main" id="{4D95B25A-1EB8-4DC3-81B2-586DBBB7E4C2}"/>
              </a:ext>
            </a:extLst>
          </p:cNvPr>
          <p:cNvSpPr txBox="1">
            <a:spLocks/>
          </p:cNvSpPr>
          <p:nvPr/>
        </p:nvSpPr>
        <p:spPr>
          <a:xfrm>
            <a:off x="2394015" y="4447319"/>
            <a:ext cx="6859583" cy="108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600"/>
              <a:buFont typeface="Saira Condensed"/>
              <a:buNone/>
              <a:defRPr sz="56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defTabSz="914377">
              <a:defRPr/>
            </a:pPr>
            <a:r>
              <a:rPr lang="vi-VN" sz="4800" b="1" dirty="0">
                <a:ln>
                  <a:solidFill>
                    <a:prstClr val="black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suy dinh dưỡng thấp còi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800" b="1" dirty="0">
                <a:ln>
                  <a:solidFill>
                    <a:prstClr val="black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bệnh thiếu máu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n>
                  <a:solidFill>
                    <a:prstClr val="black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sắt </a:t>
            </a:r>
            <a:endParaRPr lang="en-US" sz="4800" b="1" dirty="0">
              <a:ln>
                <a:solidFill>
                  <a:prstClr val="black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5714B-660D-CB4C-F971-B72ED5507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152" y="2742772"/>
            <a:ext cx="4115229" cy="41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0D0DE-70BF-176F-3F9F-800B5047C1E4}"/>
              </a:ext>
            </a:extLst>
          </p:cNvPr>
          <p:cNvGrpSpPr/>
          <p:nvPr/>
        </p:nvGrpSpPr>
        <p:grpSpPr>
          <a:xfrm>
            <a:off x="1993408" y="93117"/>
            <a:ext cx="9020423" cy="1557350"/>
            <a:chOff x="713729" y="74694"/>
            <a:chExt cx="9020423" cy="1557348"/>
          </a:xfrm>
        </p:grpSpPr>
        <p:sp>
          <p:nvSpPr>
            <p:cNvPr id="24" name="圆角矩形标注 10">
              <a:extLst>
                <a:ext uri="{FF2B5EF4-FFF2-40B4-BE49-F238E27FC236}">
                  <a16:creationId xmlns:a16="http://schemas.microsoft.com/office/drawing/2014/main" id="{1CA8A348-1131-41B2-95EA-5DDCD4F1AB66}"/>
                </a:ext>
              </a:extLst>
            </p:cNvPr>
            <p:cNvSpPr/>
            <p:nvPr/>
          </p:nvSpPr>
          <p:spPr>
            <a:xfrm rot="5400000" flipV="1">
              <a:off x="4522136" y="-3679818"/>
              <a:ext cx="1403609" cy="9020423"/>
            </a:xfrm>
            <a:prstGeom prst="wedgeRoundRectCallout">
              <a:avLst>
                <a:gd name="adj1" fmla="val 36474"/>
                <a:gd name="adj2" fmla="val -53918"/>
                <a:gd name="adj3" fmla="val 16667"/>
              </a:avLst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>
                <a:solidFill>
                  <a:prstClr val="white"/>
                </a:solidFill>
                <a:latin typeface="字魂115号-刀刀体" panose="00000500000000000000" pitchFamily="2" charset="-122"/>
                <a:ea typeface="字魂115号-刀刀体" panose="00000500000000000000" pitchFamily="2" charset="-122"/>
                <a:cs typeface="Arial" panose="020B0604020202020204"/>
                <a:sym typeface="字魂115号-刀刀体" panose="00000500000000000000" pitchFamily="2" charset="-12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F7D5C-682E-69C8-8BE0-9BCD315B4608}"/>
                </a:ext>
              </a:extLst>
            </p:cNvPr>
            <p:cNvSpPr/>
            <p:nvPr/>
          </p:nvSpPr>
          <p:spPr>
            <a:xfrm>
              <a:off x="996796" y="74694"/>
              <a:ext cx="8651628" cy="1557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377">
                <a:spcBef>
                  <a:spcPct val="20000"/>
                </a:spcBef>
                <a:buClr>
                  <a:srgbClr val="0033CC"/>
                </a:buClr>
                <a:buSzPct val="120000"/>
                <a:defRPr/>
              </a:pPr>
              <a:r>
                <a:rPr lang="vi-VN" altLang="en-US" sz="28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Quan sát từ hình 3 đến 5 và cho biết:</a:t>
              </a:r>
            </a:p>
            <a:p>
              <a:pPr algn="just" defTabSz="914377">
                <a:spcBef>
                  <a:spcPct val="20000"/>
                </a:spcBef>
                <a:buClr>
                  <a:srgbClr val="0033CC"/>
                </a:buClr>
                <a:buSzPct val="120000"/>
                <a:defRPr/>
              </a:pPr>
              <a:r>
                <a:rPr lang="vi-VN" altLang="en-US" sz="28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- Bạn trong hình có thể mắc bệnh gì?</a:t>
              </a:r>
            </a:p>
            <a:p>
              <a:pPr algn="just" defTabSz="914377">
                <a:spcBef>
                  <a:spcPct val="20000"/>
                </a:spcBef>
                <a:buClr>
                  <a:srgbClr val="0033CC"/>
                </a:buClr>
                <a:buSzPct val="120000"/>
                <a:defRPr/>
              </a:pPr>
              <a:r>
                <a:rPr lang="vi-VN" altLang="en-US" sz="28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- Nêu tên và một số dấu hiệu của bệnh đó.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9DAB1EA-32FC-47AC-9330-40A3EA33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9" y="350292"/>
            <a:ext cx="968616" cy="968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23C6A5-D2A1-BB7A-082F-6FE1550FE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80" y="1976438"/>
            <a:ext cx="4161895" cy="3548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F73ECE-A627-3473-79B9-47C03C5A6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75" y="1966912"/>
            <a:ext cx="7277100" cy="357187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495E88B-DDA4-1612-B104-F160794E7424}"/>
              </a:ext>
            </a:extLst>
          </p:cNvPr>
          <p:cNvGrpSpPr/>
          <p:nvPr/>
        </p:nvGrpSpPr>
        <p:grpSpPr>
          <a:xfrm>
            <a:off x="4119880" y="4269105"/>
            <a:ext cx="3614420" cy="2817495"/>
            <a:chOff x="3601085" y="3439160"/>
            <a:chExt cx="4480560" cy="3797935"/>
          </a:xfrm>
        </p:grpSpPr>
        <p:pic>
          <p:nvPicPr>
            <p:cNvPr id="19" name="Content Placeholder 3" descr="Picture1hh">
              <a:extLst>
                <a:ext uri="{FF2B5EF4-FFF2-40B4-BE49-F238E27FC236}">
                  <a16:creationId xmlns:a16="http://schemas.microsoft.com/office/drawing/2014/main" id="{14D558DF-1CED-9FF2-9EE6-30D41EBA0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1085" y="3439160"/>
              <a:ext cx="4480560" cy="3797935"/>
            </a:xfrm>
            <a:prstGeom prst="rect">
              <a:avLst/>
            </a:prstGeom>
          </p:spPr>
        </p:pic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B9547317-FDFE-E092-9599-3ED6619B7D47}"/>
                </a:ext>
              </a:extLst>
            </p:cNvPr>
            <p:cNvSpPr txBox="1"/>
            <p:nvPr/>
          </p:nvSpPr>
          <p:spPr>
            <a:xfrm>
              <a:off x="3996055" y="6125210"/>
              <a:ext cx="3690620" cy="705292"/>
            </a:xfrm>
            <a:prstGeom prst="rect">
              <a:avLst/>
            </a:prstGeom>
            <a:solidFill>
              <a:srgbClr val="FBE5D6"/>
            </a:solidFill>
            <a:ln w="28575">
              <a:solidFill>
                <a:srgbClr val="063DB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6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34613C-B680-4494-B6A0-6E8A9BD25570}"/>
              </a:ext>
            </a:extLst>
          </p:cNvPr>
          <p:cNvGrpSpPr/>
          <p:nvPr/>
        </p:nvGrpSpPr>
        <p:grpSpPr>
          <a:xfrm>
            <a:off x="6010274" y="1962152"/>
            <a:ext cx="5981700" cy="3267077"/>
            <a:chOff x="713728" y="128590"/>
            <a:chExt cx="9020422" cy="2632976"/>
          </a:xfrm>
        </p:grpSpPr>
        <p:sp>
          <p:nvSpPr>
            <p:cNvPr id="8" name="圆角矩形标注 10">
              <a:extLst>
                <a:ext uri="{FF2B5EF4-FFF2-40B4-BE49-F238E27FC236}">
                  <a16:creationId xmlns:a16="http://schemas.microsoft.com/office/drawing/2014/main" id="{5BC76287-1C2C-45E9-B902-A6F22BDDE83B}"/>
                </a:ext>
              </a:extLst>
            </p:cNvPr>
            <p:cNvSpPr/>
            <p:nvPr/>
          </p:nvSpPr>
          <p:spPr>
            <a:xfrm rot="5400000" flipV="1">
              <a:off x="3907452" y="-3065133"/>
              <a:ext cx="2632976" cy="9020421"/>
            </a:xfrm>
            <a:prstGeom prst="wedgeRoundRectCallout">
              <a:avLst>
                <a:gd name="adj1" fmla="val 22188"/>
                <a:gd name="adj2" fmla="val -5742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 dirty="0">
                <a:solidFill>
                  <a:prstClr val="white"/>
                </a:solidFill>
                <a:latin typeface="字魂115号-刀刀体" panose="00000500000000000000" pitchFamily="2" charset="-122"/>
                <a:ea typeface="字魂115号-刀刀体" panose="00000500000000000000" pitchFamily="2" charset="-122"/>
                <a:cs typeface="Arial" panose="020B0604020202020204"/>
                <a:sym typeface="字魂115号-刀刀体" panose="00000500000000000000" pitchFamily="2" charset="-12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4950A4-E16A-48AD-B49B-0E94804B1342}"/>
                </a:ext>
              </a:extLst>
            </p:cNvPr>
            <p:cNvSpPr/>
            <p:nvPr/>
          </p:nvSpPr>
          <p:spPr>
            <a:xfrm>
              <a:off x="713728" y="292905"/>
              <a:ext cx="9020422" cy="2202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914377">
                <a:spcBef>
                  <a:spcPct val="20000"/>
                </a:spcBef>
                <a:buClr>
                  <a:srgbClr val="0033CC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altLang="en-US" sz="33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</a:t>
              </a:r>
              <a:r>
                <a:rPr lang="vi-VN" altLang="en-US" sz="33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ạn </a:t>
              </a:r>
              <a:r>
                <a:rPr lang="en-US" altLang="en-US" sz="33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nhỏ </a:t>
              </a:r>
              <a:r>
                <a:rPr lang="vi-VN" altLang="en-US" sz="33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có thể mắc bệnh suy dinh dưỡng thấp còi.</a:t>
              </a:r>
              <a:endParaRPr lang="en-US" altLang="en-US" sz="3300" b="1" dirty="0">
                <a:solidFill>
                  <a:srgbClr val="00B0A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endParaRPr>
            </a:p>
            <a:p>
              <a:pPr marL="457200" indent="-457200" algn="just" defTabSz="914377">
                <a:spcBef>
                  <a:spcPct val="20000"/>
                </a:spcBef>
                <a:buClr>
                  <a:srgbClr val="0033CC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vi-VN" altLang="en-US" sz="33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Bạn có dấu hiệu thấp và nhẹ cân hơn tiêu chuẩn của các bạn khác cùng lứa tuổi.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262E303-AE0C-1269-11EC-7CD12A8CD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" y="1919287"/>
            <a:ext cx="4982045" cy="4247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B4C936-BB99-7CB3-3A2F-155D33CAC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916" y="466726"/>
            <a:ext cx="7088253" cy="9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4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34613C-B680-4494-B6A0-6E8A9BD25570}"/>
              </a:ext>
            </a:extLst>
          </p:cNvPr>
          <p:cNvGrpSpPr/>
          <p:nvPr/>
        </p:nvGrpSpPr>
        <p:grpSpPr>
          <a:xfrm>
            <a:off x="6553199" y="2124077"/>
            <a:ext cx="5486399" cy="3444774"/>
            <a:chOff x="713728" y="128590"/>
            <a:chExt cx="9020422" cy="2776184"/>
          </a:xfrm>
        </p:grpSpPr>
        <p:sp>
          <p:nvSpPr>
            <p:cNvPr id="8" name="圆角矩形标注 10">
              <a:extLst>
                <a:ext uri="{FF2B5EF4-FFF2-40B4-BE49-F238E27FC236}">
                  <a16:creationId xmlns:a16="http://schemas.microsoft.com/office/drawing/2014/main" id="{5BC76287-1C2C-45E9-B902-A6F22BDDE83B}"/>
                </a:ext>
              </a:extLst>
            </p:cNvPr>
            <p:cNvSpPr/>
            <p:nvPr/>
          </p:nvSpPr>
          <p:spPr>
            <a:xfrm rot="5400000" flipV="1">
              <a:off x="3907452" y="-3065133"/>
              <a:ext cx="2632976" cy="9020421"/>
            </a:xfrm>
            <a:prstGeom prst="wedgeRoundRectCallout">
              <a:avLst>
                <a:gd name="adj1" fmla="val 22188"/>
                <a:gd name="adj2" fmla="val -5742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Arial" panose="020B0604020202020204"/>
                <a:sym typeface="字魂115号-刀刀体" panose="00000500000000000000" pitchFamily="2" charset="-12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4950A4-E16A-48AD-B49B-0E94804B1342}"/>
                </a:ext>
              </a:extLst>
            </p:cNvPr>
            <p:cNvSpPr/>
            <p:nvPr/>
          </p:nvSpPr>
          <p:spPr>
            <a:xfrm>
              <a:off x="713728" y="292905"/>
              <a:ext cx="9020422" cy="261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just" defTabSz="91437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CC"/>
                </a:buClr>
                <a:buSzPct val="120000"/>
                <a:tabLst/>
                <a:defRPr/>
              </a:pPr>
              <a:r>
                <a:rPr lang="en-US" altLang="en-US" sz="3300" b="1" dirty="0" err="1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Các</a:t>
              </a:r>
              <a:r>
                <a:rPr lang="en-US" altLang="en-US" sz="3300" b="1" dirty="0">
                  <a:solidFill>
                    <a:srgbClr val="00B0A3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b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ạn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có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thể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mắc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bệnh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thiếu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máu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thiếu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sắt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do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bạn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có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biểu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hiện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mệt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,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chóng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mặt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, da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xanh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,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thiếu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tập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trung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trong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học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tập</a:t>
              </a:r>
              <a:r>
                <a:rPr kumimoji="0" lang="en-US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A3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.</a:t>
              </a:r>
            </a:p>
            <a:p>
              <a:pPr marL="457200" marR="0" lvl="0" indent="-457200" algn="just" defTabSz="91437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CC"/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B0A3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AB4C936-BB99-7CB3-3A2F-155D33CAC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916" y="466726"/>
            <a:ext cx="7088253" cy="954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1DADC-AC24-ABC5-23BA-7477337BB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833563"/>
            <a:ext cx="3040598" cy="292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49D9D5-D0C0-3D34-7FCE-A057B57BA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311" y="3448050"/>
            <a:ext cx="3010961" cy="2757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97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B5477A-EB41-406F-80A1-23CDE7E5D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9" y="350292"/>
            <a:ext cx="968616" cy="96861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0BF6E32-DCAF-40C2-AAB6-69C88CADB223}"/>
              </a:ext>
            </a:extLst>
          </p:cNvPr>
          <p:cNvGrpSpPr/>
          <p:nvPr/>
        </p:nvGrpSpPr>
        <p:grpSpPr>
          <a:xfrm>
            <a:off x="1917206" y="289889"/>
            <a:ext cx="9303108" cy="1138861"/>
            <a:chOff x="713728" y="128589"/>
            <a:chExt cx="9303108" cy="1403609"/>
          </a:xfrm>
        </p:grpSpPr>
        <p:sp>
          <p:nvSpPr>
            <p:cNvPr id="14" name="圆角矩形标注 10">
              <a:extLst>
                <a:ext uri="{FF2B5EF4-FFF2-40B4-BE49-F238E27FC236}">
                  <a16:creationId xmlns:a16="http://schemas.microsoft.com/office/drawing/2014/main" id="{B1B14E6F-DA8D-469C-958D-193931555C92}"/>
                </a:ext>
              </a:extLst>
            </p:cNvPr>
            <p:cNvSpPr/>
            <p:nvPr/>
          </p:nvSpPr>
          <p:spPr>
            <a:xfrm rot="5400000" flipV="1">
              <a:off x="4663478" y="-3821159"/>
              <a:ext cx="1403609" cy="9303106"/>
            </a:xfrm>
            <a:prstGeom prst="wedgeRoundRectCallout">
              <a:avLst>
                <a:gd name="adj1" fmla="val 36474"/>
                <a:gd name="adj2" fmla="val -53918"/>
                <a:gd name="adj3" fmla="val 16667"/>
              </a:avLst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>
                <a:solidFill>
                  <a:prstClr val="white"/>
                </a:solidFill>
                <a:latin typeface="字魂115号-刀刀体" panose="00000500000000000000" pitchFamily="2" charset="-122"/>
                <a:ea typeface="字魂115号-刀刀体" panose="00000500000000000000" pitchFamily="2" charset="-122"/>
                <a:cs typeface="Arial" panose="020B0604020202020204"/>
                <a:sym typeface="字魂115号-刀刀体" panose="00000500000000000000" pitchFamily="2" charset="-122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23C877-5327-4068-A790-927387A49A5C}"/>
                </a:ext>
              </a:extLst>
            </p:cNvPr>
            <p:cNvSpPr/>
            <p:nvPr/>
          </p:nvSpPr>
          <p:spPr>
            <a:xfrm>
              <a:off x="713728" y="292905"/>
              <a:ext cx="9303107" cy="1125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377">
                <a:spcBef>
                  <a:spcPct val="20000"/>
                </a:spcBef>
                <a:buClr>
                  <a:srgbClr val="0033CC"/>
                </a:buClr>
                <a:buSzPct val="120000"/>
                <a:defRPr/>
              </a:pPr>
              <a:r>
                <a:rPr lang="en-US" altLang="en-US" sz="2667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2. </a:t>
              </a:r>
              <a:r>
                <a:rPr lang="vi-VN" altLang="en-US" sz="2667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Đọc thông tin và cho biết nguyên nhân nào dẫn đến bệnh suy dinh dưỡng thấp còi, bệnh thiếu máu thiếu sắt.</a:t>
              </a:r>
            </a:p>
          </p:txBody>
        </p:sp>
      </p:grpSp>
      <p:pic>
        <p:nvPicPr>
          <p:cNvPr id="2" name="图片 4">
            <a:extLst>
              <a:ext uri="{FF2B5EF4-FFF2-40B4-BE49-F238E27FC236}">
                <a16:creationId xmlns:a16="http://schemas.microsoft.com/office/drawing/2014/main" id="{7D327DF0-CCD6-A927-D903-CF1B8EA28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6248399" cy="8372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0412B2-5790-0B89-CCE2-BA4EBCCA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2389631"/>
            <a:ext cx="4505325" cy="37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vi-VN" sz="2200" b="1" dirty="0"/>
              <a:t>1. Một số nguyên nhân gây</a:t>
            </a:r>
            <a:r>
              <a:rPr lang="en-US" sz="2200" b="1" dirty="0"/>
              <a:t> </a:t>
            </a:r>
            <a:r>
              <a:rPr lang="vi-VN" sz="2200" b="1" dirty="0"/>
              <a:t>nên bệnh suy dinh dưỡng</a:t>
            </a:r>
            <a:r>
              <a:rPr lang="en-US" sz="2200" b="1" dirty="0"/>
              <a:t> </a:t>
            </a:r>
            <a:r>
              <a:rPr lang="vi-VN" sz="2200" b="1" dirty="0"/>
              <a:t>thấp còi ở trẻ em:</a:t>
            </a:r>
          </a:p>
          <a:p>
            <a:pPr>
              <a:lnSpc>
                <a:spcPct val="100000"/>
              </a:lnSpc>
              <a:buNone/>
            </a:pPr>
            <a:r>
              <a:rPr lang="vi-VN" sz="2200" dirty="0"/>
              <a:t>- Chế độ ăn thiếu chất bột đường, chất đạm, chất béo, không đủ cung cấp cho hoạt động bình thường của cơ thể.</a:t>
            </a:r>
          </a:p>
          <a:p>
            <a:pPr>
              <a:lnSpc>
                <a:spcPct val="100000"/>
              </a:lnSpc>
              <a:buNone/>
            </a:pPr>
            <a:r>
              <a:rPr lang="vi-VN" sz="2200" dirty="0"/>
              <a:t>- Cơ thể mắc một số bệnh</a:t>
            </a:r>
            <a:r>
              <a:rPr lang="en-US" sz="2200" dirty="0"/>
              <a:t> </a:t>
            </a:r>
            <a:r>
              <a:rPr lang="vi-VN" sz="2200" dirty="0"/>
              <a:t>như dạ dày, tiêu chảy,</a:t>
            </a:r>
            <a:r>
              <a:rPr lang="en-US" sz="2200" dirty="0"/>
              <a:t> </a:t>
            </a:r>
            <a:r>
              <a:rPr lang="vi-VN" sz="2200" dirty="0"/>
              <a:t>bệnh giun,</a:t>
            </a:r>
            <a:r>
              <a:rPr lang="en-US" sz="2200" dirty="0"/>
              <a:t> </a:t>
            </a:r>
            <a:r>
              <a:rPr lang="vi-VN" sz="2200" dirty="0"/>
              <a:t>viêm đường</a:t>
            </a:r>
            <a:r>
              <a:rPr lang="en-US" sz="2200" dirty="0"/>
              <a:t> </a:t>
            </a:r>
            <a:r>
              <a:rPr lang="vi-VN" sz="2200" dirty="0"/>
              <a:t>hô hấp,... lâu ngày không</a:t>
            </a:r>
            <a:r>
              <a:rPr lang="en-US" sz="2200" dirty="0"/>
              <a:t> </a:t>
            </a:r>
            <a:r>
              <a:rPr lang="vi-VN" sz="2200" dirty="0"/>
              <a:t>chữa dứt điểm.</a:t>
            </a:r>
            <a:br>
              <a:rPr lang="vi-VN" sz="2200" dirty="0"/>
            </a:br>
            <a:endParaRPr lang="en-US" altLang="en-US" sz="2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41061E2A-343E-1810-A388-3476AFE38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171450"/>
            <a:ext cx="6372225" cy="8372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D2009F-1453-69AC-1B1D-523F7480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1" y="2408681"/>
            <a:ext cx="4924424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vi-VN" sz="2000" b="1" dirty="0"/>
              <a:t>2. Một số nguyên nhân gây nên bệnh thiếu máu thiếu sắt:</a:t>
            </a:r>
          </a:p>
          <a:p>
            <a:pPr>
              <a:lnSpc>
                <a:spcPct val="100000"/>
              </a:lnSpc>
              <a:buNone/>
            </a:pPr>
            <a:r>
              <a:rPr lang="en-US" sz="2000" dirty="0"/>
              <a:t>- </a:t>
            </a:r>
            <a:r>
              <a:rPr lang="vi-VN" sz="2000" dirty="0"/>
              <a:t>Chế độ ăn thiếu những thức ăn giàu chất sắt như thịt có màu đỏ, rau có màu xanh đậm, trứng,... </a:t>
            </a:r>
            <a:endParaRPr lang="en-US" sz="2000" dirty="0"/>
          </a:p>
          <a:p>
            <a:pPr>
              <a:lnSpc>
                <a:spcPct val="100000"/>
              </a:lnSpc>
              <a:buNone/>
            </a:pPr>
            <a:r>
              <a:rPr lang="en-US" sz="2000" dirty="0"/>
              <a:t>-</a:t>
            </a:r>
            <a:r>
              <a:rPr lang="vi-VN" sz="2000" dirty="0"/>
              <a:t> Cơ thể trong giai đoạn tăng nhu cầu về chất sắt như giai đoạn trẻ em tuổi dậy thì, phụ nữ có thai,... nhưng không được cung cấp đủ. </a:t>
            </a:r>
            <a:endParaRPr lang="en-US" sz="2000" dirty="0"/>
          </a:p>
          <a:p>
            <a:pPr>
              <a:lnSpc>
                <a:spcPct val="100000"/>
              </a:lnSpc>
              <a:buNone/>
            </a:pPr>
            <a:r>
              <a:rPr lang="vi-VN" sz="2000" dirty="0"/>
              <a:t>- Cơ thể mắc một số bệnh mãn tính như viêm ruột, viêm dạ dày,... hoặc bị nhiễm giun móc.</a:t>
            </a:r>
          </a:p>
        </p:txBody>
      </p:sp>
    </p:spTree>
    <p:extLst>
      <p:ext uri="{BB962C8B-B14F-4D97-AF65-F5344CB8AC3E}">
        <p14:creationId xmlns:p14="http://schemas.microsoft.com/office/powerpoint/2010/main" val="17827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text, shelf&#10;&#10;Description automatically generated">
            <a:extLst>
              <a:ext uri="{FF2B5EF4-FFF2-40B4-BE49-F238E27FC236}">
                <a16:creationId xmlns:a16="http://schemas.microsoft.com/office/drawing/2014/main" id="{8D1FEF41-8E32-4B8E-9CA2-640A7A102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2E4F7C1-0CEC-4C80-9CC9-820B3DB69465}"/>
              </a:ext>
            </a:extLst>
          </p:cNvPr>
          <p:cNvGrpSpPr/>
          <p:nvPr/>
        </p:nvGrpSpPr>
        <p:grpSpPr>
          <a:xfrm>
            <a:off x="188905" y="0"/>
            <a:ext cx="6988849" cy="3171825"/>
            <a:chOff x="188905" y="493614"/>
            <a:chExt cx="6988849" cy="22750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1E9A468-E38A-44DB-A67D-8A93AEC374F6}"/>
                </a:ext>
              </a:extLst>
            </p:cNvPr>
            <p:cNvGrpSpPr/>
            <p:nvPr/>
          </p:nvGrpSpPr>
          <p:grpSpPr>
            <a:xfrm>
              <a:off x="188905" y="493614"/>
              <a:ext cx="6988849" cy="2275007"/>
              <a:chOff x="188905" y="493614"/>
              <a:chExt cx="6988849" cy="22750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A0E05D2-1404-45FF-87D2-CFE62F7EE4EE}"/>
                  </a:ext>
                </a:extLst>
              </p:cNvPr>
              <p:cNvSpPr/>
              <p:nvPr/>
            </p:nvSpPr>
            <p:spPr>
              <a:xfrm>
                <a:off x="312868" y="590381"/>
                <a:ext cx="6864886" cy="217824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79125FB-FCF6-423D-845C-D71FEE3D2786}"/>
                  </a:ext>
                </a:extLst>
              </p:cNvPr>
              <p:cNvSpPr/>
              <p:nvPr/>
            </p:nvSpPr>
            <p:spPr>
              <a:xfrm>
                <a:off x="188905" y="493614"/>
                <a:ext cx="6864886" cy="21782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Hộp Văn bản 6">
              <a:extLst>
                <a:ext uri="{FF2B5EF4-FFF2-40B4-BE49-F238E27FC236}">
                  <a16:creationId xmlns:a16="http://schemas.microsoft.com/office/drawing/2014/main" id="{41C9A74A-CBEE-42F9-85E8-8BDA548196DA}"/>
                </a:ext>
              </a:extLst>
            </p:cNvPr>
            <p:cNvSpPr txBox="1"/>
            <p:nvPr/>
          </p:nvSpPr>
          <p:spPr>
            <a:xfrm>
              <a:off x="400050" y="584884"/>
              <a:ext cx="6496051" cy="183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Theo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chống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bệnh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dưỡng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thấp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còi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bệnh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thiếu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máu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thiếu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sắt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9" name="Picture 3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F0093047-C648-4DC2-8328-F3A25FB76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50" b="46120" l="38059" r="61860">
                        <a14:foregroundMark x1="53288" y1="10550" x2="53288" y2="10550"/>
                        <a14:foregroundMark x1="61860" y1="26839" x2="61860" y2="26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7198" r="36088" b="49468"/>
          <a:stretch/>
        </p:blipFill>
        <p:spPr>
          <a:xfrm>
            <a:off x="6153893" y="1788064"/>
            <a:ext cx="1773257" cy="1787027"/>
          </a:xfrm>
          <a:prstGeom prst="rect">
            <a:avLst/>
          </a:prstGeom>
        </p:spPr>
      </p:pic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5C37BF3-2A22-40C8-C9F9-EAE9EC8D3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4" y="3415214"/>
            <a:ext cx="6449961" cy="3271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DBEF1-94EE-550B-55B4-9F39430C2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054" y="-191806"/>
            <a:ext cx="4669941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DB79E8-5320-D666-3F4F-F500A1E813E5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1743075" y="1323976"/>
            <a:ext cx="3458368" cy="7905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295933-4A01-1D69-7BE3-04EEE682505B}"/>
              </a:ext>
            </a:extLst>
          </p:cNvPr>
          <p:cNvSpPr/>
          <p:nvPr/>
        </p:nvSpPr>
        <p:spPr>
          <a:xfrm>
            <a:off x="323850" y="2114551"/>
            <a:ext cx="2838450" cy="4010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Ăn đa dạng, ăn đủ nhóm chất dinh dưỡng; nếu cơ thể mắc bệnh cần chữa kịp thời dứt điểm.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36F468-565F-D843-0625-B7CC26D48EFD}"/>
              </a:ext>
            </a:extLst>
          </p:cNvPr>
          <p:cNvSpPr/>
          <p:nvPr/>
        </p:nvSpPr>
        <p:spPr>
          <a:xfrm>
            <a:off x="3753643" y="2162178"/>
            <a:ext cx="3733801" cy="34766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Đảm bảo chế độ dinh dưỡng, đặc điểm bổ sung chất bổ sung thức ăn giàu chất sắt trong giai đoạn dậy thì.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D62A69-DC98-6691-6F41-1D4DDB5B6EB5}"/>
              </a:ext>
            </a:extLst>
          </p:cNvPr>
          <p:cNvCxnSpPr>
            <a:cxnSpLocks/>
          </p:cNvCxnSpPr>
          <p:nvPr/>
        </p:nvCxnSpPr>
        <p:spPr>
          <a:xfrm>
            <a:off x="5520531" y="1333501"/>
            <a:ext cx="0" cy="838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6C62E-353C-173E-270C-54E6AE2C2E7E}"/>
              </a:ext>
            </a:extLst>
          </p:cNvPr>
          <p:cNvCxnSpPr>
            <a:cxnSpLocks/>
          </p:cNvCxnSpPr>
          <p:nvPr/>
        </p:nvCxnSpPr>
        <p:spPr>
          <a:xfrm>
            <a:off x="5915818" y="1352551"/>
            <a:ext cx="3685382" cy="8096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EC913D-1F95-EDAB-6B23-1CC8F3CFC24A}"/>
              </a:ext>
            </a:extLst>
          </p:cNvPr>
          <p:cNvSpPr/>
          <p:nvPr/>
        </p:nvSpPr>
        <p:spPr>
          <a:xfrm>
            <a:off x="8048625" y="2152651"/>
            <a:ext cx="2791619" cy="35337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12FF83-53BF-6E40-C335-399CFFC44FDA}"/>
              </a:ext>
            </a:extLst>
          </p:cNvPr>
          <p:cNvSpPr/>
          <p:nvPr/>
        </p:nvSpPr>
        <p:spPr>
          <a:xfrm>
            <a:off x="2114550" y="276225"/>
            <a:ext cx="6934200" cy="11334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733</Words>
  <Application>Microsoft Office PowerPoint</Application>
  <PresentationFormat>Widescreen</PresentationFormat>
  <Paragraphs>50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#9Slide03 Arima Madurai Black</vt:lpstr>
      <vt:lpstr>#9Slide03 Arima Madurai Medium</vt:lpstr>
      <vt:lpstr>Arial</vt:lpstr>
      <vt:lpstr>Calibri</vt:lpstr>
      <vt:lpstr>Calibri Light</vt:lpstr>
      <vt:lpstr>Cambria</vt:lpstr>
      <vt:lpstr>等线</vt:lpstr>
      <vt:lpstr>Saira Condensed</vt:lpstr>
      <vt:lpstr>Times New Roman</vt:lpstr>
      <vt:lpstr>仓耳章鱼小丸子体 W01</vt:lpstr>
      <vt:lpstr>字魂115号-刀刀体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2025-03-15T04:20:47Z</dcterms:created>
  <dcterms:modified xsi:type="dcterms:W3CDTF">2025-03-16T02:42:23Z</dcterms:modified>
</cp:coreProperties>
</file>