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1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830A8-7F6A-490B-84D1-DAD63C898A97}"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D7E9A-0E14-400A-856C-CAA721AE3033}" type="slidenum">
              <a:rPr lang="en-US" smtClean="0"/>
              <a:t>‹#›</a:t>
            </a:fld>
            <a:endParaRPr lang="en-US"/>
          </a:p>
        </p:txBody>
      </p:sp>
    </p:spTree>
    <p:extLst>
      <p:ext uri="{BB962C8B-B14F-4D97-AF65-F5344CB8AC3E}">
        <p14:creationId xmlns:p14="http://schemas.microsoft.com/office/powerpoint/2010/main" val="123088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906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659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22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196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7300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6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03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304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2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5449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1426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5375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9513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103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9981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8492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68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239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3538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85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03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74B61E-B86A-42B0-A3DB-D36C31823CCD}"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339627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74B61E-B86A-42B0-A3DB-D36C31823CCD}"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2331729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74B61E-B86A-42B0-A3DB-D36C31823CCD}"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373037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78983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3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74B61E-B86A-42B0-A3DB-D36C31823CCD}"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263817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74B61E-B86A-42B0-A3DB-D36C31823CCD}"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3844130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74B61E-B86A-42B0-A3DB-D36C31823CCD}"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1407692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74B61E-B86A-42B0-A3DB-D36C31823CCD}" type="datetimeFigureOut">
              <a:rPr lang="en-US" smtClean="0"/>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23607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74B61E-B86A-42B0-A3DB-D36C31823CCD}" type="datetimeFigureOut">
              <a:rPr lang="en-US" smtClean="0"/>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412412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74B61E-B86A-42B0-A3DB-D36C31823CCD}" type="datetimeFigureOut">
              <a:rPr lang="en-US" smtClean="0"/>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203107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74B61E-B86A-42B0-A3DB-D36C31823CCD}"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102519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74B61E-B86A-42B0-A3DB-D36C31823CCD}"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65D01-3C1C-48F7-BE4E-3ECAE791FC9D}" type="slidenum">
              <a:rPr lang="en-US" smtClean="0"/>
              <a:t>‹#›</a:t>
            </a:fld>
            <a:endParaRPr lang="en-US"/>
          </a:p>
        </p:txBody>
      </p:sp>
    </p:spTree>
    <p:extLst>
      <p:ext uri="{BB962C8B-B14F-4D97-AF65-F5344CB8AC3E}">
        <p14:creationId xmlns:p14="http://schemas.microsoft.com/office/powerpoint/2010/main" val="3160393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4B61E-B86A-42B0-A3DB-D36C31823CCD}" type="datetimeFigureOut">
              <a:rPr lang="en-US" smtClean="0"/>
              <a:t>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65D01-3C1C-48F7-BE4E-3ECAE791FC9D}" type="slidenum">
              <a:rPr lang="en-US" smtClean="0"/>
              <a:t>‹#›</a:t>
            </a:fld>
            <a:endParaRPr lang="en-US"/>
          </a:p>
        </p:txBody>
      </p:sp>
    </p:spTree>
    <p:extLst>
      <p:ext uri="{BB962C8B-B14F-4D97-AF65-F5344CB8AC3E}">
        <p14:creationId xmlns:p14="http://schemas.microsoft.com/office/powerpoint/2010/main" val="4173171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5.xml"/><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image" Target="../media/image26.png"/><Relationship Id="rId15" Type="http://schemas.openxmlformats.org/officeDocument/2006/relationships/slide" Target="slide16.xml"/><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包含 物体&#10;&#10;已生成高可信度的说明">
            <a:extLst>
              <a:ext uri="{FF2B5EF4-FFF2-40B4-BE49-F238E27FC236}">
                <a16:creationId xmlns:a16="http://schemas.microsoft.com/office/drawing/2014/main" id="{4B3C6B26-FAFF-48D1-B4B4-662CD7981568}"/>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id="{CDAF1ECF-F65F-4A16-9702-5B591D5BFFF7}"/>
              </a:ext>
            </a:extLst>
          </p:cNvPr>
          <p:cNvPicPr>
            <a:picLocks noChangeAspect="1"/>
          </p:cNvPicPr>
          <p:nvPr/>
        </p:nvPicPr>
        <p:blipFill rotWithShape="1">
          <a:blip r:embed="rId4">
            <a:extLst>
              <a:ext uri="{28A0092B-C50C-407E-A947-70E740481C1C}">
                <a14:useLocalDpi xmlns:a14="http://schemas.microsoft.com/office/drawing/2010/main" val="0"/>
              </a:ext>
            </a:extLst>
          </a:blip>
          <a:srcRect l="82016" t="12470" r="9033" b="71328"/>
          <a:stretch/>
        </p:blipFill>
        <p:spPr>
          <a:xfrm rot="1547541" flipH="1">
            <a:off x="9637055" y="5267587"/>
            <a:ext cx="2120896" cy="1914105"/>
          </a:xfrm>
          <a:prstGeom prst="rect">
            <a:avLst/>
          </a:prstGeom>
        </p:spPr>
      </p:pic>
      <p:pic>
        <p:nvPicPr>
          <p:cNvPr id="11" name="图片 10" descr="图片包含 物体&#10;&#10;已生成高可信度的说明">
            <a:extLst>
              <a:ext uri="{FF2B5EF4-FFF2-40B4-BE49-F238E27FC236}">
                <a16:creationId xmlns:a16="http://schemas.microsoft.com/office/drawing/2014/main" id="{1B738EF4-7DD9-4884-8911-5BB3267AA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id="{942C26EB-3E0E-420F-A820-FA78E2FD0F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935" t="3401" r="71532" b="78246"/>
          <a:stretch/>
        </p:blipFill>
        <p:spPr>
          <a:xfrm>
            <a:off x="10434274" y="1177871"/>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id="{681449AE-246D-4BB1-978C-5861AA42F05D}"/>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id="{6123E5F9-BC5B-4CA7-9E5C-CEC2A0B511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id="{862DF930-9918-4DFC-935E-3BEF2F775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id="{34F24122-293A-4A4A-8510-1B7B7A7F7529}"/>
              </a:ext>
            </a:extLst>
          </p:cNvPr>
          <p:cNvPicPr>
            <a:picLocks noChangeAspect="1"/>
          </p:cNvPicPr>
          <p:nvPr/>
        </p:nvPicPr>
        <p:blipFill rotWithShape="1">
          <a:blip r:embed="rId4">
            <a:extLst>
              <a:ext uri="{28A0092B-C50C-407E-A947-70E740481C1C}">
                <a14:useLocalDpi xmlns:a14="http://schemas.microsoft.com/office/drawing/2010/main" val="0"/>
              </a:ext>
            </a:extLst>
          </a:blip>
          <a:srcRect l="85689" t="63765" r="10323" b="28613"/>
          <a:stretch/>
        </p:blipFill>
        <p:spPr>
          <a:xfrm rot="2514939">
            <a:off x="10386188" y="54282"/>
            <a:ext cx="963561" cy="1035642"/>
          </a:xfrm>
          <a:prstGeom prst="rect">
            <a:avLst/>
          </a:prstGeom>
        </p:spPr>
      </p:pic>
      <p:grpSp>
        <p:nvGrpSpPr>
          <p:cNvPr id="2" name="Nhóm 1">
            <a:extLst>
              <a:ext uri="{FF2B5EF4-FFF2-40B4-BE49-F238E27FC236}">
                <a16:creationId xmlns:a16="http://schemas.microsoft.com/office/drawing/2014/main" id="{6A10435C-BD94-E5E9-1B56-E8BCB8F24EB6}"/>
              </a:ext>
            </a:extLst>
          </p:cNvPr>
          <p:cNvGrpSpPr/>
          <p:nvPr/>
        </p:nvGrpSpPr>
        <p:grpSpPr>
          <a:xfrm>
            <a:off x="137650" y="2035690"/>
            <a:ext cx="5284839" cy="4020644"/>
            <a:chOff x="137650" y="2035690"/>
            <a:chExt cx="5284839" cy="4020644"/>
          </a:xfrm>
        </p:grpSpPr>
        <p:sp>
          <p:nvSpPr>
            <p:cNvPr id="29" name="椭圆 28">
              <a:extLst>
                <a:ext uri="{FF2B5EF4-FFF2-40B4-BE49-F238E27FC236}">
                  <a16:creationId xmlns:a16="http://schemas.microsoft.com/office/drawing/2014/main" id="{43BAC88E-FA2D-47F8-A77A-049C6D899B00}"/>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椭圆 29">
              <a:extLst>
                <a:ext uri="{FF2B5EF4-FFF2-40B4-BE49-F238E27FC236}">
                  <a16:creationId xmlns:a16="http://schemas.microsoft.com/office/drawing/2014/main" id="{16A7DE7E-0DBD-4D1E-B799-7A40505EC1DE}"/>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图片 21">
              <a:extLst>
                <a:ext uri="{FF2B5EF4-FFF2-40B4-BE49-F238E27FC236}">
                  <a16:creationId xmlns:a16="http://schemas.microsoft.com/office/drawing/2014/main" id="{57A23233-BAB1-43F4-B9F5-7C5F7FAEE0A7}"/>
                </a:ext>
              </a:extLst>
            </p:cNvPr>
            <p:cNvPicPr>
              <a:picLocks noChangeAspect="1"/>
            </p:cNvPicPr>
            <p:nvPr/>
          </p:nvPicPr>
          <p:blipFill rotWithShape="1">
            <a:blip r:embed="rId9">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sp>
        <p:nvSpPr>
          <p:cNvPr id="3" name="Hộp Văn bản 2">
            <a:extLst>
              <a:ext uri="{FF2B5EF4-FFF2-40B4-BE49-F238E27FC236}">
                <a16:creationId xmlns:a16="http://schemas.microsoft.com/office/drawing/2014/main" id="{956715A3-9833-4ECA-1CBD-445454181F1E}"/>
              </a:ext>
            </a:extLst>
          </p:cNvPr>
          <p:cNvSpPr txBox="1"/>
          <p:nvPr/>
        </p:nvSpPr>
        <p:spPr>
          <a:xfrm>
            <a:off x="5418758" y="4371321"/>
            <a:ext cx="62943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mtClean="0">
                <a:solidFill>
                  <a:srgbClr val="4472C4"/>
                </a:solidFill>
              </a:rPr>
              <a:t>GV: PHẠM THỊ KIM OANH</a:t>
            </a:r>
            <a:endParaRPr kumimoji="0" lang="en-US" sz="2800" b="1" i="0" u="none" strike="noStrike" kern="1200" cap="none" spc="0" normalizeH="0" baseline="0" noProof="0" dirty="0">
              <a:ln>
                <a:noFill/>
              </a:ln>
              <a:solidFill>
                <a:srgbClr val="4472C4"/>
              </a:solidFill>
              <a:effectLst/>
              <a:uLnTx/>
              <a:uFillTx/>
            </a:endParaRPr>
          </a:p>
        </p:txBody>
      </p:sp>
      <p:pic>
        <p:nvPicPr>
          <p:cNvPr id="9" name="图片 8" descr="图片包含 物体&#10;&#10;已生成高可信度的说明">
            <a:extLst>
              <a:ext uri="{FF2B5EF4-FFF2-40B4-BE49-F238E27FC236}">
                <a16:creationId xmlns:a16="http://schemas.microsoft.com/office/drawing/2014/main" id="{4A54B609-EDF8-459F-A38C-19F7B274E680}"/>
              </a:ext>
            </a:extLst>
          </p:cNvPr>
          <p:cNvPicPr>
            <a:picLocks noChangeAspect="1"/>
          </p:cNvPicPr>
          <p:nvPr/>
        </p:nvPicPr>
        <p:blipFill rotWithShape="1">
          <a:blip r:embed="rId10">
            <a:extLst>
              <a:ext uri="{28A0092B-C50C-407E-A947-70E740481C1C}">
                <a14:useLocalDpi xmlns:a14="http://schemas.microsoft.com/office/drawing/2010/main" val="0"/>
              </a:ext>
            </a:extLst>
          </a:blip>
          <a:srcRect l="32016" t="46738" r="30887" b="43655"/>
          <a:stretch/>
        </p:blipFill>
        <p:spPr>
          <a:xfrm>
            <a:off x="5596873" y="913426"/>
            <a:ext cx="5971437" cy="2933154"/>
          </a:xfrm>
          <a:prstGeom prst="rect">
            <a:avLst/>
          </a:prstGeom>
        </p:spPr>
      </p:pic>
      <p:pic>
        <p:nvPicPr>
          <p:cNvPr id="5" name="Picture 4">
            <a:extLst>
              <a:ext uri="{FF2B5EF4-FFF2-40B4-BE49-F238E27FC236}">
                <a16:creationId xmlns:a16="http://schemas.microsoft.com/office/drawing/2014/main" id="{38DE698A-4555-B7AC-79E0-E564E2C646B0}"/>
              </a:ext>
            </a:extLst>
          </p:cNvPr>
          <p:cNvPicPr>
            <a:picLocks noChangeAspect="1"/>
          </p:cNvPicPr>
          <p:nvPr/>
        </p:nvPicPr>
        <p:blipFill>
          <a:blip r:embed="rId11"/>
          <a:stretch>
            <a:fillRect/>
          </a:stretch>
        </p:blipFill>
        <p:spPr>
          <a:xfrm>
            <a:off x="3845541" y="208873"/>
            <a:ext cx="6291617" cy="1133954"/>
          </a:xfrm>
          <a:prstGeom prst="rect">
            <a:avLst/>
          </a:prstGeom>
        </p:spPr>
      </p:pic>
      <p:pic>
        <p:nvPicPr>
          <p:cNvPr id="6" name="Picture 5">
            <a:extLst>
              <a:ext uri="{FF2B5EF4-FFF2-40B4-BE49-F238E27FC236}">
                <a16:creationId xmlns:a16="http://schemas.microsoft.com/office/drawing/2014/main" id="{074D627C-04A8-DFCE-4B4A-5A49DA32AE7A}"/>
              </a:ext>
            </a:extLst>
          </p:cNvPr>
          <p:cNvPicPr>
            <a:picLocks noChangeAspect="1"/>
          </p:cNvPicPr>
          <p:nvPr/>
        </p:nvPicPr>
        <p:blipFill>
          <a:blip r:embed="rId12"/>
          <a:stretch>
            <a:fillRect/>
          </a:stretch>
        </p:blipFill>
        <p:spPr>
          <a:xfrm>
            <a:off x="5191608" y="1408436"/>
            <a:ext cx="6437934" cy="1938696"/>
          </a:xfrm>
          <a:prstGeom prst="rect">
            <a:avLst/>
          </a:prstGeom>
        </p:spPr>
      </p:pic>
      <p:sp>
        <p:nvSpPr>
          <p:cNvPr id="7" name="TextBox 6">
            <a:extLst>
              <a:ext uri="{FF2B5EF4-FFF2-40B4-BE49-F238E27FC236}">
                <a16:creationId xmlns:a16="http://schemas.microsoft.com/office/drawing/2014/main" id="{7B75AAC3-57B6-02D4-63F4-A6461DA3D7BF}"/>
              </a:ext>
            </a:extLst>
          </p:cNvPr>
          <p:cNvSpPr txBox="1"/>
          <p:nvPr/>
        </p:nvSpPr>
        <p:spPr>
          <a:xfrm>
            <a:off x="7594078" y="3727325"/>
            <a:ext cx="2298068"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1 + 2)</a:t>
            </a:r>
          </a:p>
        </p:txBody>
      </p:sp>
    </p:spTree>
    <p:extLst>
      <p:ext uri="{BB962C8B-B14F-4D97-AF65-F5344CB8AC3E}">
        <p14:creationId xmlns:p14="http://schemas.microsoft.com/office/powerpoint/2010/main" val="2698145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149397" y="4690241"/>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868449" y="-245103"/>
            <a:ext cx="2478315" cy="2505653"/>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90" t="50581" r="79235" b="33217"/>
          <a:stretch/>
        </p:blipFill>
        <p:spPr>
          <a:xfrm rot="18370189">
            <a:off x="-2356312" y="1763082"/>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rot="19644825">
            <a:off x="233447" y="5208024"/>
            <a:ext cx="2099342" cy="1854495"/>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613" t="63765" r="10323" b="20033"/>
          <a:stretch/>
        </p:blipFill>
        <p:spPr>
          <a:xfrm>
            <a:off x="1597252" y="5356820"/>
            <a:ext cx="1069686" cy="1208745"/>
          </a:xfrm>
          <a:prstGeom prst="rect">
            <a:avLst/>
          </a:prstGeom>
        </p:spPr>
      </p:pic>
      <p:sp>
        <p:nvSpPr>
          <p:cNvPr id="14" name="Hộp Văn bản 22">
            <a:extLst>
              <a:ext uri="{FF2B5EF4-FFF2-40B4-BE49-F238E27FC236}">
                <a16:creationId xmlns:a16="http://schemas.microsoft.com/office/drawing/2014/main" id="{3426C62E-F1CD-4C5E-AC61-CFDAE918B7C8}"/>
              </a:ext>
            </a:extLst>
          </p:cNvPr>
          <p:cNvSpPr txBox="1"/>
          <p:nvPr/>
        </p:nvSpPr>
        <p:spPr>
          <a:xfrm>
            <a:off x="67601" y="87980"/>
            <a:ext cx="9959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03ABEC"/>
                </a:solidFill>
                <a:effectLst>
                  <a:glow rad="139700">
                    <a:srgbClr val="FFC000">
                      <a:satMod val="175000"/>
                      <a:alpha val="40000"/>
                    </a:srgbClr>
                  </a:glow>
                </a:effectLst>
                <a:uLnTx/>
                <a:uFillTx/>
                <a:ea typeface="+mn-ea"/>
                <a:cs typeface="+mn-cs"/>
              </a:rPr>
              <a:t>Bốc thăm và trả lời câu hỏi  </a:t>
            </a:r>
            <a:endParaRPr kumimoji="0" lang="en-US" sz="6000" b="1" i="0" u="none" strike="noStrike" kern="1200" cap="none" spc="0" normalizeH="0" baseline="0" noProof="0" dirty="0">
              <a:ln w="22225">
                <a:solidFill>
                  <a:srgbClr val="ED7D31"/>
                </a:solidFill>
                <a:prstDash val="solid"/>
              </a:ln>
              <a:solidFill>
                <a:srgbClr val="03ABEC"/>
              </a:solidFill>
              <a:effectLst>
                <a:glow rad="139700">
                  <a:srgbClr val="FFC000">
                    <a:satMod val="175000"/>
                    <a:alpha val="40000"/>
                  </a:srgbClr>
                </a:glow>
              </a:effectLst>
              <a:uLnTx/>
              <a:uFillTx/>
              <a:ea typeface="+mn-ea"/>
              <a:cs typeface="+mn-cs"/>
            </a:endParaRPr>
          </a:p>
        </p:txBody>
      </p:sp>
      <p:pic>
        <p:nvPicPr>
          <p:cNvPr id="41" name="Picture 40">
            <a:hlinkClick r:id="rId8" action="ppaction://hlinksldjump"/>
            <a:extLst>
              <a:ext uri="{FF2B5EF4-FFF2-40B4-BE49-F238E27FC236}">
                <a16:creationId xmlns:a16="http://schemas.microsoft.com/office/drawing/2014/main" id="{56F8CF0F-E3F9-4100-B615-6ADF61370B8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302908" y="1220444"/>
            <a:ext cx="3032242" cy="3330928"/>
          </a:xfrm>
          <a:prstGeom prst="rect">
            <a:avLst/>
          </a:prstGeom>
        </p:spPr>
      </p:pic>
      <p:sp>
        <p:nvSpPr>
          <p:cNvPr id="42" name="TextBox 41">
            <a:extLst>
              <a:ext uri="{FF2B5EF4-FFF2-40B4-BE49-F238E27FC236}">
                <a16:creationId xmlns:a16="http://schemas.microsoft.com/office/drawing/2014/main" id="{61DAB0DB-E26F-4193-90CA-62FE89109D9C}"/>
              </a:ext>
            </a:extLst>
          </p:cNvPr>
          <p:cNvSpPr txBox="1"/>
          <p:nvPr/>
        </p:nvSpPr>
        <p:spPr>
          <a:xfrm>
            <a:off x="641352" y="2490973"/>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1</a:t>
            </a:r>
          </a:p>
        </p:txBody>
      </p:sp>
      <p:pic>
        <p:nvPicPr>
          <p:cNvPr id="40" name="Picture 39">
            <a:hlinkClick r:id="rId11" action="ppaction://hlinksldjump"/>
            <a:extLst>
              <a:ext uri="{FF2B5EF4-FFF2-40B4-BE49-F238E27FC236}">
                <a16:creationId xmlns:a16="http://schemas.microsoft.com/office/drawing/2014/main" id="{CBA88325-FB0F-4DEB-990B-976B1590AB46}"/>
              </a:ext>
            </a:extLst>
          </p:cNvPr>
          <p:cNvPicPr>
            <a:picLocks noChangeAspect="1"/>
          </p:cNvPicPr>
          <p:nvPr/>
        </p:nvPicPr>
        <p:blipFill rotWithShape="1">
          <a:blip r:embed="rId12">
            <a:extLst>
              <a:ext uri="{BEBA8EAE-BF5A-486C-A8C5-ECC9F3942E4B}">
                <a14:imgProps xmlns:a14="http://schemas.microsoft.com/office/drawing/2010/main">
                  <a14:imgLayer r:embed="rId10">
                    <a14:imgEffect>
                      <a14:backgroundRemoval t="9306" b="40417" l="30816" r="48872">
                        <a14:foregroundMark x1="38976" y1="11250" x2="38976" y2="11250"/>
                        <a14:foregroundMark x1="39149" y1="11250" x2="39149" y2="11250"/>
                        <a14:foregroundMark x1="39149" y1="10278" x2="39149" y2="10278"/>
                        <a14:foregroundMark x1="39149" y1="9861" x2="39149" y2="9861"/>
                        <a14:foregroundMark x1="39497" y1="10139" x2="39497" y2="10139"/>
                        <a14:foregroundMark x1="39323" y1="10000" x2="38976" y2="10000"/>
                        <a14:foregroundMark x1="39410" y1="9306" x2="39410" y2="9306"/>
                        <a14:foregroundMark x1="38889" y1="9861" x2="38889" y2="10278"/>
                        <a14:foregroundMark x1="43403" y1="18889" x2="43229" y2="20417"/>
                        <a14:foregroundMark x1="35156" y1="18333" x2="35156" y2="21528"/>
                        <a14:foregroundMark x1="30642" y1="23611" x2="31424" y2="32222"/>
                        <a14:foregroundMark x1="31424" y1="32222" x2="34028" y2="40278"/>
                        <a14:foregroundMark x1="34028" y1="40278" x2="39583" y2="40417"/>
                        <a14:foregroundMark x1="39583" y1="40417" x2="47135" y2="38889"/>
                        <a14:foregroundMark x1="32031" y1="27639" x2="33333" y2="34028"/>
                        <a14:foregroundMark x1="33333" y1="26250" x2="36719" y2="31528"/>
                        <a14:foregroundMark x1="34375" y1="24444" x2="44618" y2="28889"/>
                        <a14:foregroundMark x1="44618" y1="28889" x2="36545" y2="26528"/>
                        <a14:foregroundMark x1="36545" y1="26528" x2="34288" y2="29722"/>
                        <a14:foregroundMark x1="38194" y1="28750" x2="45399" y2="25694"/>
                        <a14:foregroundMark x1="45399" y1="25694" x2="45399" y2="25139"/>
                        <a14:foregroundMark x1="39583" y1="23472" x2="37240" y2="30139"/>
                        <a14:foregroundMark x1="37240" y1="30139" x2="46788" y2="31389"/>
                        <a14:foregroundMark x1="46788" y1="31389" x2="46181" y2="25139"/>
                        <a14:foregroundMark x1="38108" y1="20556" x2="35417" y2="27500"/>
                        <a14:foregroundMark x1="35417" y1="27500" x2="44271" y2="32917"/>
                        <a14:foregroundMark x1="44271" y1="32917" x2="45052" y2="29444"/>
                        <a14:foregroundMark x1="33073" y1="23056" x2="39670" y2="28611"/>
                        <a14:foregroundMark x1="39670" y1="28611" x2="40017" y2="27083"/>
                        <a14:foregroundMark x1="36285" y1="22639" x2="36892" y2="31667"/>
                        <a14:foregroundMark x1="36892" y1="31667" x2="38455" y2="34306"/>
                        <a14:foregroundMark x1="31337" y1="26111" x2="35330" y2="33750"/>
                        <a14:foregroundMark x1="35330" y1="33750" x2="39497" y2="34861"/>
                        <a14:foregroundMark x1="36372" y1="30278" x2="39583" y2="36944"/>
                        <a14:foregroundMark x1="39583" y1="36944" x2="45226" y2="37500"/>
                        <a14:foregroundMark x1="45226" y1="37500" x2="45226" y2="35972"/>
                        <a14:foregroundMark x1="42361" y1="24722" x2="42361" y2="31389"/>
                        <a14:foregroundMark x1="42535" y1="22083" x2="45920" y2="30694"/>
                        <a14:foregroundMark x1="45920" y1="30694" x2="43837" y2="34861"/>
                        <a14:foregroundMark x1="43924" y1="21528" x2="42708" y2="31250"/>
                        <a14:foregroundMark x1="42708" y1="31250" x2="36372" y2="38889"/>
                        <a14:foregroundMark x1="36372" y1="38889" x2="36198" y2="38750"/>
                        <a14:foregroundMark x1="34288" y1="35000" x2="37240" y2="36806"/>
                        <a14:foregroundMark x1="38455" y1="17639" x2="38455" y2="17639"/>
                        <a14:foregroundMark x1="39670" y1="9861" x2="39670" y2="9861"/>
                        <a14:foregroundMark x1="39670" y1="9861" x2="39670" y2="9861"/>
                      </a14:backgroundRemoval>
                    </a14:imgEffect>
                  </a14:imgLayer>
                </a14:imgProps>
              </a:ext>
              <a:ext uri="{28A0092B-C50C-407E-A947-70E740481C1C}">
                <a14:useLocalDpi xmlns:a14="http://schemas.microsoft.com/office/drawing/2010/main" val="0"/>
              </a:ext>
            </a:extLst>
          </a:blip>
          <a:srcRect l="28563" t="7751" r="48661" b="57557"/>
          <a:stretch/>
        </p:blipFill>
        <p:spPr>
          <a:xfrm>
            <a:off x="8609253" y="482654"/>
            <a:ext cx="3508074" cy="3339711"/>
          </a:xfrm>
          <a:prstGeom prst="rect">
            <a:avLst/>
          </a:prstGeom>
        </p:spPr>
      </p:pic>
      <p:sp>
        <p:nvSpPr>
          <p:cNvPr id="44" name="TextBox 43">
            <a:extLst>
              <a:ext uri="{FF2B5EF4-FFF2-40B4-BE49-F238E27FC236}">
                <a16:creationId xmlns:a16="http://schemas.microsoft.com/office/drawing/2014/main" id="{21F296F0-7DD3-4113-BA84-724FC1C9BBC1}"/>
              </a:ext>
            </a:extLst>
          </p:cNvPr>
          <p:cNvSpPr txBox="1"/>
          <p:nvPr/>
        </p:nvSpPr>
        <p:spPr>
          <a:xfrm>
            <a:off x="9147752" y="2009204"/>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432A6"/>
                </a:solidFill>
                <a:effectLst/>
                <a:uLnTx/>
                <a:uFillTx/>
                <a:ea typeface="+mn-ea"/>
                <a:cs typeface="Arial" panose="020B0604020202020204" pitchFamily="34" charset="0"/>
              </a:rPr>
              <a:t>Phiếu số 2</a:t>
            </a:r>
          </a:p>
        </p:txBody>
      </p:sp>
      <p:pic>
        <p:nvPicPr>
          <p:cNvPr id="39" name="Picture 38">
            <a:hlinkClick r:id="rId13" action="ppaction://hlinksldjump"/>
            <a:extLst>
              <a:ext uri="{FF2B5EF4-FFF2-40B4-BE49-F238E27FC236}">
                <a16:creationId xmlns:a16="http://schemas.microsoft.com/office/drawing/2014/main" id="{239996EB-D587-4194-BF54-D55FF563A328}"/>
              </a:ext>
            </a:extLst>
          </p:cNvPr>
          <p:cNvPicPr>
            <a:picLocks noChangeAspect="1"/>
          </p:cNvPicPr>
          <p:nvPr/>
        </p:nvPicPr>
        <p:blipFill rotWithShape="1">
          <a:blip r:embed="rId14">
            <a:extLst>
              <a:ext uri="{BEBA8EAE-BF5A-486C-A8C5-ECC9F3942E4B}">
                <a14:imgProps xmlns:a14="http://schemas.microsoft.com/office/drawing/2010/main">
                  <a14:imgLayer r:embed="rId10">
                    <a14:imgEffect>
                      <a14:backgroundRemoval t="4444" b="40278" l="51736" r="69965">
                        <a14:foregroundMark x1="60330" y1="17639" x2="62587" y2="25972"/>
                        <a14:foregroundMark x1="58073" y1="23472" x2="57986" y2="30833"/>
                        <a14:foregroundMark x1="57986" y1="30833" x2="58594" y2="34167"/>
                        <a14:foregroundMark x1="52951" y1="23194" x2="55208" y2="31389"/>
                        <a14:foregroundMark x1="52604" y1="24444" x2="53038" y2="31667"/>
                        <a14:foregroundMark x1="53038" y1="31667" x2="55729" y2="38889"/>
                        <a14:foregroundMark x1="55729" y1="38889" x2="66146" y2="40278"/>
                        <a14:foregroundMark x1="66146" y1="40278" x2="65625" y2="29028"/>
                        <a14:foregroundMark x1="65625" y1="29028" x2="60938" y2="27361"/>
                        <a14:foregroundMark x1="60938" y1="27361" x2="60330" y2="27917"/>
                        <a14:foregroundMark x1="51823" y1="25278" x2="51736" y2="34722"/>
                        <a14:foregroundMark x1="51736" y1="34722" x2="52604" y2="35556"/>
                        <a14:foregroundMark x1="52778" y1="31111" x2="52865" y2="34722"/>
                        <a14:foregroundMark x1="54514" y1="25833" x2="55903" y2="34444"/>
                        <a14:foregroundMark x1="55903" y1="34444" x2="56597" y2="34444"/>
                        <a14:foregroundMark x1="55208" y1="27500" x2="57465" y2="34167"/>
                        <a14:foregroundMark x1="57465" y1="34167" x2="60156" y2="33750"/>
                        <a14:foregroundMark x1="57465" y1="22917" x2="66927" y2="25139"/>
                        <a14:foregroundMark x1="61024" y1="15139" x2="60677" y2="25278"/>
                        <a14:foregroundMark x1="60677" y1="25278" x2="61806" y2="30139"/>
                        <a14:foregroundMark x1="62847" y1="24444" x2="63368" y2="38472"/>
                        <a14:foregroundMark x1="62413" y1="32778" x2="62240" y2="37500"/>
                        <a14:foregroundMark x1="54948" y1="37639" x2="62674" y2="39306"/>
                        <a14:foregroundMark x1="58594" y1="38472" x2="65451" y2="38889"/>
                        <a14:foregroundMark x1="67622" y1="20278" x2="66406" y2="25833"/>
                        <a14:foregroundMark x1="63108" y1="12222" x2="60503" y2="17222"/>
                      </a14:backgroundRemoval>
                    </a14:imgEffect>
                  </a14:imgLayer>
                </a14:imgProps>
              </a:ext>
              <a:ext uri="{28A0092B-C50C-407E-A947-70E740481C1C}">
                <a14:useLocalDpi xmlns:a14="http://schemas.microsoft.com/office/drawing/2010/main" val="0"/>
              </a:ext>
            </a:extLst>
          </a:blip>
          <a:srcRect l="50900" t="155" r="27728" b="55552"/>
          <a:stretch/>
        </p:blipFill>
        <p:spPr>
          <a:xfrm>
            <a:off x="4878745" y="213775"/>
            <a:ext cx="3312693" cy="4106953"/>
          </a:xfrm>
          <a:prstGeom prst="rect">
            <a:avLst/>
          </a:prstGeom>
        </p:spPr>
      </p:pic>
      <p:sp>
        <p:nvSpPr>
          <p:cNvPr id="45" name="TextBox 44">
            <a:extLst>
              <a:ext uri="{FF2B5EF4-FFF2-40B4-BE49-F238E27FC236}">
                <a16:creationId xmlns:a16="http://schemas.microsoft.com/office/drawing/2014/main" id="{8DE6FBE6-C223-4BCF-8B61-D06DB3D09BBC}"/>
              </a:ext>
            </a:extLst>
          </p:cNvPr>
          <p:cNvSpPr txBox="1"/>
          <p:nvPr/>
        </p:nvSpPr>
        <p:spPr>
          <a:xfrm>
            <a:off x="5287035" y="2336412"/>
            <a:ext cx="2315254" cy="1629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3</a:t>
            </a:r>
          </a:p>
        </p:txBody>
      </p:sp>
      <p:pic>
        <p:nvPicPr>
          <p:cNvPr id="38" name="Picture 37">
            <a:hlinkClick r:id="rId15" action="ppaction://hlinksldjump"/>
            <a:extLst>
              <a:ext uri="{FF2B5EF4-FFF2-40B4-BE49-F238E27FC236}">
                <a16:creationId xmlns:a16="http://schemas.microsoft.com/office/drawing/2014/main" id="{1A8B378E-7EA1-4532-B9ED-462E72E53805}"/>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083" b="40000" l="73872" r="91580">
                        <a14:foregroundMark x1="83941" y1="11667" x2="81337" y2="12083"/>
                        <a14:foregroundMark x1="82813" y1="10972" x2="82813" y2="10972"/>
                        <a14:foregroundMark x1="82813" y1="10556" x2="82813" y2="11528"/>
                        <a14:foregroundMark x1="79253" y1="11528" x2="79688" y2="14028"/>
                        <a14:foregroundMark x1="79948" y1="11806" x2="82552" y2="20556"/>
                        <a14:foregroundMark x1="82378" y1="14028" x2="83073" y2="20278"/>
                        <a14:foregroundMark x1="82899" y1="13611" x2="83594" y2="14861"/>
                        <a14:foregroundMark x1="85330" y1="10972" x2="84288" y2="14861"/>
                        <a14:foregroundMark x1="86024" y1="12361" x2="85156" y2="18611"/>
                        <a14:foregroundMark x1="75174" y1="25417" x2="81771" y2="35694"/>
                        <a14:foregroundMark x1="81771" y1="35694" x2="86979" y2="33611"/>
                        <a14:foregroundMark x1="86979" y1="33611" x2="87153" y2="33333"/>
                        <a14:foregroundMark x1="90104" y1="22361" x2="90278" y2="32500"/>
                        <a14:foregroundMark x1="90712" y1="23472" x2="90538" y2="34167"/>
                        <a14:foregroundMark x1="90538" y1="34167" x2="88615" y2="41058"/>
                        <a14:foregroundMark x1="82863" y1="40890" x2="78212" y2="40000"/>
                        <a14:foregroundMark x1="88368" y1="41944" x2="85443" y2="41384"/>
                        <a14:foregroundMark x1="78212" y1="40000" x2="75347" y2="26806"/>
                        <a14:foregroundMark x1="75347" y1="26806" x2="80382" y2="20833"/>
                        <a14:foregroundMark x1="80382" y1="20833" x2="80729" y2="20833"/>
                        <a14:foregroundMark x1="87760" y1="21667" x2="90451" y2="23472"/>
                        <a14:foregroundMark x1="89497" y1="21528" x2="84635" y2="27639"/>
                        <a14:foregroundMark x1="84635" y1="27639" x2="81944" y2="34444"/>
                        <a14:foregroundMark x1="81944" y1="34444" x2="81944" y2="33194"/>
                        <a14:foregroundMark x1="79688" y1="24444" x2="79167" y2="30278"/>
                        <a14:foregroundMark x1="77344" y1="21250" x2="73958" y2="32639"/>
                        <a14:foregroundMark x1="73958" y1="32639" x2="73958" y2="37222"/>
                        <a14:foregroundMark x1="88368" y1="26944" x2="87587" y2="37917"/>
                        <a14:foregroundMark x1="86285" y1="10972" x2="86285" y2="10972"/>
                        <a14:foregroundMark x1="85590" y1="10556" x2="85590" y2="10556"/>
                        <a14:foregroundMark x1="85851" y1="10278" x2="85851" y2="10278"/>
                        <a14:foregroundMark x1="85851" y1="10972" x2="85851" y2="10972"/>
                        <a14:foregroundMark x1="82726" y1="9861" x2="82726" y2="9861"/>
                        <a14:foregroundMark x1="81944" y1="25972" x2="82205" y2="32361"/>
                        <a14:foregroundMark x1="82465" y1="21806" x2="86806" y2="32639"/>
                        <a14:foregroundMark x1="88108" y1="26806" x2="86719" y2="35972"/>
                        <a14:foregroundMark x1="86719" y1="35972" x2="80816" y2="38611"/>
                        <a14:foregroundMark x1="82465" y1="26528" x2="81510" y2="29444"/>
                        <a14:foregroundMark x1="76910" y1="29722" x2="78559" y2="35139"/>
                        <a14:foregroundMark x1="74566" y1="33889" x2="78472" y2="38750"/>
                        <a14:foregroundMark x1="78819" y1="36806" x2="81424" y2="39861"/>
                        <a14:foregroundMark x1="86979" y1="2083" x2="86979" y2="2083"/>
                        <a14:foregroundMark x1="81771" y1="39028" x2="88976" y2="39028"/>
                        <a14:backgroundMark x1="83767" y1="41528" x2="83767" y2="41528"/>
                        <a14:backgroundMark x1="84983" y1="41528" x2="83507" y2="41250"/>
                        <a14:backgroundMark x1="85503" y1="41528" x2="83247" y2="41806"/>
                        <a14:backgroundMark x1="82639" y1="41667" x2="82639" y2="41667"/>
                        <a14:backgroundMark x1="82986" y1="41389" x2="82986" y2="41389"/>
                        <a14:backgroundMark x1="88802" y1="41528" x2="88108" y2="41528"/>
                        <a14:backgroundMark x1="85677" y1="41806" x2="85677" y2="41806"/>
                      </a14:backgroundRemoval>
                    </a14:imgEffect>
                  </a14:imgLayer>
                </a14:imgProps>
              </a:ext>
              <a:ext uri="{28A0092B-C50C-407E-A947-70E740481C1C}">
                <a14:useLocalDpi xmlns:a14="http://schemas.microsoft.com/office/drawing/2010/main" val="0"/>
              </a:ext>
            </a:extLst>
          </a:blip>
          <a:srcRect l="72829" t="9409" r="6308" b="56747"/>
          <a:stretch/>
        </p:blipFill>
        <p:spPr>
          <a:xfrm>
            <a:off x="3046703" y="3540179"/>
            <a:ext cx="3489339" cy="3432840"/>
          </a:xfrm>
          <a:prstGeom prst="rect">
            <a:avLst/>
          </a:prstGeom>
        </p:spPr>
      </p:pic>
      <p:sp>
        <p:nvSpPr>
          <p:cNvPr id="46" name="TextBox 45">
            <a:extLst>
              <a:ext uri="{FF2B5EF4-FFF2-40B4-BE49-F238E27FC236}">
                <a16:creationId xmlns:a16="http://schemas.microsoft.com/office/drawing/2014/main" id="{560A510F-3677-43E0-9BCC-B4F1DA912359}"/>
              </a:ext>
            </a:extLst>
          </p:cNvPr>
          <p:cNvSpPr txBox="1"/>
          <p:nvPr/>
        </p:nvSpPr>
        <p:spPr>
          <a:xfrm>
            <a:off x="3436738" y="4995860"/>
            <a:ext cx="23323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lumMod val="95000"/>
                    <a:lumOff val="5000"/>
                  </a:prstClr>
                </a:solidFill>
                <a:effectLst/>
                <a:uLnTx/>
                <a:uFillTx/>
                <a:ea typeface="+mn-ea"/>
                <a:cs typeface="Arial" panose="020B0604020202020204" pitchFamily="34" charset="0"/>
              </a:rPr>
              <a:t>Phiếu số 4</a:t>
            </a:r>
          </a:p>
        </p:txBody>
      </p:sp>
      <p:pic>
        <p:nvPicPr>
          <p:cNvPr id="2" name="Picture 1">
            <a:hlinkClick r:id="rId8" action="ppaction://hlinksldjump"/>
            <a:extLst>
              <a:ext uri="{FF2B5EF4-FFF2-40B4-BE49-F238E27FC236}">
                <a16:creationId xmlns:a16="http://schemas.microsoft.com/office/drawing/2014/main" id="{5A809B93-ED71-5639-9CB0-65AE93CCE1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7522858" y="3527072"/>
            <a:ext cx="3032242" cy="3330928"/>
          </a:xfrm>
          <a:prstGeom prst="rect">
            <a:avLst/>
          </a:prstGeom>
        </p:spPr>
      </p:pic>
      <p:sp>
        <p:nvSpPr>
          <p:cNvPr id="3" name="TextBox 2">
            <a:extLst>
              <a:ext uri="{FF2B5EF4-FFF2-40B4-BE49-F238E27FC236}">
                <a16:creationId xmlns:a16="http://schemas.microsoft.com/office/drawing/2014/main" id="{CEB9B47B-F265-D644-F8DB-4326832659C8}"/>
              </a:ext>
            </a:extLst>
          </p:cNvPr>
          <p:cNvSpPr txBox="1"/>
          <p:nvPr/>
        </p:nvSpPr>
        <p:spPr>
          <a:xfrm>
            <a:off x="7861302" y="4797601"/>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5</a:t>
            </a:r>
          </a:p>
        </p:txBody>
      </p:sp>
    </p:spTree>
    <p:extLst>
      <p:ext uri="{BB962C8B-B14F-4D97-AF65-F5344CB8AC3E}">
        <p14:creationId xmlns:p14="http://schemas.microsoft.com/office/powerpoint/2010/main" val="2311965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ppt_x"/>
                                          </p:val>
                                        </p:tav>
                                        <p:tav tm="100000">
                                          <p:val>
                                            <p:strVal val="#ppt_x"/>
                                          </p:val>
                                        </p:tav>
                                      </p:tavLst>
                                    </p:anim>
                                    <p:anim calcmode="lin" valueType="num">
                                      <p:cBhvr additive="base">
                                        <p:cTn id="37" dur="50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ppt_x"/>
                                          </p:val>
                                        </p:tav>
                                        <p:tav tm="100000">
                                          <p:val>
                                            <p:strVal val="#ppt_x"/>
                                          </p:val>
                                        </p:tav>
                                      </p:tavLst>
                                    </p:anim>
                                    <p:anim calcmode="lin" valueType="num">
                                      <p:cBhvr additive="base">
                                        <p:cTn id="51" dur="500" fill="hold"/>
                                        <p:tgtEl>
                                          <p:spTgt spid="3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4" grpId="0"/>
      <p:bldP spid="42" grpId="0"/>
      <p:bldP spid="42" grpId="1"/>
      <p:bldP spid="44" grpId="0"/>
      <p:bldP spid="44" grpId="1"/>
      <p:bldP spid="45" grpId="0"/>
      <p:bldP spid="45" grpId="1"/>
      <p:bldP spid="46" grpId="0"/>
      <p:bldP spid="46"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Phiếu số 1</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73672" y="2260343"/>
              <a:ext cx="10444652" cy="258532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Arial" panose="020B0604020202020204" pitchFamily="34" charset="0"/>
                  <a:cs typeface="Arial" panose="020B0604020202020204" pitchFamily="34" charset="0"/>
                </a:rPr>
                <a:t>Vệt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phấn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trên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mặt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bàn</a:t>
              </a:r>
              <a:endParaRPr kumimoji="0" lang="en-US"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Vì sao vệt phấn trên mặt bàn được xóa đi?</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25146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xmln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170099"/>
          </a:xfrm>
          <a:prstGeom prst="rect">
            <a:avLst/>
          </a:prstGeom>
          <a:noFill/>
        </p:spPr>
        <p:txBody>
          <a:bodyPr wrap="square" rtlCol="0">
            <a:spAutoFit/>
          </a:bodyPr>
          <a:lstStyle/>
          <a:p>
            <a:pPr lvl="0" algn="just"/>
            <a:r>
              <a:rPr lang="en-US" sz="4000" dirty="0">
                <a:solidFill>
                  <a:srgbClr val="B80036"/>
                </a:solidFill>
                <a:latin typeface="Arial" panose="020B0604020202020204" pitchFamily="34" charset="0"/>
                <a:cs typeface="Arial" panose="020B0604020202020204" pitchFamily="34" charset="0"/>
              </a:rPr>
              <a:t>V</a:t>
            </a:r>
            <a:r>
              <a:rPr lang="vi-VN" sz="4000" dirty="0">
                <a:solidFill>
                  <a:srgbClr val="B80036"/>
                </a:solidFill>
                <a:latin typeface="Arial" panose="020B0604020202020204" pitchFamily="34" charset="0"/>
                <a:cs typeface="Arial" panose="020B0604020202020204" pitchFamily="34" charset="0"/>
              </a:rPr>
              <a:t>ệt phấn trên mặt bàn được xóa đi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Minh </a:t>
            </a:r>
            <a:r>
              <a:rPr lang="vi-VN" sz="4000" dirty="0">
                <a:solidFill>
                  <a:srgbClr val="B80036"/>
                </a:solidFill>
                <a:latin typeface="Arial" panose="020B0604020202020204" pitchFamily="34" charset="0"/>
                <a:cs typeface="Arial" panose="020B0604020202020204" pitchFamily="34" charset="0"/>
              </a:rPr>
              <a:t>nhớ </a:t>
            </a:r>
            <a:r>
              <a:rPr lang="en-US" sz="4000" dirty="0" err="1">
                <a:solidFill>
                  <a:srgbClr val="B80036"/>
                </a:solidFill>
                <a:latin typeface="Arial" panose="020B0604020202020204" pitchFamily="34" charset="0"/>
                <a:cs typeface="Arial" panose="020B0604020202020204" pitchFamily="34" charset="0"/>
              </a:rPr>
              <a:t>lại</a:t>
            </a:r>
            <a:r>
              <a:rPr lang="en-US" sz="4000" dirty="0">
                <a:solidFill>
                  <a:srgbClr val="B80036"/>
                </a:solidFill>
                <a:latin typeface="Arial" panose="020B0604020202020204" pitchFamily="34" charset="0"/>
                <a:cs typeface="Arial" panose="020B0604020202020204" pitchFamily="34" charset="0"/>
              </a:rPr>
              <a:t> </a:t>
            </a:r>
            <a:r>
              <a:rPr lang="vi-VN" sz="4000" dirty="0">
                <a:solidFill>
                  <a:srgbClr val="B80036"/>
                </a:solidFill>
                <a:latin typeface="Arial" panose="020B0604020202020204" pitchFamily="34" charset="0"/>
                <a:cs typeface="Arial" panose="020B0604020202020204" pitchFamily="34" charset="0"/>
              </a:rPr>
              <a:t>ánh mắt buồn của bạn lúc nhìn Minh vạch đường phấn trắn</a:t>
            </a:r>
            <a:r>
              <a:rPr lang="en-US" sz="4000" dirty="0">
                <a:solidFill>
                  <a:srgbClr val="B80036"/>
                </a:solidFill>
                <a:latin typeface="Arial" panose="020B0604020202020204" pitchFamily="34" charset="0"/>
                <a:cs typeface="Arial" panose="020B0604020202020204" pitchFamily="34" charset="0"/>
              </a:rPr>
              <a:t>g </a:t>
            </a:r>
            <a:r>
              <a:rPr lang="en-US" sz="4000" dirty="0" err="1">
                <a:solidFill>
                  <a:srgbClr val="B80036"/>
                </a:solidFill>
                <a:latin typeface="Arial" panose="020B0604020202020204" pitchFamily="34" charset="0"/>
                <a:cs typeface="Arial" panose="020B0604020202020204" pitchFamily="34" charset="0"/>
              </a:rPr>
              <a:t>và</a:t>
            </a:r>
            <a:r>
              <a:rPr lang="en-US" sz="4000" dirty="0">
                <a:solidFill>
                  <a:srgbClr val="B80036"/>
                </a:solidFill>
                <a:latin typeface="Arial" panose="020B0604020202020204" pitchFamily="34" charset="0"/>
                <a:cs typeface="Arial" panose="020B0604020202020204" pitchFamily="34" charset="0"/>
              </a:rPr>
              <a:t> Minh </a:t>
            </a:r>
            <a:r>
              <a:rPr lang="en-US" sz="4000" dirty="0" err="1">
                <a:solidFill>
                  <a:srgbClr val="B80036"/>
                </a:solidFill>
                <a:latin typeface="Arial" panose="020B0604020202020204" pitchFamily="34" charset="0"/>
                <a:cs typeface="Arial" panose="020B0604020202020204" pitchFamily="34" charset="0"/>
              </a:rPr>
              <a:t>rất</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ân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hận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việc</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làm</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đó</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của</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mình</a:t>
            </a:r>
            <a:r>
              <a:rPr lang="en-US" sz="4000" dirty="0">
                <a:solidFill>
                  <a:srgbClr val="B80036"/>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149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4">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121797"/>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Arial" panose="020B0604020202020204" pitchFamily="34" charset="0"/>
                </a:rPr>
                <a:t>Phiếu số 2</a:t>
              </a:r>
            </a:p>
          </p:txBody>
        </p:sp>
        <p:sp>
          <p:nvSpPr>
            <p:cNvPr id="12" name="TextBox 11">
              <a:extLst>
                <a:ext uri="{FF2B5EF4-FFF2-40B4-BE49-F238E27FC236}">
                  <a16:creationId xmlns:a16="http://schemas.microsoft.com/office/drawing/2014/main" id="{1F18000F-9621-48C2-A258-5703711A0B27}"/>
                </a:ext>
              </a:extLst>
            </p:cNvPr>
            <p:cNvSpPr txBox="1"/>
            <p:nvPr/>
          </p:nvSpPr>
          <p:spPr>
            <a:xfrm>
              <a:off x="943882" y="2561725"/>
              <a:ext cx="1042432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Việc làm nào của Hải Thượng Lãn Ông đúng với câu: Thầy thuốc như mẹ hiền?</a:t>
              </a:r>
              <a:endParaRPr kumimoji="0" lang="en-US" sz="4400" b="0"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7711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xmln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046988"/>
          </a:xfrm>
          <a:prstGeom prst="rect">
            <a:avLst/>
          </a:prstGeom>
          <a:noFill/>
        </p:spPr>
        <p:txBody>
          <a:bodyPr wrap="square" rtlCol="0">
            <a:spAutoFit/>
          </a:bodyPr>
          <a:lstStyle/>
          <a:p>
            <a:pPr lvl="0" algn="just"/>
            <a:r>
              <a:rPr lang="vi-VN" sz="3200" dirty="0">
                <a:solidFill>
                  <a:srgbClr val="B80036"/>
                </a:solidFill>
                <a:latin typeface="Arial" panose="020B0604020202020204" pitchFamily="34" charset="0"/>
                <a:cs typeface="Arial" panose="020B0604020202020204" pitchFamily="34" charset="0"/>
              </a:rPr>
              <a:t>Việc làm của Hải Thượng Lãn Ông đúng với câu: Thầy thuốc như mẹ hiền là: Ông không quản ngày đêm, mưa nắng, trèo đèo lội suối đi chữa bệnh cứu người. Đối với người nghèo, hoàn cảnh khó khăn, ông thường khám bệnh và cho thuốc không lấy tiền.</a:t>
            </a:r>
            <a:endParaRPr kumimoji="0" lang="en-US" sz="32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852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33649"/>
            <a:ext cx="10723839" cy="4726005"/>
            <a:chOff x="651653" y="808521"/>
            <a:chExt cx="10723839" cy="4726005"/>
          </a:xfrm>
          <a:solidFill>
            <a:schemeClr val="accent5">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08521"/>
              <a:ext cx="10723839" cy="4726005"/>
            </a:xfrm>
            <a:prstGeom prst="roundRect">
              <a:avLst/>
            </a:prstGeom>
            <a:grpFill/>
            <a:ln w="38100">
              <a:solidFill>
                <a:srgbClr val="03AB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073218"/>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Phiếu</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3</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01408" y="1893331"/>
              <a:ext cx="10424328" cy="304698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báo</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tường</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tôi</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Nếu được gặp người bạn nhỏ gan dạ và tốt bụng trong câu chuyện, em sẽ nói gì với bạn</a:t>
              </a:r>
              <a:r>
                <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153488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69484"/>
            <a:ext cx="10888718" cy="4690170"/>
            <a:chOff x="651653" y="844356"/>
            <a:chExt cx="10888718" cy="4690170"/>
          </a:xfrm>
          <a:solidFill>
            <a:schemeClr val="accent6">
              <a:lumMod val="60000"/>
              <a:lumOff val="4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44356"/>
              <a:ext cx="10888718" cy="4690170"/>
            </a:xfrm>
            <a:prstGeom prst="roundRect">
              <a:avLst/>
            </a:prstGeom>
            <a:grpFill/>
            <a:ln w="38100">
              <a:solidFill>
                <a:srgbClr val="FF47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12674" y="963049"/>
              <a:ext cx="4156817" cy="1015663"/>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B80036"/>
                  </a:solidFill>
                  <a:effectLst/>
                  <a:uLnTx/>
                  <a:uFillTx/>
                  <a:latin typeface="Arial" panose="020B0604020202020204" pitchFamily="34" charset="0"/>
                  <a:ea typeface="+mn-ea"/>
                  <a:cs typeface="Arial" panose="020B0604020202020204" pitchFamily="34" charset="0"/>
                </a:rPr>
                <a:t>Phiếu số 4</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53224" y="1779048"/>
              <a:ext cx="10485575" cy="280076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muốn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endPar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rPr>
                <a:t>Chi tiết nào trong câu chuyện giúp em hiểu hơn câu tục ngữ: Ăn quả nhớ kẻ trồng cây?</a:t>
              </a:r>
              <a:endParaRPr kumimoji="0" lang="en-US" sz="4400" b="0" i="1"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0728" y="4373992"/>
            <a:ext cx="4107200" cy="2484008"/>
          </a:xfrm>
          <a:prstGeom prst="rect">
            <a:avLst/>
          </a:prstGeom>
        </p:spPr>
      </p:pic>
    </p:spTree>
    <p:extLst>
      <p:ext uri="{BB962C8B-B14F-4D97-AF65-F5344CB8AC3E}">
        <p14:creationId xmlns:p14="http://schemas.microsoft.com/office/powerpoint/2010/main" val="1877477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xmln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62322"/>
          </a:xfrm>
          <a:prstGeom prst="rect">
            <a:avLst/>
          </a:prstGeom>
          <a:noFill/>
        </p:spPr>
        <p:txBody>
          <a:bodyPr wrap="square" rtlCol="0">
            <a:spAutoFit/>
          </a:bodyPr>
          <a:lstStyle/>
          <a:p>
            <a:pPr lvl="0" algn="just"/>
            <a:r>
              <a:rPr lang="vi-VN" sz="3600" dirty="0">
                <a:solidFill>
                  <a:srgbClr val="B80036"/>
                </a:solidFill>
                <a:latin typeface="Arial" panose="020B0604020202020204" pitchFamily="34" charset="0"/>
                <a:cs typeface="Arial" panose="020B0604020202020204" pitchFamily="34" charset="0"/>
              </a:rPr>
              <a:t> “Con muốn làm một cái cây. Con muốn làm cây ổi trong sân nhà cũ của con, muốn luôn bên đám bạn cùng chia nhau từng trái ổi chín và thấy ông ngồi cười hiền lành bên gốc ổi...”. </a:t>
            </a:r>
            <a:endParaRPr kumimoji="0" lang="en-US" sz="36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832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Phiếu</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83197" y="2098418"/>
              <a:ext cx="10197679" cy="2406813"/>
            </a:xfrm>
            <a:prstGeom prst="rect">
              <a:avLst/>
            </a:prstGeom>
            <a:grpFill/>
          </p:spPr>
          <p:txBody>
            <a:bodyPr wrap="square">
              <a:spAutoFit/>
            </a:bodyPr>
            <a:lstStyle/>
            <a:p>
              <a:pPr marL="0" marR="0" algn="ctr">
                <a:lnSpc>
                  <a:spcPct val="120000"/>
                </a:lnSpc>
                <a:spcBef>
                  <a:spcPts val="0"/>
                </a:spcBef>
                <a:spcAft>
                  <a:spcPts val="0"/>
                </a:spcAft>
              </a:pPr>
              <a:r>
                <a:rPr lang="en-US" sz="4800" dirty="0" err="1">
                  <a:solidFill>
                    <a:srgbClr val="002060"/>
                  </a:solidFill>
                  <a:ea typeface="Calibri" panose="020F0502020204030204" pitchFamily="34" charset="0"/>
                </a:rPr>
                <a:t>Ông</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bụt</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đã</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đến</a:t>
              </a:r>
              <a:endParaRPr lang="en-US" sz="4800" dirty="0">
                <a:solidFill>
                  <a:srgbClr val="002060"/>
                </a:solidFill>
                <a:effectLst/>
                <a:ea typeface="Calibri" panose="020F0502020204030204" pitchFamily="34" charset="0"/>
              </a:endParaRPr>
            </a:p>
            <a:p>
              <a:pPr marL="0" marR="0" algn="just">
                <a:lnSpc>
                  <a:spcPct val="120000"/>
                </a:lnSpc>
                <a:spcBef>
                  <a:spcPts val="0"/>
                </a:spcBef>
                <a:spcAft>
                  <a:spcPts val="0"/>
                </a:spcAft>
              </a:pPr>
              <a:r>
                <a:rPr lang="vi-VN" sz="4000" dirty="0">
                  <a:effectLst/>
                  <a:ea typeface="Calibri" panose="020F0502020204030204" pitchFamily="34" charset="0"/>
                </a:rPr>
                <a:t>Việc làm của nhân vật nào trong câu chuyện</a:t>
              </a:r>
              <a:r>
                <a:rPr lang="en-US" sz="4000" dirty="0">
                  <a:effectLst/>
                  <a:ea typeface="Calibri" panose="020F0502020204030204" pitchFamily="34" charset="0"/>
                </a:rPr>
                <a:t> </a:t>
              </a:r>
              <a:r>
                <a:rPr lang="vi-VN" sz="4000" dirty="0">
                  <a:effectLst/>
                  <a:ea typeface="Calibri" panose="020F0502020204030204" pitchFamily="34" charset="0"/>
                </a:rPr>
                <a:t>giống như ông bụt trong thế giới cổ tích?</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1504751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xmln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00767"/>
          </a:xfrm>
          <a:prstGeom prst="rect">
            <a:avLst/>
          </a:prstGeom>
          <a:noFill/>
        </p:spPr>
        <p:txBody>
          <a:bodyPr wrap="square" rtlCol="0">
            <a:spAutoFit/>
          </a:bodyPr>
          <a:lstStyle/>
          <a:p>
            <a:pPr lvl="0" algn="just"/>
            <a:r>
              <a:rPr lang="vi-VN" sz="4400" dirty="0">
                <a:solidFill>
                  <a:srgbClr val="B80036"/>
                </a:solidFill>
                <a:latin typeface="Arial" panose="020B0604020202020204" pitchFamily="34" charset="0"/>
                <a:cs typeface="Arial" panose="020B0604020202020204" pitchFamily="34" charset="0"/>
              </a:rPr>
              <a:t>Việc làm của ông hoạ sĩ: “mua một chậu lan mới thay cho chậu lan cũ” giống như ông bụt trong thế giới cổ tích</a:t>
            </a:r>
            <a:r>
              <a:rPr lang="en-US" sz="4400" dirty="0">
                <a:solidFill>
                  <a:srgbClr val="B80036"/>
                </a:solidFill>
                <a:latin typeface="Arial" panose="020B0604020202020204" pitchFamily="34" charset="0"/>
                <a:cs typeface="Arial" panose="020B0604020202020204" pitchFamily="34" charset="0"/>
              </a:rPr>
              <a:t>.</a:t>
            </a:r>
            <a:endParaRPr lang="vi-VN" sz="4400" dirty="0">
              <a:solidFill>
                <a:srgbClr val="B800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150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id="{276B55DB-804C-DCC8-E3C6-83B93C854A01}"/>
              </a:ext>
            </a:extLst>
          </p:cNvPr>
          <p:cNvSpPr/>
          <p:nvPr/>
        </p:nvSpPr>
        <p:spPr>
          <a:xfrm>
            <a:off x="2418602" y="504967"/>
            <a:ext cx="6670512" cy="3925357"/>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rot="18370189">
            <a:off x="2138761" y="3077428"/>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6">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059804" y="1905752"/>
            <a:ext cx="963561" cy="1035642"/>
          </a:xfrm>
          <a:prstGeom prst="rect">
            <a:avLst/>
          </a:prstGeom>
        </p:spPr>
      </p:pic>
      <p:pic>
        <p:nvPicPr>
          <p:cNvPr id="9" name="Picture 8">
            <a:extLst>
              <a:ext uri="{FF2B5EF4-FFF2-40B4-BE49-F238E27FC236}">
                <a16:creationId xmlns:a16="http://schemas.microsoft.com/office/drawing/2014/main" id="{81043936-C19B-9F09-8FAD-515338F67F38}"/>
              </a:ext>
            </a:extLst>
          </p:cNvPr>
          <p:cNvPicPr>
            <a:picLocks noChangeAspect="1"/>
          </p:cNvPicPr>
          <p:nvPr/>
        </p:nvPicPr>
        <p:blipFill>
          <a:blip r:embed="rId7"/>
          <a:stretch>
            <a:fillRect/>
          </a:stretch>
        </p:blipFill>
        <p:spPr>
          <a:xfrm>
            <a:off x="2060812" y="867162"/>
            <a:ext cx="7480440" cy="3255546"/>
          </a:xfrm>
          <a:prstGeom prst="rect">
            <a:avLst/>
          </a:prstGeom>
        </p:spPr>
      </p:pic>
    </p:spTree>
    <p:extLst>
      <p:ext uri="{BB962C8B-B14F-4D97-AF65-F5344CB8AC3E}">
        <p14:creationId xmlns:p14="http://schemas.microsoft.com/office/powerpoint/2010/main" val="1732826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9559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Nghe – viết: Cảm xúc Trường Sa (4 khổ thơ đầu). </a:t>
              </a:r>
            </a:p>
          </p:txBody>
        </p:sp>
      </p:grpSp>
      <p:sp>
        <p:nvSpPr>
          <p:cNvPr id="2" name="TextBox 1">
            <a:extLst>
              <a:ext uri="{FF2B5EF4-FFF2-40B4-BE49-F238E27FC236}">
                <a16:creationId xmlns:a16="http://schemas.microsoft.com/office/drawing/2014/main" id="{70B0F9B6-B499-5DD9-94E0-C2513FBC4702}"/>
              </a:ext>
            </a:extLst>
          </p:cNvPr>
          <p:cNvSpPr txBox="1"/>
          <p:nvPr/>
        </p:nvSpPr>
        <p:spPr>
          <a:xfrm>
            <a:off x="647700" y="1581150"/>
            <a:ext cx="4695825" cy="1815882"/>
          </a:xfrm>
          <a:prstGeom prst="rect">
            <a:avLst/>
          </a:prstGeom>
          <a:noFill/>
        </p:spPr>
        <p:txBody>
          <a:bodyPr wrap="square" rtlCol="0">
            <a:spAutoFit/>
          </a:bodyPr>
          <a:lstStyle/>
          <a:p>
            <a:pPr algn="just" rtl="0" latinLnBrk="0"/>
            <a:r>
              <a:rPr lang="vi-VN" sz="2800" b="0" i="0" dirty="0">
                <a:solidFill>
                  <a:srgbClr val="000000"/>
                </a:solidFill>
                <a:effectLst/>
              </a:rPr>
              <a:t>Em đã nhớ Trường Sa</a:t>
            </a:r>
          </a:p>
          <a:p>
            <a:pPr algn="just" rtl="0" latinLnBrk="0"/>
            <a:r>
              <a:rPr lang="vi-VN" sz="2800" b="0" i="0" dirty="0">
                <a:solidFill>
                  <a:srgbClr val="000000"/>
                </a:solidFill>
                <a:effectLst/>
              </a:rPr>
              <a:t>Cả khi mình chưa đến </a:t>
            </a:r>
          </a:p>
          <a:p>
            <a:pPr algn="just" rtl="0" latinLnBrk="0"/>
            <a:r>
              <a:rPr lang="vi-VN" sz="2800" b="0" i="0" dirty="0">
                <a:solidFill>
                  <a:srgbClr val="000000"/>
                </a:solidFill>
                <a:effectLst/>
              </a:rPr>
              <a:t>Giữa sóng, cát không ngờ </a:t>
            </a:r>
          </a:p>
          <a:p>
            <a:pPr algn="just" rtl="0" latinLnBrk="0"/>
            <a:r>
              <a:rPr lang="vi-VN" sz="2800" b="0" i="0" dirty="0">
                <a:solidFill>
                  <a:srgbClr val="000000"/>
                </a:solidFill>
                <a:effectLst/>
              </a:rPr>
              <a:t>Gặp màu hoa muống biển.</a:t>
            </a:r>
          </a:p>
        </p:txBody>
      </p:sp>
      <p:sp>
        <p:nvSpPr>
          <p:cNvPr id="3" name="TextBox 2">
            <a:extLst>
              <a:ext uri="{FF2B5EF4-FFF2-40B4-BE49-F238E27FC236}">
                <a16:creationId xmlns:a16="http://schemas.microsoft.com/office/drawing/2014/main" id="{C4A8312D-8AC0-9959-B5FC-6BA48CB51C7D}"/>
              </a:ext>
            </a:extLst>
          </p:cNvPr>
          <p:cNvSpPr txBox="1"/>
          <p:nvPr/>
        </p:nvSpPr>
        <p:spPr>
          <a:xfrm>
            <a:off x="619125" y="3609975"/>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Đá Thị, Len Đao </a:t>
            </a:r>
          </a:p>
          <a:p>
            <a:pPr algn="just" rtl="0" latinLnBrk="0"/>
            <a:r>
              <a:rPr lang="vi-VN" sz="2800" b="0" i="0" dirty="0">
                <a:solidFill>
                  <a:srgbClr val="000000"/>
                </a:solidFill>
                <a:effectLst/>
              </a:rPr>
              <a:t>Song Tử Tây sóng vỗ </a:t>
            </a:r>
          </a:p>
          <a:p>
            <a:pPr algn="just" rtl="0" latinLnBrk="0"/>
            <a:r>
              <a:rPr lang="vi-VN" sz="2800" b="0" i="0" dirty="0">
                <a:solidFill>
                  <a:srgbClr val="000000"/>
                </a:solidFill>
                <a:effectLst/>
              </a:rPr>
              <a:t>Những Sơn Ca, Sinh Tồn </a:t>
            </a:r>
          </a:p>
          <a:p>
            <a:pPr algn="just" rtl="0" latinLnBrk="0"/>
            <a:r>
              <a:rPr lang="vi-VN" sz="2800" b="0" i="0" dirty="0">
                <a:solidFill>
                  <a:srgbClr val="000000"/>
                </a:solidFill>
                <a:effectLst/>
              </a:rPr>
              <a:t>Hoa bàng vuông đợi nở.</a:t>
            </a:r>
          </a:p>
        </p:txBody>
      </p:sp>
      <p:sp>
        <p:nvSpPr>
          <p:cNvPr id="6" name="TextBox 5">
            <a:extLst>
              <a:ext uri="{FF2B5EF4-FFF2-40B4-BE49-F238E27FC236}">
                <a16:creationId xmlns:a16="http://schemas.microsoft.com/office/drawing/2014/main" id="{9E398B76-3265-2EFE-9D1A-3192E17EFC54}"/>
              </a:ext>
            </a:extLst>
          </p:cNvPr>
          <p:cNvSpPr txBox="1"/>
          <p:nvPr/>
        </p:nvSpPr>
        <p:spPr>
          <a:xfrm>
            <a:off x="6753225" y="1504950"/>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nhà giàn giữ đảo </a:t>
            </a:r>
          </a:p>
          <a:p>
            <a:pPr algn="just" rtl="0" latinLnBrk="0"/>
            <a:r>
              <a:rPr lang="vi-VN" sz="2800" b="0" i="0" dirty="0">
                <a:solidFill>
                  <a:srgbClr val="000000"/>
                </a:solidFill>
                <a:effectLst/>
              </a:rPr>
              <a:t>Neo cả nhịp tim người</a:t>
            </a:r>
          </a:p>
          <a:p>
            <a:pPr algn="just" rtl="0" latinLnBrk="0"/>
            <a:r>
              <a:rPr lang="vi-VN" sz="2800" b="0" i="0" dirty="0">
                <a:solidFill>
                  <a:srgbClr val="000000"/>
                </a:solidFill>
                <a:effectLst/>
              </a:rPr>
              <a:t>Muốn gửi vào muôn gió</a:t>
            </a:r>
          </a:p>
          <a:p>
            <a:pPr algn="just" rtl="0" latinLnBrk="0"/>
            <a:r>
              <a:rPr lang="vi-VN" sz="2800" b="0" i="0" dirty="0">
                <a:solidFill>
                  <a:srgbClr val="000000"/>
                </a:solidFill>
                <a:effectLst/>
              </a:rPr>
              <a:t>Xin từng ngày sóng nguôi.</a:t>
            </a:r>
          </a:p>
        </p:txBody>
      </p:sp>
      <p:sp>
        <p:nvSpPr>
          <p:cNvPr id="7" name="TextBox 6">
            <a:extLst>
              <a:ext uri="{FF2B5EF4-FFF2-40B4-BE49-F238E27FC236}">
                <a16:creationId xmlns:a16="http://schemas.microsoft.com/office/drawing/2014/main" id="{143F71FE-2995-03E0-DC56-87D609FC85D4}"/>
              </a:ext>
            </a:extLst>
          </p:cNvPr>
          <p:cNvSpPr txBox="1"/>
          <p:nvPr/>
        </p:nvSpPr>
        <p:spPr>
          <a:xfrm>
            <a:off x="6724650" y="3533775"/>
            <a:ext cx="4695825" cy="1815882"/>
          </a:xfrm>
          <a:prstGeom prst="rect">
            <a:avLst/>
          </a:prstGeom>
          <a:noFill/>
        </p:spPr>
        <p:txBody>
          <a:bodyPr wrap="square" rtlCol="0">
            <a:spAutoFit/>
          </a:bodyPr>
          <a:lstStyle/>
          <a:p>
            <a:pPr algn="just" rtl="0" latinLnBrk="0"/>
            <a:r>
              <a:rPr lang="vi-VN" sz="2800" b="0" i="0" dirty="0">
                <a:solidFill>
                  <a:srgbClr val="000000"/>
                </a:solidFill>
                <a:effectLst/>
              </a:rPr>
              <a:t>Bão giăng giăng mặt biển </a:t>
            </a:r>
          </a:p>
          <a:p>
            <a:pPr algn="just" rtl="0" latinLnBrk="0"/>
            <a:r>
              <a:rPr lang="vi-VN" sz="2800" b="0" i="0" dirty="0">
                <a:solidFill>
                  <a:srgbClr val="000000"/>
                </a:solidFill>
                <a:effectLst/>
              </a:rPr>
              <a:t>Đảo oằn mình khát mưa </a:t>
            </a:r>
          </a:p>
          <a:p>
            <a:pPr algn="just" rtl="0" latinLnBrk="0"/>
            <a:r>
              <a:rPr lang="vi-VN" sz="2800" b="0" i="0" dirty="0">
                <a:solidFill>
                  <a:srgbClr val="000000"/>
                </a:solidFill>
                <a:effectLst/>
              </a:rPr>
              <a:t>Đoá san hô kiêu hãnh </a:t>
            </a:r>
          </a:p>
          <a:p>
            <a:pPr algn="just" rtl="0" latinLnBrk="0"/>
            <a:r>
              <a:rPr lang="vi-VN" sz="2800" b="0" i="0" dirty="0">
                <a:solidFill>
                  <a:srgbClr val="000000"/>
                </a:solidFill>
                <a:effectLst/>
              </a:rPr>
              <a:t>Vẫn nở hoa bốn mùa.</a:t>
            </a:r>
          </a:p>
        </p:txBody>
      </p:sp>
    </p:spTree>
    <p:extLst>
      <p:ext uri="{BB962C8B-B14F-4D97-AF65-F5344CB8AC3E}">
        <p14:creationId xmlns:p14="http://schemas.microsoft.com/office/powerpoint/2010/main" val="508829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455693"/>
            <a:chOff x="1517027" y="-220661"/>
            <a:chExt cx="9669831" cy="1793824"/>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7608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Xác định chủ ngữ, vị ngữ của mỗi câu trong đoạn văn dưới đây:</a:t>
              </a: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866775" y="1676400"/>
            <a:ext cx="10125075" cy="3970318"/>
          </a:xfrm>
          <a:prstGeom prst="rect">
            <a:avLst/>
          </a:prstGeom>
          <a:noFill/>
        </p:spPr>
        <p:txBody>
          <a:bodyPr wrap="square" rtlCol="0">
            <a:spAutoFit/>
          </a:bodyPr>
          <a:lstStyle/>
          <a:p>
            <a:pPr algn="ctr" rtl="0" latinLnBrk="0"/>
            <a:r>
              <a:rPr lang="vi-VN" sz="3600" b="1" i="0" dirty="0">
                <a:solidFill>
                  <a:srgbClr val="000000"/>
                </a:solidFill>
                <a:effectLst/>
              </a:rPr>
              <a:t>Quê hương</a:t>
            </a:r>
            <a:endParaRPr lang="vi-VN" sz="3600" b="0" i="0" dirty="0">
              <a:solidFill>
                <a:srgbClr val="000000"/>
              </a:solidFill>
              <a:effectLst/>
            </a:endParaRPr>
          </a:p>
          <a:p>
            <a:pPr algn="just" rtl="0" latinLnBrk="0"/>
            <a:r>
              <a:rPr lang="en-US" sz="3600" b="0" i="0" dirty="0">
                <a:solidFill>
                  <a:srgbClr val="000000"/>
                </a:solidFill>
                <a:effectLst/>
              </a:rPr>
              <a:t>   </a:t>
            </a:r>
            <a:r>
              <a:rPr lang="vi-VN" sz="3600" b="0" i="0" dirty="0">
                <a:solidFill>
                  <a:srgbClr val="000000"/>
                </a:solidFill>
                <a:effectLst/>
              </a:rPr>
              <a:t>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latinLnBrk="0"/>
            <a:r>
              <a:rPr lang="vi-VN" sz="3600" b="0" i="0" dirty="0">
                <a:solidFill>
                  <a:srgbClr val="000000"/>
                </a:solidFill>
                <a:effectLst/>
              </a:rPr>
              <a:t>(Theo Đặng Chương Ngạn)  </a:t>
            </a:r>
          </a:p>
        </p:txBody>
      </p:sp>
    </p:spTree>
    <p:extLst>
      <p:ext uri="{BB962C8B-B14F-4D97-AF65-F5344CB8AC3E}">
        <p14:creationId xmlns:p14="http://schemas.microsoft.com/office/powerpoint/2010/main" val="2144379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C1504723-7D18-4F52-F934-15B5D1C7F67E}"/>
              </a:ext>
            </a:extLst>
          </p:cNvPr>
          <p:cNvGraphicFramePr>
            <a:graphicFrameLocks noGrp="1"/>
          </p:cNvGraphicFramePr>
          <p:nvPr>
            <p:extLst/>
          </p:nvPr>
        </p:nvGraphicFramePr>
        <p:xfrm>
          <a:off x="962026" y="590551"/>
          <a:ext cx="10010776" cy="5555995"/>
        </p:xfrm>
        <a:graphic>
          <a:graphicData uri="http://schemas.openxmlformats.org/drawingml/2006/table">
            <a:tbl>
              <a:tblPr firstRow="1" firstCol="1" bandRow="1">
                <a:tableStyleId>{00A15C55-8517-42AA-B614-E9B94910E393}</a:tableStyleId>
              </a:tblPr>
              <a:tblGrid>
                <a:gridCol w="1501392">
                  <a:extLst>
                    <a:ext uri="{9D8B030D-6E8A-4147-A177-3AD203B41FA5}">
                      <a16:colId xmlns:a16="http://schemas.microsoft.com/office/drawing/2014/main" val="1566133571"/>
                    </a:ext>
                  </a:extLst>
                </a:gridCol>
                <a:gridCol w="3450054">
                  <a:extLst>
                    <a:ext uri="{9D8B030D-6E8A-4147-A177-3AD203B41FA5}">
                      <a16:colId xmlns:a16="http://schemas.microsoft.com/office/drawing/2014/main" val="3095775837"/>
                    </a:ext>
                  </a:extLst>
                </a:gridCol>
                <a:gridCol w="5059330">
                  <a:extLst>
                    <a:ext uri="{9D8B030D-6E8A-4147-A177-3AD203B41FA5}">
                      <a16:colId xmlns:a16="http://schemas.microsoft.com/office/drawing/2014/main" val="979822850"/>
                    </a:ext>
                  </a:extLst>
                </a:gridCol>
              </a:tblGrid>
              <a:tr h="448335">
                <a:tc>
                  <a:txBody>
                    <a:bodyPr/>
                    <a:lstStyle/>
                    <a:p>
                      <a:pPr marL="0" marR="0" algn="ctr">
                        <a:lnSpc>
                          <a:spcPct val="120000"/>
                        </a:lnSpc>
                        <a:spcBef>
                          <a:spcPts val="0"/>
                        </a:spcBef>
                        <a:spcAft>
                          <a:spcPts val="0"/>
                        </a:spcAft>
                      </a:pPr>
                      <a:r>
                        <a:rPr lang="en-US" sz="2800" dirty="0" err="1">
                          <a:solidFill>
                            <a:srgbClr val="002060"/>
                          </a:solidFill>
                          <a:effectLst/>
                        </a:rPr>
                        <a:t>Câu</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Chủ</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Vị</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6285528"/>
                  </a:ext>
                </a:extLst>
              </a:tr>
              <a:tr h="448335">
                <a:tc>
                  <a:txBody>
                    <a:bodyPr/>
                    <a:lstStyle/>
                    <a:p>
                      <a:pPr marL="0" marR="0" algn="ctr">
                        <a:lnSpc>
                          <a:spcPct val="120000"/>
                        </a:lnSpc>
                        <a:spcBef>
                          <a:spcPts val="0"/>
                        </a:spcBef>
                        <a:spcAft>
                          <a:spcPts val="0"/>
                        </a:spcAft>
                      </a:pPr>
                      <a:r>
                        <a:rPr lang="en-US" sz="2800">
                          <a:solidFill>
                            <a:srgbClr val="002060"/>
                          </a:solidFill>
                          <a:effectLst/>
                        </a:rPr>
                        <a:t>1</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Mùa</a:t>
                      </a:r>
                      <a:r>
                        <a:rPr lang="en-US" sz="2800" dirty="0">
                          <a:solidFill>
                            <a:srgbClr val="002060"/>
                          </a:solidFill>
                          <a:effectLst/>
                        </a:rPr>
                        <a:t> </a:t>
                      </a:r>
                      <a:r>
                        <a:rPr lang="en-US" sz="2800" dirty="0" err="1">
                          <a:solidFill>
                            <a:srgbClr val="002060"/>
                          </a:solidFill>
                          <a:effectLst/>
                        </a:rPr>
                        <a:t>xuân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trở về.</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4712007"/>
                  </a:ext>
                </a:extLst>
              </a:tr>
              <a:tr h="448335">
                <a:tc>
                  <a:txBody>
                    <a:bodyPr/>
                    <a:lstStyle/>
                    <a:p>
                      <a:pPr marL="0" marR="0" algn="ctr">
                        <a:lnSpc>
                          <a:spcPct val="120000"/>
                        </a:lnSpc>
                        <a:spcBef>
                          <a:spcPts val="0"/>
                        </a:spcBef>
                        <a:spcAft>
                          <a:spcPts val="0"/>
                        </a:spcAft>
                      </a:pPr>
                      <a:r>
                        <a:rPr lang="en-US" sz="2800">
                          <a:solidFill>
                            <a:srgbClr val="002060"/>
                          </a:solidFill>
                          <a:effectLst/>
                        </a:rPr>
                        <a:t>2</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Nước</a:t>
                      </a:r>
                      <a:r>
                        <a:rPr lang="en-US" sz="2800" dirty="0">
                          <a:solidFill>
                            <a:srgbClr val="002060"/>
                          </a:solidFill>
                          <a:effectLst/>
                        </a:rPr>
                        <a:t> </a:t>
                      </a:r>
                      <a:r>
                        <a:rPr lang="en-US" sz="2800" dirty="0" err="1">
                          <a:solidFill>
                            <a:srgbClr val="002060"/>
                          </a:solidFill>
                          <a:effectLst/>
                        </a:rPr>
                        <a:t>biển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ấm hẳn lên.</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344665"/>
                  </a:ext>
                </a:extLst>
              </a:tr>
              <a:tr h="729837">
                <a:tc>
                  <a:txBody>
                    <a:bodyPr/>
                    <a:lstStyle/>
                    <a:p>
                      <a:pPr marL="0" marR="0" algn="ctr">
                        <a:lnSpc>
                          <a:spcPct val="120000"/>
                        </a:lnSpc>
                        <a:spcBef>
                          <a:spcPts val="0"/>
                        </a:spcBef>
                        <a:spcAft>
                          <a:spcPts val="0"/>
                        </a:spcAft>
                      </a:pPr>
                      <a:r>
                        <a:rPr lang="en-US" sz="2800">
                          <a:solidFill>
                            <a:srgbClr val="002060"/>
                          </a:solidFill>
                          <a:effectLst/>
                        </a:rPr>
                        <a:t>3</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Những</a:t>
                      </a:r>
                      <a:r>
                        <a:rPr lang="en-US" sz="2800" dirty="0">
                          <a:solidFill>
                            <a:srgbClr val="002060"/>
                          </a:solidFill>
                          <a:effectLst/>
                        </a:rPr>
                        <a:t> con </a:t>
                      </a:r>
                      <a:r>
                        <a:rPr lang="en-US" sz="2800" dirty="0" err="1">
                          <a:solidFill>
                            <a:srgbClr val="002060"/>
                          </a:solidFill>
                          <a:effectLst/>
                        </a:rPr>
                        <a:t>sóng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không còn ầm ào nữa.</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20130"/>
                  </a:ext>
                </a:extLst>
              </a:tr>
              <a:tr h="1108223">
                <a:tc>
                  <a:txBody>
                    <a:bodyPr/>
                    <a:lstStyle/>
                    <a:p>
                      <a:pPr marL="0" marR="0" algn="ctr">
                        <a:lnSpc>
                          <a:spcPct val="120000"/>
                        </a:lnSpc>
                        <a:spcBef>
                          <a:spcPts val="0"/>
                        </a:spcBef>
                        <a:spcAft>
                          <a:spcPts val="0"/>
                        </a:spcAft>
                      </a:pPr>
                      <a:r>
                        <a:rPr lang="en-US" sz="2800">
                          <a:solidFill>
                            <a:srgbClr val="002060"/>
                          </a:solidFill>
                          <a:effectLst/>
                        </a:rPr>
                        <a:t>4</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Đại dương</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Khe</a:t>
                      </a:r>
                      <a:r>
                        <a:rPr lang="en-US" sz="2800" dirty="0">
                          <a:solidFill>
                            <a:srgbClr val="002060"/>
                          </a:solidFill>
                          <a:effectLst/>
                        </a:rPr>
                        <a:t> </a:t>
                      </a:r>
                      <a:r>
                        <a:rPr lang="en-US" sz="2800" dirty="0" err="1">
                          <a:solidFill>
                            <a:srgbClr val="002060"/>
                          </a:solidFill>
                          <a:effectLst/>
                        </a:rPr>
                        <a:t>khẽ</a:t>
                      </a:r>
                      <a:r>
                        <a:rPr lang="en-US" sz="2800" dirty="0">
                          <a:solidFill>
                            <a:srgbClr val="002060"/>
                          </a:solidFill>
                          <a:effectLst/>
                        </a:rPr>
                        <a:t> </a:t>
                      </a:r>
                      <a:r>
                        <a:rPr lang="en-US" sz="2800" dirty="0" err="1">
                          <a:solidFill>
                            <a:srgbClr val="002060"/>
                          </a:solidFill>
                          <a:effectLst/>
                        </a:rPr>
                        <a:t>hát</a:t>
                      </a:r>
                      <a:r>
                        <a:rPr lang="en-US" sz="2800" dirty="0">
                          <a:solidFill>
                            <a:srgbClr val="002060"/>
                          </a:solidFill>
                          <a:effectLst/>
                        </a:rPr>
                        <a:t> </a:t>
                      </a:r>
                      <a:r>
                        <a:rPr lang="en-US" sz="2800" dirty="0" err="1">
                          <a:solidFill>
                            <a:srgbClr val="002060"/>
                          </a:solidFill>
                          <a:effectLst/>
                        </a:rPr>
                        <a:t>những</a:t>
                      </a:r>
                      <a:r>
                        <a:rPr lang="en-US" sz="2800" dirty="0">
                          <a:solidFill>
                            <a:srgbClr val="002060"/>
                          </a:solidFill>
                          <a:effectLst/>
                        </a:rPr>
                        <a:t> </a:t>
                      </a:r>
                      <a:r>
                        <a:rPr lang="en-US" sz="2800" dirty="0" err="1">
                          <a:solidFill>
                            <a:srgbClr val="002060"/>
                          </a:solidFill>
                          <a:effectLst/>
                        </a:rPr>
                        <a:t>lời</a:t>
                      </a:r>
                      <a:r>
                        <a:rPr lang="en-US" sz="2800" dirty="0">
                          <a:solidFill>
                            <a:srgbClr val="002060"/>
                          </a:solidFill>
                          <a:effectLst/>
                        </a:rPr>
                        <a:t> ca </a:t>
                      </a:r>
                      <a:r>
                        <a:rPr lang="en-US" sz="2800" dirty="0" err="1">
                          <a:solidFill>
                            <a:srgbClr val="002060"/>
                          </a:solidFill>
                          <a:effectLst/>
                        </a:rPr>
                        <a:t>êm</a:t>
                      </a:r>
                      <a:r>
                        <a:rPr lang="en-US" sz="2800" dirty="0">
                          <a:solidFill>
                            <a:srgbClr val="002060"/>
                          </a:solidFill>
                          <a:effectLst/>
                        </a:rPr>
                        <a:t> </a:t>
                      </a:r>
                      <a:r>
                        <a:rPr lang="en-US" sz="2800" dirty="0" err="1">
                          <a:solidFill>
                            <a:srgbClr val="002060"/>
                          </a:solidFill>
                          <a:effectLst/>
                        </a:rPr>
                        <a:t>đềm</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0270225"/>
                  </a:ext>
                </a:extLst>
              </a:tr>
              <a:tr h="931028">
                <a:tc>
                  <a:txBody>
                    <a:bodyPr/>
                    <a:lstStyle/>
                    <a:p>
                      <a:pPr marL="0" marR="0" algn="ctr">
                        <a:lnSpc>
                          <a:spcPct val="120000"/>
                        </a:lnSpc>
                        <a:spcBef>
                          <a:spcPts val="0"/>
                        </a:spcBef>
                        <a:spcAft>
                          <a:spcPts val="0"/>
                        </a:spcAft>
                      </a:pPr>
                      <a:r>
                        <a:rPr lang="en-US" sz="2800">
                          <a:solidFill>
                            <a:srgbClr val="002060"/>
                          </a:solidFill>
                          <a:effectLst/>
                        </a:rPr>
                        <a:t>5</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Đàn cá hồi</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bỗng</a:t>
                      </a:r>
                      <a:r>
                        <a:rPr lang="en-US" sz="2800" dirty="0">
                          <a:solidFill>
                            <a:srgbClr val="002060"/>
                          </a:solidFill>
                          <a:effectLst/>
                        </a:rPr>
                        <a:t> </a:t>
                      </a:r>
                      <a:r>
                        <a:rPr lang="en-US" sz="2800" dirty="0" err="1">
                          <a:solidFill>
                            <a:srgbClr val="002060"/>
                          </a:solidFill>
                          <a:effectLst/>
                        </a:rPr>
                        <a:t>ngừng</a:t>
                      </a:r>
                      <a:r>
                        <a:rPr lang="en-US" sz="2800" dirty="0">
                          <a:solidFill>
                            <a:srgbClr val="002060"/>
                          </a:solidFill>
                          <a:effectLst/>
                        </a:rPr>
                        <a:t> </a:t>
                      </a:r>
                      <a:r>
                        <a:rPr lang="en-US" sz="2800" dirty="0" err="1">
                          <a:solidFill>
                            <a:srgbClr val="002060"/>
                          </a:solidFill>
                          <a:effectLst/>
                        </a:rPr>
                        <a:t>kiếm</a:t>
                      </a:r>
                      <a:r>
                        <a:rPr lang="en-US" sz="2800" dirty="0">
                          <a:solidFill>
                            <a:srgbClr val="002060"/>
                          </a:solidFill>
                          <a:effectLst/>
                        </a:rPr>
                        <a:t> </a:t>
                      </a:r>
                      <a:r>
                        <a:rPr lang="en-US" sz="2800" dirty="0" err="1">
                          <a:solidFill>
                            <a:srgbClr val="002060"/>
                          </a:solidFill>
                          <a:effectLst/>
                        </a:rPr>
                        <a:t>ăn</a:t>
                      </a:r>
                      <a:r>
                        <a:rPr lang="en-US" sz="2800" dirty="0">
                          <a:solidFill>
                            <a:srgbClr val="002060"/>
                          </a:solidFill>
                          <a:effectLst/>
                        </a:rPr>
                        <a:t>, </a:t>
                      </a:r>
                      <a:r>
                        <a:rPr lang="vi-VN" sz="2800" b="0" i="0" dirty="0">
                          <a:solidFill>
                            <a:srgbClr val="002060"/>
                          </a:solidFill>
                          <a:effectLst/>
                        </a:rPr>
                        <a:t>ngẩn ngơ nhớ tới quê hương...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953877"/>
                  </a:ext>
                </a:extLst>
              </a:tr>
              <a:tr h="1157615">
                <a:tc>
                  <a:txBody>
                    <a:bodyPr/>
                    <a:lstStyle/>
                    <a:p>
                      <a:pPr marL="0" marR="0" algn="ctr">
                        <a:lnSpc>
                          <a:spcPct val="120000"/>
                        </a:lnSpc>
                        <a:spcBef>
                          <a:spcPts val="0"/>
                        </a:spcBef>
                        <a:spcAft>
                          <a:spcPts val="0"/>
                        </a:spcAft>
                      </a:pPr>
                      <a:r>
                        <a:rPr lang="en-US" sz="2800">
                          <a:solidFill>
                            <a:srgbClr val="002060"/>
                          </a:solidFill>
                          <a:effectLst/>
                        </a:rPr>
                        <a:t>6</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a:solidFill>
                            <a:srgbClr val="002060"/>
                          </a:solidFill>
                          <a:effectLst/>
                        </a:rPr>
                        <a:t>“</a:t>
                      </a:r>
                      <a:r>
                        <a:rPr lang="en-US" sz="2800" dirty="0" err="1">
                          <a:solidFill>
                            <a:srgbClr val="002060"/>
                          </a:solidFill>
                          <a:effectLst/>
                        </a:rPr>
                        <a:t>Nơi</a:t>
                      </a:r>
                      <a:r>
                        <a:rPr lang="en-US" sz="2800" dirty="0">
                          <a:solidFill>
                            <a:srgbClr val="002060"/>
                          </a:solidFill>
                          <a:effectLst/>
                        </a:rPr>
                        <a:t> </a:t>
                      </a:r>
                      <a:r>
                        <a:rPr lang="en-US" sz="2800" dirty="0" err="1">
                          <a:solidFill>
                            <a:srgbClr val="002060"/>
                          </a:solidFill>
                          <a:effectLst/>
                        </a:rPr>
                        <a:t>chôn</a:t>
                      </a:r>
                      <a:r>
                        <a:rPr lang="en-US" sz="2800" dirty="0">
                          <a:solidFill>
                            <a:srgbClr val="002060"/>
                          </a:solidFill>
                          <a:effectLst/>
                        </a:rPr>
                        <a:t> </a:t>
                      </a:r>
                      <a:r>
                        <a:rPr lang="en-US" sz="2800" dirty="0" err="1">
                          <a:solidFill>
                            <a:srgbClr val="002060"/>
                          </a:solidFill>
                          <a:effectLst/>
                        </a:rPr>
                        <a:t>rau</a:t>
                      </a:r>
                      <a:r>
                        <a:rPr lang="en-US" sz="2800" dirty="0">
                          <a:solidFill>
                            <a:srgbClr val="002060"/>
                          </a:solidFill>
                          <a:effectLst/>
                        </a:rPr>
                        <a:t> </a:t>
                      </a:r>
                      <a:r>
                        <a:rPr lang="en-US" sz="2800" dirty="0" err="1">
                          <a:solidFill>
                            <a:srgbClr val="002060"/>
                          </a:solidFill>
                          <a:effectLst/>
                        </a:rPr>
                        <a:t>cắt</a:t>
                      </a:r>
                      <a:r>
                        <a:rPr lang="en-US" sz="2800" dirty="0">
                          <a:solidFill>
                            <a:srgbClr val="002060"/>
                          </a:solidFill>
                          <a:effectLst/>
                        </a:rPr>
                        <a:t> </a:t>
                      </a:r>
                      <a:r>
                        <a:rPr lang="en-US" sz="2800" dirty="0" err="1">
                          <a:solidFill>
                            <a:srgbClr val="002060"/>
                          </a:solidFill>
                          <a:effectLst/>
                        </a:rPr>
                        <a:t>rốn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chúng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là</a:t>
                      </a:r>
                      <a:r>
                        <a:rPr lang="en-US" sz="2800" dirty="0">
                          <a:solidFill>
                            <a:srgbClr val="002060"/>
                          </a:solidFill>
                          <a:effectLst/>
                        </a:rPr>
                        <a:t> </a:t>
                      </a:r>
                      <a:r>
                        <a:rPr lang="en-US" sz="2800" dirty="0" err="1">
                          <a:solidFill>
                            <a:srgbClr val="002060"/>
                          </a:solidFill>
                          <a:effectLst/>
                        </a:rPr>
                        <a:t>thượng</a:t>
                      </a:r>
                      <a:r>
                        <a:rPr lang="en-US" sz="2800" dirty="0">
                          <a:solidFill>
                            <a:srgbClr val="002060"/>
                          </a:solidFill>
                          <a:effectLst/>
                        </a:rPr>
                        <a:t> </a:t>
                      </a:r>
                      <a:r>
                        <a:rPr lang="en-US" sz="2800" dirty="0" err="1">
                          <a:solidFill>
                            <a:srgbClr val="002060"/>
                          </a:solidFill>
                          <a:effectLst/>
                        </a:rPr>
                        <a:t>nguồn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dòng</a:t>
                      </a:r>
                      <a:r>
                        <a:rPr lang="en-US" sz="2800" dirty="0">
                          <a:solidFill>
                            <a:srgbClr val="002060"/>
                          </a:solidFill>
                          <a:effectLst/>
                        </a:rPr>
                        <a:t> </a:t>
                      </a:r>
                      <a:r>
                        <a:rPr lang="en-US" sz="2800" dirty="0" err="1">
                          <a:solidFill>
                            <a:srgbClr val="002060"/>
                          </a:solidFill>
                          <a:effectLst/>
                        </a:rPr>
                        <a:t>sông</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900687"/>
                  </a:ext>
                </a:extLst>
              </a:tr>
            </a:tbl>
          </a:graphicData>
        </a:graphic>
      </p:graphicFrame>
    </p:spTree>
    <p:extLst>
      <p:ext uri="{BB962C8B-B14F-4D97-AF65-F5344CB8AC3E}">
        <p14:creationId xmlns:p14="http://schemas.microsoft.com/office/powerpoint/2010/main" val="36299463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533622" y="-187726"/>
              <a:ext cx="9564732" cy="9559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Arial" panose="020B0604020202020204" pitchFamily="34" charset="0"/>
                  <a:cs typeface="Arial" panose="020B0604020202020204" pitchFamily="34" charset="0"/>
                </a:rPr>
                <a:t>4.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Tìm trạng ngữ của mỗi câu trong các đoạn văn dưới đây:</a:t>
              </a:r>
            </a:p>
          </p:txBody>
        </p:sp>
      </p:grpSp>
      <p:sp>
        <p:nvSpPr>
          <p:cNvPr id="10" name="TextBox 9">
            <a:extLst>
              <a:ext uri="{FF2B5EF4-FFF2-40B4-BE49-F238E27FC236}">
                <a16:creationId xmlns:a16="http://schemas.microsoft.com/office/drawing/2014/main" id="{3FB34441-E81B-004F-8521-4E1BC3E634A5}"/>
              </a:ext>
            </a:extLst>
          </p:cNvPr>
          <p:cNvSpPr txBox="1"/>
          <p:nvPr/>
        </p:nvSpPr>
        <p:spPr>
          <a:xfrm>
            <a:off x="742950" y="1400175"/>
            <a:ext cx="11020425" cy="2246769"/>
          </a:xfrm>
          <a:prstGeom prst="rect">
            <a:avLst/>
          </a:prstGeom>
          <a:noFill/>
        </p:spPr>
        <p:txBody>
          <a:bodyPr wrap="square" rtlCol="0">
            <a:spAutoFit/>
          </a:bodyPr>
          <a:lstStyle/>
          <a:p>
            <a:pPr algn="just" rtl="0" latinLnBrk="0"/>
            <a:r>
              <a:rPr lang="vi-VN" sz="2800" b="0" i="0" dirty="0">
                <a:solidFill>
                  <a:srgbClr val="000000"/>
                </a:solidFill>
                <a:effectLst/>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algn="r" rtl="0" latinLnBrk="0"/>
            <a:r>
              <a:rPr lang="vi-VN" sz="2800" b="0" i="0" dirty="0">
                <a:solidFill>
                  <a:srgbClr val="000000"/>
                </a:solidFill>
                <a:effectLst/>
              </a:rPr>
              <a:t>(Lê Phương Liên)</a:t>
            </a:r>
          </a:p>
        </p:txBody>
      </p:sp>
      <p:sp>
        <p:nvSpPr>
          <p:cNvPr id="11" name="TextBox 10">
            <a:extLst>
              <a:ext uri="{FF2B5EF4-FFF2-40B4-BE49-F238E27FC236}">
                <a16:creationId xmlns:a16="http://schemas.microsoft.com/office/drawing/2014/main" id="{9D716D3E-4EE5-AD9D-BE95-DB42F3153CDE}"/>
              </a:ext>
            </a:extLst>
          </p:cNvPr>
          <p:cNvSpPr txBox="1"/>
          <p:nvPr/>
        </p:nvSpPr>
        <p:spPr>
          <a:xfrm>
            <a:off x="676275" y="3981450"/>
            <a:ext cx="11020425" cy="2246769"/>
          </a:xfrm>
          <a:prstGeom prst="rect">
            <a:avLst/>
          </a:prstGeom>
          <a:noFill/>
        </p:spPr>
        <p:txBody>
          <a:bodyPr wrap="square" rtlCol="0">
            <a:spAutoFit/>
          </a:bodyPr>
          <a:lstStyle/>
          <a:p>
            <a:pPr algn="just" rtl="0" latinLnBrk="0"/>
            <a:r>
              <a:rPr lang="vi-VN" sz="2800" b="0" i="0" dirty="0">
                <a:solidFill>
                  <a:srgbClr val="000000"/>
                </a:solidFill>
                <a:effectLst/>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algn="r" rtl="0" latinLnBrk="0"/>
            <a:r>
              <a:rPr lang="vi-VN" sz="2800" b="0" i="0" dirty="0">
                <a:solidFill>
                  <a:srgbClr val="000000"/>
                </a:solidFill>
                <a:effectLst/>
              </a:rPr>
              <a:t>(Theo Vích-to Huy-gô)</a:t>
            </a:r>
          </a:p>
        </p:txBody>
      </p:sp>
      <p:cxnSp>
        <p:nvCxnSpPr>
          <p:cNvPr id="13" name="Straight Connector 12">
            <a:extLst>
              <a:ext uri="{FF2B5EF4-FFF2-40B4-BE49-F238E27FC236}">
                <a16:creationId xmlns:a16="http://schemas.microsoft.com/office/drawing/2014/main" id="{70139F07-465E-4631-DAC1-640F64E15847}"/>
              </a:ext>
            </a:extLst>
          </p:cNvPr>
          <p:cNvCxnSpPr/>
          <p:nvPr/>
        </p:nvCxnSpPr>
        <p:spPr>
          <a:xfrm>
            <a:off x="1209675" y="185737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68425-DA8B-57D9-8DB5-E137601A824B}"/>
              </a:ext>
            </a:extLst>
          </p:cNvPr>
          <p:cNvCxnSpPr/>
          <p:nvPr/>
        </p:nvCxnSpPr>
        <p:spPr>
          <a:xfrm>
            <a:off x="2981325" y="229552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3D6833-6D0F-C5B9-9416-256021CEFFBB}"/>
              </a:ext>
            </a:extLst>
          </p:cNvPr>
          <p:cNvCxnSpPr>
            <a:cxnSpLocks/>
          </p:cNvCxnSpPr>
          <p:nvPr/>
        </p:nvCxnSpPr>
        <p:spPr>
          <a:xfrm>
            <a:off x="5514975" y="2686050"/>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85CFEB-6057-2CD2-880F-0E0D504D2065}"/>
              </a:ext>
            </a:extLst>
          </p:cNvPr>
          <p:cNvCxnSpPr>
            <a:cxnSpLocks/>
          </p:cNvCxnSpPr>
          <p:nvPr/>
        </p:nvCxnSpPr>
        <p:spPr>
          <a:xfrm>
            <a:off x="1228725" y="4429125"/>
            <a:ext cx="3028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A3C4AB-B1FB-B82D-A4FD-E0AA00166607}"/>
              </a:ext>
            </a:extLst>
          </p:cNvPr>
          <p:cNvCxnSpPr>
            <a:cxnSpLocks/>
          </p:cNvCxnSpPr>
          <p:nvPr/>
        </p:nvCxnSpPr>
        <p:spPr>
          <a:xfrm>
            <a:off x="1466850" y="483870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F566E0-F980-BBE3-E8D6-5145F9010C4F}"/>
              </a:ext>
            </a:extLst>
          </p:cNvPr>
          <p:cNvCxnSpPr>
            <a:cxnSpLocks/>
          </p:cNvCxnSpPr>
          <p:nvPr/>
        </p:nvCxnSpPr>
        <p:spPr>
          <a:xfrm>
            <a:off x="9172575" y="4829175"/>
            <a:ext cx="2428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6F293-6EC0-D066-64F3-C08455781E99}"/>
              </a:ext>
            </a:extLst>
          </p:cNvPr>
          <p:cNvCxnSpPr>
            <a:cxnSpLocks/>
          </p:cNvCxnSpPr>
          <p:nvPr/>
        </p:nvCxnSpPr>
        <p:spPr>
          <a:xfrm>
            <a:off x="790575" y="5286375"/>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8712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097102"/>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1757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đoạn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văn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 – 3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nghe</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định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1066800" y="2095500"/>
            <a:ext cx="10125075" cy="2800767"/>
          </a:xfrm>
          <a:prstGeom prst="rect">
            <a:avLst/>
          </a:prstGeom>
          <a:noFill/>
        </p:spPr>
        <p:txBody>
          <a:bodyPr wrap="square" rtlCol="0">
            <a:spAutoFit/>
          </a:bodyPr>
          <a:lstStyle/>
          <a:p>
            <a:pPr algn="ctr"/>
            <a:r>
              <a:rPr lang="en-US" sz="3600" u="sng" dirty="0" err="1"/>
              <a:t>Ví</a:t>
            </a:r>
            <a:r>
              <a:rPr lang="en-US" sz="3600" u="sng" dirty="0"/>
              <a:t> </a:t>
            </a:r>
            <a:r>
              <a:rPr lang="en-US" sz="3600" u="sng" dirty="0" err="1"/>
              <a:t>dụ</a:t>
            </a:r>
            <a:endParaRPr lang="en-US" sz="3600" u="sng" dirty="0"/>
          </a:p>
          <a:p>
            <a:pPr algn="just"/>
            <a:r>
              <a:rPr lang="vi-VN" sz="2000" u="sng" dirty="0"/>
              <a:t>Hải Thượng Lãn Ông</a:t>
            </a:r>
            <a:r>
              <a:rPr lang="vi-VN" sz="2000" dirty="0"/>
              <a:t>/ </a:t>
            </a:r>
            <a:r>
              <a:rPr lang="vi-VN" sz="2000" u="sng" dirty="0"/>
              <a:t>là một bậc danh y của Việt Nam</a:t>
            </a:r>
            <a:r>
              <a:rPr lang="vi-VN" sz="2000" dirty="0"/>
              <a:t>. </a:t>
            </a:r>
            <a:r>
              <a:rPr lang="vi-VN" sz="2000" u="sng" dirty="0"/>
              <a:t>Nhờ một lần bị ốm nặng và được</a:t>
            </a:r>
            <a:r>
              <a:rPr lang="vi-VN" sz="2000" dirty="0"/>
              <a:t> </a:t>
            </a:r>
          </a:p>
          <a:p>
            <a:pPr algn="just"/>
            <a:r>
              <a:rPr lang="vi-VN" sz="2000" dirty="0"/>
              <a:t>              CN                                       VN                                                        TN</a:t>
            </a:r>
          </a:p>
          <a:p>
            <a:pPr algn="just"/>
            <a:r>
              <a:rPr lang="vi-VN" sz="2000" u="sng" dirty="0"/>
              <a:t>một thầy thuốc giỏi chữa khỏi</a:t>
            </a:r>
            <a:r>
              <a:rPr lang="vi-VN" sz="2000" dirty="0"/>
              <a:t>/, </a:t>
            </a:r>
            <a:r>
              <a:rPr lang="vi-VN" sz="2000" u="sng" dirty="0"/>
              <a:t>ông</a:t>
            </a:r>
            <a:r>
              <a:rPr lang="vi-VN" sz="2000" dirty="0"/>
              <a:t>/ </a:t>
            </a:r>
            <a:r>
              <a:rPr lang="vi-VN" sz="2000" u="sng" dirty="0"/>
              <a:t>đã quyết học nghề y</a:t>
            </a:r>
            <a:r>
              <a:rPr lang="vi-VN" sz="2000" dirty="0"/>
              <a:t>. </a:t>
            </a:r>
            <a:r>
              <a:rPr lang="vi-VN" sz="2000" u="sng" dirty="0"/>
              <a:t>Ông</a:t>
            </a:r>
            <a:r>
              <a:rPr lang="vi-VN" sz="2000" dirty="0"/>
              <a:t>/ </a:t>
            </a:r>
            <a:r>
              <a:rPr lang="vi-VN" sz="2000" u="sng" dirty="0"/>
              <a:t>vừa làm thuốc, chữa bệnh,</a:t>
            </a:r>
            <a:r>
              <a:rPr lang="vi-VN" sz="2000" dirty="0"/>
              <a:t> </a:t>
            </a:r>
          </a:p>
          <a:p>
            <a:pPr algn="just"/>
            <a:r>
              <a:rPr lang="vi-VN" sz="2000" dirty="0"/>
              <a:t>                                                   </a:t>
            </a:r>
            <a:r>
              <a:rPr lang="en-US" sz="2000" dirty="0"/>
              <a:t>       </a:t>
            </a:r>
            <a:r>
              <a:rPr lang="vi-VN" sz="2000" dirty="0"/>
              <a:t>CN              VN                  </a:t>
            </a:r>
            <a:r>
              <a:rPr lang="en-US" sz="2000" dirty="0"/>
              <a:t>      </a:t>
            </a:r>
            <a:r>
              <a:rPr lang="vi-VN" sz="2000" dirty="0"/>
              <a:t>CN</a:t>
            </a:r>
          </a:p>
          <a:p>
            <a:pPr algn="just"/>
            <a:r>
              <a:rPr lang="vi-VN" sz="2000" u="sng" dirty="0"/>
              <a:t>vừa dành nhiều công sức nghiên cứu, viết sách, để lại cho đời nhiều tác phẩm lớn, có giá trị </a:t>
            </a:r>
            <a:endParaRPr lang="vi-VN" sz="2000" dirty="0"/>
          </a:p>
          <a:p>
            <a:pPr algn="just"/>
            <a:r>
              <a:rPr lang="vi-VN" sz="2000" dirty="0"/>
              <a:t>                                                                       VN                                     </a:t>
            </a:r>
          </a:p>
          <a:p>
            <a:pPr algn="just"/>
            <a:r>
              <a:rPr lang="vi-VN" sz="2000" u="sng" dirty="0"/>
              <a:t>về y học, văn hoá và lịch sử.</a:t>
            </a:r>
            <a:endParaRPr lang="vi-VN" sz="2000" dirty="0"/>
          </a:p>
        </p:txBody>
      </p:sp>
    </p:spTree>
    <p:extLst>
      <p:ext uri="{BB962C8B-B14F-4D97-AF65-F5344CB8AC3E}">
        <p14:creationId xmlns:p14="http://schemas.microsoft.com/office/powerpoint/2010/main" val="3371909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8935926" y="-333317"/>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28123" y="1137622"/>
            <a:ext cx="2585782" cy="2284201"/>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827750" y="423078"/>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grpSp>
        <p:nvGrpSpPr>
          <p:cNvPr id="17" name="Nhóm 20">
            <a:extLst>
              <a:ext uri="{FF2B5EF4-FFF2-40B4-BE49-F238E27FC236}">
                <a16:creationId xmlns:a16="http://schemas.microsoft.com/office/drawing/2014/main" id="{B1117641-B956-4E03-B768-67EA42B404E6}"/>
              </a:ext>
            </a:extLst>
          </p:cNvPr>
          <p:cNvGrpSpPr/>
          <p:nvPr/>
        </p:nvGrpSpPr>
        <p:grpSpPr>
          <a:xfrm>
            <a:off x="1793742" y="158670"/>
            <a:ext cx="8549762" cy="6871789"/>
            <a:chOff x="4608885" y="1935"/>
            <a:chExt cx="7246320" cy="5655502"/>
          </a:xfrm>
        </p:grpSpPr>
        <p:pic>
          <p:nvPicPr>
            <p:cNvPr id="19" name="Hình ảnh 21" descr="Ảnh có chứa đồ chơi, búp bê, đồ họa véc-tơ&#10;&#10;Mô tả được tạo tự động">
              <a:extLst>
                <a:ext uri="{FF2B5EF4-FFF2-40B4-BE49-F238E27FC236}">
                  <a16:creationId xmlns:a16="http://schemas.microsoft.com/office/drawing/2014/main" id="{989F774E-9B27-4FB1-88A3-7314479DC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885" y="1507274"/>
              <a:ext cx="7246320" cy="4150163"/>
            </a:xfrm>
            <a:prstGeom prst="rect">
              <a:avLst/>
            </a:prstGeom>
          </p:spPr>
        </p:pic>
        <p:sp>
          <p:nvSpPr>
            <p:cNvPr id="27" name="Hộp Văn bản 27">
              <a:extLst>
                <a:ext uri="{FF2B5EF4-FFF2-40B4-BE49-F238E27FC236}">
                  <a16:creationId xmlns:a16="http://schemas.microsoft.com/office/drawing/2014/main" id="{464AA764-D5BE-4A4F-B3E5-86ECE430C20A}"/>
                </a:ext>
              </a:extLst>
            </p:cNvPr>
            <p:cNvSpPr txBox="1"/>
            <p:nvPr/>
          </p:nvSpPr>
          <p:spPr>
            <a:xfrm>
              <a:off x="5577956" y="1935"/>
              <a:ext cx="5013331" cy="21023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Tạm</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biệt</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các</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em</a:t>
              </a:r>
              <a:endPar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571565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20675447">
            <a:off x="8859436" y="3842483"/>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4650923" cy="3681947"/>
            <a:chOff x="6166005" y="1812086"/>
            <a:chExt cx="4650923"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23088" y="2507935"/>
              <a:ext cx="4093840" cy="2986098"/>
              <a:chOff x="6187107" y="2606537"/>
              <a:chExt cx="4245599" cy="2986098"/>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6537"/>
                <a:ext cx="4183581" cy="2986098"/>
              </a:xfrm>
              <a:custGeom>
                <a:avLst/>
                <a:gdLst>
                  <a:gd name="connsiteX0" fmla="*/ 0 w 4183581"/>
                  <a:gd name="connsiteY0" fmla="*/ 0 h 2986098"/>
                  <a:gd name="connsiteX1" fmla="*/ 4183581 w 4183581"/>
                  <a:gd name="connsiteY1" fmla="*/ 0 h 2986098"/>
                  <a:gd name="connsiteX2" fmla="*/ 4183581 w 4183581"/>
                  <a:gd name="connsiteY2" fmla="*/ 2394684 h 2986098"/>
                  <a:gd name="connsiteX3" fmla="*/ 0 w 4183581"/>
                  <a:gd name="connsiteY3" fmla="*/ 2788683 h 2986098"/>
                  <a:gd name="connsiteX4" fmla="*/ 0 w 4183581"/>
                  <a:gd name="connsiteY4" fmla="*/ 0 h 298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581" h="2986098" fill="none" extrusionOk="0">
                    <a:moveTo>
                      <a:pt x="0" y="0"/>
                    </a:moveTo>
                    <a:cubicBezTo>
                      <a:pt x="694366" y="143258"/>
                      <a:pt x="2529319" y="169764"/>
                      <a:pt x="4183581" y="0"/>
                    </a:cubicBezTo>
                    <a:cubicBezTo>
                      <a:pt x="4306003" y="317767"/>
                      <a:pt x="4262273" y="1664048"/>
                      <a:pt x="4183581" y="2394684"/>
                    </a:cubicBezTo>
                    <a:cubicBezTo>
                      <a:pt x="2182291" y="2317851"/>
                      <a:pt x="2184106" y="3323842"/>
                      <a:pt x="0" y="2788683"/>
                    </a:cubicBezTo>
                    <a:cubicBezTo>
                      <a:pt x="-54846" y="1456788"/>
                      <a:pt x="69323" y="1274944"/>
                      <a:pt x="0" y="0"/>
                    </a:cubicBezTo>
                    <a:close/>
                  </a:path>
                  <a:path w="4183581" h="2986098" stroke="0" extrusionOk="0">
                    <a:moveTo>
                      <a:pt x="0" y="0"/>
                    </a:moveTo>
                    <a:cubicBezTo>
                      <a:pt x="1037032" y="-69867"/>
                      <a:pt x="2929633" y="63979"/>
                      <a:pt x="4183581" y="0"/>
                    </a:cubicBezTo>
                    <a:cubicBezTo>
                      <a:pt x="4338576" y="588624"/>
                      <a:pt x="4179042" y="1819532"/>
                      <a:pt x="4183581" y="2394684"/>
                    </a:cubicBezTo>
                    <a:cubicBezTo>
                      <a:pt x="2117009" y="2285745"/>
                      <a:pt x="2031157" y="3210311"/>
                      <a:pt x="0" y="2788683"/>
                    </a:cubicBezTo>
                    <a:cubicBezTo>
                      <a:pt x="-13679" y="1692562"/>
                      <a:pt x="124305" y="1212989"/>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87107" y="3127802"/>
                <a:ext cx="41396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432A6"/>
                    </a:solidFill>
                    <a:effectLst/>
                    <a:uLnTx/>
                    <a:uFillTx/>
                    <a:latin typeface="Calibri"/>
                    <a:ea typeface="+mn-ea"/>
                    <a:cs typeface="+mn-cs"/>
                  </a:rPr>
                  <a:t>Vệt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phấn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trên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mặt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bàn</a:t>
                </a:r>
                <a:endParaRPr kumimoji="0" lang="en-US" sz="48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E10FFF3C-E497-5DBB-A3BC-FE43009B036E}"/>
              </a:ext>
            </a:extLst>
          </p:cNvPr>
          <p:cNvPicPr>
            <a:picLocks noChangeAspect="1"/>
          </p:cNvPicPr>
          <p:nvPr/>
        </p:nvPicPr>
        <p:blipFill>
          <a:blip r:embed="rId4"/>
          <a:stretch>
            <a:fillRect/>
          </a:stretch>
        </p:blipFill>
        <p:spPr>
          <a:xfrm>
            <a:off x="5786437" y="1671637"/>
            <a:ext cx="5154636" cy="3424238"/>
          </a:xfrm>
          <a:prstGeom prst="rect">
            <a:avLst/>
          </a:prstGeom>
        </p:spPr>
      </p:pic>
    </p:spTree>
    <p:extLst>
      <p:ext uri="{BB962C8B-B14F-4D97-AF65-F5344CB8AC3E}">
        <p14:creationId xmlns:p14="http://schemas.microsoft.com/office/powerpoint/2010/main" val="2634962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 calcmode="lin" valueType="num">
                                      <p:cBhvr>
                                        <p:cTn id="14" dur="1000" fill="hold"/>
                                        <p:tgtEl>
                                          <p:spTgt spid="114"/>
                                        </p:tgtEl>
                                        <p:attrNameLst>
                                          <p:attrName>style.rotation</p:attrName>
                                        </p:attrNameLst>
                                      </p:cBhvr>
                                      <p:tavLst>
                                        <p:tav tm="0">
                                          <p:val>
                                            <p:fltVal val="90"/>
                                          </p:val>
                                        </p:tav>
                                        <p:tav tm="100000">
                                          <p:val>
                                            <p:fltVal val="0"/>
                                          </p:val>
                                        </p:tav>
                                      </p:tavLst>
                                    </p:anim>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20675447">
            <a:off x="8736626" y="3592901"/>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5646920" cy="3259106"/>
            <a:chOff x="6166005" y="1812086"/>
            <a:chExt cx="5499500" cy="3180426"/>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90" y="2438232"/>
              <a:ext cx="4882615" cy="2554280"/>
              <a:chOff x="6249125" y="2536834"/>
              <a:chExt cx="5063613" cy="2554280"/>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536834"/>
                <a:ext cx="5063613" cy="2554280"/>
              </a:xfrm>
              <a:custGeom>
                <a:avLst/>
                <a:gdLst>
                  <a:gd name="connsiteX0" fmla="*/ 0 w 5063613"/>
                  <a:gd name="connsiteY0" fmla="*/ 0 h 2554280"/>
                  <a:gd name="connsiteX1" fmla="*/ 5063613 w 5063613"/>
                  <a:gd name="connsiteY1" fmla="*/ 0 h 2554280"/>
                  <a:gd name="connsiteX2" fmla="*/ 5063613 w 5063613"/>
                  <a:gd name="connsiteY2" fmla="*/ 2048390 h 2554280"/>
                  <a:gd name="connsiteX3" fmla="*/ 0 w 5063613"/>
                  <a:gd name="connsiteY3" fmla="*/ 2385413 h 2554280"/>
                  <a:gd name="connsiteX4" fmla="*/ 0 w 5063613"/>
                  <a:gd name="connsiteY4" fmla="*/ 0 h 255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3613" h="2554280" fill="none" extrusionOk="0">
                    <a:moveTo>
                      <a:pt x="0" y="0"/>
                    </a:moveTo>
                    <a:cubicBezTo>
                      <a:pt x="2354505" y="143258"/>
                      <a:pt x="3378056" y="169764"/>
                      <a:pt x="5063613" y="0"/>
                    </a:cubicBezTo>
                    <a:cubicBezTo>
                      <a:pt x="5186035" y="825595"/>
                      <a:pt x="5142305" y="1053589"/>
                      <a:pt x="5063613" y="2048390"/>
                    </a:cubicBezTo>
                    <a:cubicBezTo>
                      <a:pt x="2586571" y="2001896"/>
                      <a:pt x="2607278" y="2842550"/>
                      <a:pt x="0" y="2385413"/>
                    </a:cubicBezTo>
                    <a:cubicBezTo>
                      <a:pt x="-54846" y="1506615"/>
                      <a:pt x="69323" y="514114"/>
                      <a:pt x="0" y="0"/>
                    </a:cubicBezTo>
                    <a:close/>
                  </a:path>
                  <a:path w="5063613" h="2554280" stroke="0" extrusionOk="0">
                    <a:moveTo>
                      <a:pt x="0" y="0"/>
                    </a:moveTo>
                    <a:cubicBezTo>
                      <a:pt x="697373" y="-69867"/>
                      <a:pt x="4262780" y="63979"/>
                      <a:pt x="5063613" y="0"/>
                    </a:cubicBezTo>
                    <a:cubicBezTo>
                      <a:pt x="5218608" y="867286"/>
                      <a:pt x="5059074" y="1785334"/>
                      <a:pt x="5063613" y="2048390"/>
                    </a:cubicBezTo>
                    <a:cubicBezTo>
                      <a:pt x="2555834" y="1944600"/>
                      <a:pt x="2476840" y="2741118"/>
                      <a:pt x="0" y="2385413"/>
                    </a:cubicBezTo>
                    <a:cubicBezTo>
                      <a:pt x="-13679" y="1301011"/>
                      <a:pt x="124305" y="59815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281323" y="2738080"/>
                <a:ext cx="4750815" cy="207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432A6"/>
                    </a:solidFill>
                    <a:effectLst/>
                    <a:uLnTx/>
                    <a:uFillTx/>
                    <a:latin typeface="Calibri"/>
                    <a:ea typeface="+mn-ea"/>
                    <a:cs typeface="+mn-cs"/>
                  </a:rPr>
                  <a:t>Hải</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Thượng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Lãn</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Ông</a:t>
                </a:r>
                <a:endParaRPr kumimoji="0" lang="en-US" sz="66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2E1D21ED-80ED-C455-FEAF-2F8BAB9D03F0}"/>
              </a:ext>
            </a:extLst>
          </p:cNvPr>
          <p:cNvPicPr>
            <a:picLocks noChangeAspect="1"/>
          </p:cNvPicPr>
          <p:nvPr/>
        </p:nvPicPr>
        <p:blipFill>
          <a:blip r:embed="rId4"/>
          <a:stretch>
            <a:fillRect/>
          </a:stretch>
        </p:blipFill>
        <p:spPr>
          <a:xfrm>
            <a:off x="204787" y="2686050"/>
            <a:ext cx="4975955" cy="2266950"/>
          </a:xfrm>
          <a:prstGeom prst="rect">
            <a:avLst/>
          </a:prstGeom>
        </p:spPr>
      </p:pic>
    </p:spTree>
    <p:extLst>
      <p:ext uri="{BB962C8B-B14F-4D97-AF65-F5344CB8AC3E}">
        <p14:creationId xmlns:p14="http://schemas.microsoft.com/office/powerpoint/2010/main" val="3983979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5106046" cy="3681947"/>
            <a:chOff x="6166005" y="1812086"/>
            <a:chExt cx="4176957"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89" y="2510469"/>
              <a:ext cx="3560073" cy="2983564"/>
              <a:chOff x="6249125" y="2609071"/>
              <a:chExt cx="3692045" cy="298356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9071"/>
                <a:ext cx="3692045" cy="2983564"/>
              </a:xfrm>
              <a:custGeom>
                <a:avLst/>
                <a:gdLst>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045" h="2983564" fill="none" extrusionOk="0">
                    <a:moveTo>
                      <a:pt x="0" y="0"/>
                    </a:moveTo>
                    <a:cubicBezTo>
                      <a:pt x="1288649" y="143258"/>
                      <a:pt x="2545837" y="169764"/>
                      <a:pt x="3692045" y="0"/>
                    </a:cubicBezTo>
                    <a:cubicBezTo>
                      <a:pt x="3814467" y="959300"/>
                      <a:pt x="3770737" y="1544780"/>
                      <a:pt x="3692045" y="2392652"/>
                    </a:cubicBezTo>
                    <a:cubicBezTo>
                      <a:pt x="1958806" y="2296901"/>
                      <a:pt x="1958057" y="3324612"/>
                      <a:pt x="0" y="2786317"/>
                    </a:cubicBezTo>
                    <a:cubicBezTo>
                      <a:pt x="-54846" y="2336987"/>
                      <a:pt x="69323" y="1283177"/>
                      <a:pt x="0" y="0"/>
                    </a:cubicBezTo>
                    <a:close/>
                  </a:path>
                  <a:path w="3692045" h="2983564" stroke="0" extrusionOk="0">
                    <a:moveTo>
                      <a:pt x="0" y="0"/>
                    </a:moveTo>
                    <a:cubicBezTo>
                      <a:pt x="1070709" y="-69867"/>
                      <a:pt x="3316412" y="63979"/>
                      <a:pt x="3692045" y="0"/>
                    </a:cubicBezTo>
                    <a:cubicBezTo>
                      <a:pt x="3847040" y="334847"/>
                      <a:pt x="3687506" y="1265832"/>
                      <a:pt x="3692045" y="2392652"/>
                    </a:cubicBezTo>
                    <a:cubicBezTo>
                      <a:pt x="1854749" y="2354955"/>
                      <a:pt x="1822636" y="3266964"/>
                      <a:pt x="0" y="2786317"/>
                    </a:cubicBezTo>
                    <a:cubicBezTo>
                      <a:pt x="-13679" y="1993564"/>
                      <a:pt x="124305" y="834807"/>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custGeom>
                        <a:avLst/>
                        <a:gdLst>
                          <a:gd name="connsiteX0" fmla="*/ 0 w 4351947"/>
                          <a:gd name="connsiteY0" fmla="*/ 0 h 2983564"/>
                          <a:gd name="connsiteX1" fmla="*/ 4351947 w 4351947"/>
                          <a:gd name="connsiteY1" fmla="*/ 0 h 2983564"/>
                          <a:gd name="connsiteX2" fmla="*/ 4351947 w 4351947"/>
                          <a:gd name="connsiteY2" fmla="*/ 2392652 h 2983564"/>
                          <a:gd name="connsiteX3" fmla="*/ 0 w 4351947"/>
                          <a:gd name="connsiteY3" fmla="*/ 2786317 h 2983564"/>
                          <a:gd name="connsiteX4" fmla="*/ 0 w 4351947"/>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947" h="2983564" fill="none" extrusionOk="0">
                            <a:moveTo>
                              <a:pt x="0" y="0"/>
                            </a:moveTo>
                            <a:cubicBezTo>
                              <a:pt x="1535828" y="143258"/>
                              <a:pt x="2988902" y="169764"/>
                              <a:pt x="4351947" y="0"/>
                            </a:cubicBezTo>
                            <a:cubicBezTo>
                              <a:pt x="4474369" y="959300"/>
                              <a:pt x="4430639" y="1544780"/>
                              <a:pt x="4351947" y="2392652"/>
                            </a:cubicBezTo>
                            <a:cubicBezTo>
                              <a:pt x="2288757" y="2296901"/>
                              <a:pt x="2288008" y="3324612"/>
                              <a:pt x="0" y="2786317"/>
                            </a:cubicBezTo>
                            <a:cubicBezTo>
                              <a:pt x="-54846" y="2336987"/>
                              <a:pt x="69323" y="1283177"/>
                              <a:pt x="0" y="0"/>
                            </a:cubicBezTo>
                            <a:close/>
                          </a:path>
                          <a:path w="4351947" h="2983564" stroke="0" extrusionOk="0">
                            <a:moveTo>
                              <a:pt x="0" y="0"/>
                            </a:moveTo>
                            <a:cubicBezTo>
                              <a:pt x="966069" y="-69867"/>
                              <a:pt x="2814525" y="63979"/>
                              <a:pt x="4351947" y="0"/>
                            </a:cubicBezTo>
                            <a:cubicBezTo>
                              <a:pt x="4506942" y="334847"/>
                              <a:pt x="4347408" y="1265832"/>
                              <a:pt x="4351947" y="2392652"/>
                            </a:cubicBezTo>
                            <a:cubicBezTo>
                              <a:pt x="2184700" y="2354955"/>
                              <a:pt x="2152587" y="3266964"/>
                              <a:pt x="0" y="2786317"/>
                            </a:cubicBezTo>
                            <a:cubicBezTo>
                              <a:pt x="-13679" y="1993564"/>
                              <a:pt x="124305" y="83480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18495" y="3008416"/>
                <a:ext cx="339338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432A6"/>
                    </a:solidFill>
                    <a:effectLst/>
                    <a:uLnTx/>
                    <a:uFillTx/>
                    <a:latin typeface="Calibri"/>
                    <a:ea typeface="+mn-ea"/>
                    <a:cs typeface="+mn-cs"/>
                  </a:rPr>
                  <a:t>Tờ</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báo</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tường</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của</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tôi</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F0AE6518-0B7F-22B3-E459-04E56380B5BC}"/>
              </a:ext>
            </a:extLst>
          </p:cNvPr>
          <p:cNvPicPr>
            <a:picLocks noChangeAspect="1"/>
          </p:cNvPicPr>
          <p:nvPr/>
        </p:nvPicPr>
        <p:blipFill>
          <a:blip r:embed="rId4"/>
          <a:stretch>
            <a:fillRect/>
          </a:stretch>
        </p:blipFill>
        <p:spPr>
          <a:xfrm>
            <a:off x="5395912" y="1943099"/>
            <a:ext cx="6148388" cy="3261023"/>
          </a:xfrm>
          <a:prstGeom prst="rect">
            <a:avLst/>
          </a:prstGeom>
        </p:spPr>
      </p:pic>
    </p:spTree>
    <p:extLst>
      <p:ext uri="{BB962C8B-B14F-4D97-AF65-F5344CB8AC3E}">
        <p14:creationId xmlns:p14="http://schemas.microsoft.com/office/powerpoint/2010/main" val="2924420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20675447">
            <a:off x="8802728" y="3928920"/>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6304116" cy="3370120"/>
            <a:chOff x="6166005" y="1812086"/>
            <a:chExt cx="6139539" cy="3288760"/>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68179" y="2402352"/>
              <a:ext cx="5637365" cy="2698494"/>
              <a:chOff x="6130163" y="2500954"/>
              <a:chExt cx="5846342" cy="269849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30163" y="2500954"/>
                <a:ext cx="5846342" cy="2698494"/>
              </a:xfrm>
              <a:custGeom>
                <a:avLst/>
                <a:gdLst>
                  <a:gd name="connsiteX0" fmla="*/ 0 w 5846342"/>
                  <a:gd name="connsiteY0" fmla="*/ 0 h 2698494"/>
                  <a:gd name="connsiteX1" fmla="*/ 5846342 w 5846342"/>
                  <a:gd name="connsiteY1" fmla="*/ 0 h 2698494"/>
                  <a:gd name="connsiteX2" fmla="*/ 5846342 w 5846342"/>
                  <a:gd name="connsiteY2" fmla="*/ 2164042 h 2698494"/>
                  <a:gd name="connsiteX3" fmla="*/ 0 w 5846342"/>
                  <a:gd name="connsiteY3" fmla="*/ 2520093 h 2698494"/>
                  <a:gd name="connsiteX4" fmla="*/ 0 w 5846342"/>
                  <a:gd name="connsiteY4" fmla="*/ 0 h 269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342" h="2698494" fill="none" extrusionOk="0">
                    <a:moveTo>
                      <a:pt x="0" y="0"/>
                    </a:moveTo>
                    <a:cubicBezTo>
                      <a:pt x="762451" y="143258"/>
                      <a:pt x="3815766" y="169764"/>
                      <a:pt x="5846342" y="0"/>
                    </a:cubicBezTo>
                    <a:cubicBezTo>
                      <a:pt x="5968764" y="844405"/>
                      <a:pt x="5925034" y="1539786"/>
                      <a:pt x="5846342" y="2164042"/>
                    </a:cubicBezTo>
                    <a:cubicBezTo>
                      <a:pt x="2967322" y="2126559"/>
                      <a:pt x="3067880" y="3014821"/>
                      <a:pt x="0" y="2520093"/>
                    </a:cubicBezTo>
                    <a:cubicBezTo>
                      <a:pt x="-54846" y="1555436"/>
                      <a:pt x="69323" y="657946"/>
                      <a:pt x="0" y="0"/>
                    </a:cubicBezTo>
                    <a:close/>
                  </a:path>
                  <a:path w="5846342" h="2698494" stroke="0" extrusionOk="0">
                    <a:moveTo>
                      <a:pt x="0" y="0"/>
                    </a:moveTo>
                    <a:cubicBezTo>
                      <a:pt x="1030842" y="-69867"/>
                      <a:pt x="4745434" y="63979"/>
                      <a:pt x="5846342" y="0"/>
                    </a:cubicBezTo>
                    <a:cubicBezTo>
                      <a:pt x="6001337" y="341521"/>
                      <a:pt x="5841803" y="1288765"/>
                      <a:pt x="5846342" y="2164042"/>
                    </a:cubicBezTo>
                    <a:cubicBezTo>
                      <a:pt x="2947263" y="2059973"/>
                      <a:pt x="2861987" y="2890910"/>
                      <a:pt x="0" y="2520093"/>
                    </a:cubicBezTo>
                    <a:cubicBezTo>
                      <a:pt x="-13679" y="1562860"/>
                      <a:pt x="124305" y="110997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50531" y="2708292"/>
                <a:ext cx="5525974" cy="1711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432A6"/>
                    </a:solidFill>
                    <a:effectLst/>
                    <a:uLnTx/>
                    <a:uFillTx/>
                    <a:latin typeface="Calibri"/>
                    <a:ea typeface="+mn-ea"/>
                    <a:cs typeface="+mn-cs"/>
                  </a:rPr>
                  <a:t>Con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muốn</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làm</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một</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cái</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cây</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7B98070D-AF2F-944B-F7E1-813A5DE377DA}"/>
              </a:ext>
            </a:extLst>
          </p:cNvPr>
          <p:cNvPicPr>
            <a:picLocks noChangeAspect="1"/>
          </p:cNvPicPr>
          <p:nvPr/>
        </p:nvPicPr>
        <p:blipFill>
          <a:blip r:embed="rId4"/>
          <a:stretch>
            <a:fillRect/>
          </a:stretch>
        </p:blipFill>
        <p:spPr>
          <a:xfrm>
            <a:off x="1228725" y="1876424"/>
            <a:ext cx="3404706" cy="4524375"/>
          </a:xfrm>
          <a:prstGeom prst="rect">
            <a:avLst/>
          </a:prstGeom>
        </p:spPr>
      </p:pic>
    </p:spTree>
    <p:extLst>
      <p:ext uri="{BB962C8B-B14F-4D97-AF65-F5344CB8AC3E}">
        <p14:creationId xmlns:p14="http://schemas.microsoft.com/office/powerpoint/2010/main" val="5787562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95780" y="564336"/>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165254" y="1621032"/>
            <a:ext cx="5702546" cy="3615936"/>
            <a:chOff x="6166005" y="1812086"/>
            <a:chExt cx="5538018" cy="3681945"/>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54500" y="2744102"/>
              <a:ext cx="5049523" cy="2749929"/>
              <a:chOff x="6115977" y="2842704"/>
              <a:chExt cx="5236709" cy="2749929"/>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15977" y="2842704"/>
                <a:ext cx="5022554" cy="2749929"/>
              </a:xfrm>
              <a:custGeom>
                <a:avLst/>
                <a:gdLst>
                  <a:gd name="connsiteX0" fmla="*/ 0 w 5022554"/>
                  <a:gd name="connsiteY0" fmla="*/ 0 h 2749929"/>
                  <a:gd name="connsiteX1" fmla="*/ 5022554 w 5022554"/>
                  <a:gd name="connsiteY1" fmla="*/ 0 h 2749929"/>
                  <a:gd name="connsiteX2" fmla="*/ 5022554 w 5022554"/>
                  <a:gd name="connsiteY2" fmla="*/ 2205290 h 2749929"/>
                  <a:gd name="connsiteX3" fmla="*/ 0 w 5022554"/>
                  <a:gd name="connsiteY3" fmla="*/ 2568128 h 2749929"/>
                  <a:gd name="connsiteX4" fmla="*/ 0 w 5022554"/>
                  <a:gd name="connsiteY4" fmla="*/ 0 h 274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554" h="2749929" fill="none" extrusionOk="0">
                    <a:moveTo>
                      <a:pt x="0" y="0"/>
                    </a:moveTo>
                    <a:cubicBezTo>
                      <a:pt x="1498339" y="143258"/>
                      <a:pt x="4454531" y="169764"/>
                      <a:pt x="5022554" y="0"/>
                    </a:cubicBezTo>
                    <a:cubicBezTo>
                      <a:pt x="5144976" y="457768"/>
                      <a:pt x="5101246" y="1242781"/>
                      <a:pt x="5022554" y="2205290"/>
                    </a:cubicBezTo>
                    <a:cubicBezTo>
                      <a:pt x="2623736" y="2109815"/>
                      <a:pt x="2541918" y="3051102"/>
                      <a:pt x="0" y="2568128"/>
                    </a:cubicBezTo>
                    <a:cubicBezTo>
                      <a:pt x="-54846" y="2070403"/>
                      <a:pt x="69323" y="588725"/>
                      <a:pt x="0" y="0"/>
                    </a:cubicBezTo>
                    <a:close/>
                  </a:path>
                  <a:path w="5022554" h="2749929" stroke="0" extrusionOk="0">
                    <a:moveTo>
                      <a:pt x="0" y="0"/>
                    </a:moveTo>
                    <a:cubicBezTo>
                      <a:pt x="1415905" y="-69867"/>
                      <a:pt x="2869585" y="63979"/>
                      <a:pt x="5022554" y="0"/>
                    </a:cubicBezTo>
                    <a:cubicBezTo>
                      <a:pt x="5177549" y="971986"/>
                      <a:pt x="5018015" y="1593967"/>
                      <a:pt x="5022554" y="2205290"/>
                    </a:cubicBezTo>
                    <a:cubicBezTo>
                      <a:pt x="2547954" y="2046857"/>
                      <a:pt x="2496702" y="3022278"/>
                      <a:pt x="0" y="2568128"/>
                    </a:cubicBezTo>
                    <a:cubicBezTo>
                      <a:pt x="-13679" y="1731427"/>
                      <a:pt x="124305" y="743886"/>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97904" y="2931042"/>
                <a:ext cx="5154782" cy="21624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432A6"/>
                    </a:solidFill>
                    <a:effectLst/>
                    <a:uLnTx/>
                    <a:uFillTx/>
                    <a:latin typeface="Calibri"/>
                    <a:ea typeface="+mn-ea"/>
                    <a:cs typeface="+mn-cs"/>
                  </a:rPr>
                  <a:t>Con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Rồng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cháu</a:t>
                </a:r>
                <a:r>
                  <a:rPr kumimoji="0" lang="en-US" sz="6600" b="0" i="0" u="none" strike="noStrike" kern="1200" cap="none" spc="0" normalizeH="0" baseline="0" noProof="0" dirty="0">
                    <a:ln>
                      <a:noFill/>
                    </a:ln>
                    <a:solidFill>
                      <a:srgbClr val="7432A6"/>
                    </a:solidFill>
                    <a:effectLst/>
                    <a:uLnTx/>
                    <a:uFillTx/>
                    <a:latin typeface="Calibri"/>
                    <a:ea typeface="+mn-ea"/>
                    <a:cs typeface="+mn-cs"/>
                  </a:rPr>
                  <a:t> Tiên</a:t>
                </a: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4" name="Picture 3">
            <a:extLst>
              <a:ext uri="{FF2B5EF4-FFF2-40B4-BE49-F238E27FC236}">
                <a16:creationId xmlns:a16="http://schemas.microsoft.com/office/drawing/2014/main" id="{7C6CBC5B-65A9-1CFE-97E2-F3809EB4F328}"/>
              </a:ext>
            </a:extLst>
          </p:cNvPr>
          <p:cNvPicPr>
            <a:picLocks noChangeAspect="1"/>
          </p:cNvPicPr>
          <p:nvPr/>
        </p:nvPicPr>
        <p:blipFill>
          <a:blip r:embed="rId4"/>
          <a:stretch>
            <a:fillRect/>
          </a:stretch>
        </p:blipFill>
        <p:spPr>
          <a:xfrm>
            <a:off x="5953125" y="2490787"/>
            <a:ext cx="5825394" cy="3024188"/>
          </a:xfrm>
          <a:prstGeom prst="rect">
            <a:avLst/>
          </a:prstGeom>
        </p:spPr>
      </p:pic>
    </p:spTree>
    <p:extLst>
      <p:ext uri="{BB962C8B-B14F-4D97-AF65-F5344CB8AC3E}">
        <p14:creationId xmlns:p14="http://schemas.microsoft.com/office/powerpoint/2010/main" val="34527936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sp>
        <p:nvSpPr>
          <p:cNvPr id="3" name="TextBox 2">
            <a:extLst>
              <a:ext uri="{FF2B5EF4-FFF2-40B4-BE49-F238E27FC236}">
                <a16:creationId xmlns:a16="http://schemas.microsoft.com/office/drawing/2014/main" id="{CD71563C-508E-49DE-2496-76EF51351133}"/>
              </a:ext>
            </a:extLst>
          </p:cNvPr>
          <p:cNvSpPr txBox="1"/>
          <p:nvPr/>
        </p:nvSpPr>
        <p:spPr>
          <a:xfrm>
            <a:off x="1307659" y="15113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341576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103632"/>
            <a:chOff x="1517027" y="-220661"/>
            <a:chExt cx="9669831" cy="1376145"/>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5"/>
              <a:ext cx="9346797" cy="1343209"/>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Chọn đọc một bài đã học trong chủ điểm Sống để yêu thương và trả lời câu hỏi. </a:t>
              </a:r>
            </a:p>
          </p:txBody>
        </p:sp>
      </p:grpSp>
      <p:pic>
        <p:nvPicPr>
          <p:cNvPr id="11" name="Picture 10">
            <a:extLst>
              <a:ext uri="{FF2B5EF4-FFF2-40B4-BE49-F238E27FC236}">
                <a16:creationId xmlns:a16="http://schemas.microsoft.com/office/drawing/2014/main" id="{8828C615-C4F6-14C5-2423-59CB649E401E}"/>
              </a:ext>
            </a:extLst>
          </p:cNvPr>
          <p:cNvPicPr>
            <a:picLocks noChangeAspect="1"/>
          </p:cNvPicPr>
          <p:nvPr/>
        </p:nvPicPr>
        <p:blipFill>
          <a:blip r:embed="rId3"/>
          <a:stretch>
            <a:fillRect/>
          </a:stretch>
        </p:blipFill>
        <p:spPr>
          <a:xfrm>
            <a:off x="2800350" y="1276350"/>
            <a:ext cx="6457950" cy="5295900"/>
          </a:xfrm>
          <a:prstGeom prst="rect">
            <a:avLst/>
          </a:prstGeom>
        </p:spPr>
      </p:pic>
    </p:spTree>
    <p:extLst>
      <p:ext uri="{BB962C8B-B14F-4D97-AF65-F5344CB8AC3E}">
        <p14:creationId xmlns:p14="http://schemas.microsoft.com/office/powerpoint/2010/main" val="1389722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923</Words>
  <Application>Microsoft Office PowerPoint</Application>
  <PresentationFormat>Widescreen</PresentationFormat>
  <Paragraphs>117</Paragraphs>
  <Slides>25</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等线</vt:lpstr>
      <vt:lpstr>FZHei-B01S</vt:lpstr>
      <vt:lpstr>Times New Roman</vt:lpstr>
      <vt:lpstr>字魂107号-萌趣欢乐体</vt:lpstr>
      <vt:lpstr>思源黑体 Normal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2025-03-22T07:32:48Z</dcterms:created>
  <dcterms:modified xsi:type="dcterms:W3CDTF">2025-03-22T07:36:28Z</dcterms:modified>
</cp:coreProperties>
</file>