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DA15B-E53A-499E-A44F-1BA8196210A1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E4523-78F6-4405-8260-DD8C14873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5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910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402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566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649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292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6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442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831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3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783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52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511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169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16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103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08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954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EAA1A-F10F-4DCD-903F-5FE738F618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59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1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2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2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2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45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1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4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9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C57D1-3867-43E7-93D5-63410809E5B9}" type="datetimeFigureOut">
              <a:rPr lang="en-US" smtClean="0"/>
              <a:t>22/3/2025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EB624-6CC0-4536-AD9E-CE9F278CA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10" Type="http://schemas.microsoft.com/office/2007/relationships/hdphoto" Target="../media/hdphoto6.wdp"/><Relationship Id="rId4" Type="http://schemas.openxmlformats.org/officeDocument/2006/relationships/image" Target="../media/image23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12" Type="http://schemas.microsoft.com/office/2007/relationships/hdphoto" Target="../media/hdphoto5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10" Type="http://schemas.microsoft.com/office/2007/relationships/hdphoto" Target="../media/hdphoto5.wdp"/><Relationship Id="rId4" Type="http://schemas.openxmlformats.org/officeDocument/2006/relationships/image" Target="../media/image20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microsoft.com/office/2007/relationships/hdphoto" Target="../media/hdphoto3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44E50F8-CEBF-4742-BFAB-935010025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" y="0"/>
            <a:ext cx="12191140" cy="6858000"/>
          </a:xfrm>
          <a:prstGeom prst="rect">
            <a:avLst/>
          </a:prstGeom>
        </p:spPr>
      </p:pic>
      <p:pic>
        <p:nvPicPr>
          <p:cNvPr id="6" name="Picture 5" descr="A ladybug on a wooden post&#10;&#10;Description automatically generated with low confidence">
            <a:extLst>
              <a:ext uri="{FF2B5EF4-FFF2-40B4-BE49-F238E27FC236}">
                <a16:creationId xmlns:a16="http://schemas.microsoft.com/office/drawing/2014/main" id="{B2775A7C-D59F-4270-A199-7A0791D658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3" y="1689100"/>
            <a:ext cx="3627609" cy="5210882"/>
          </a:xfrm>
          <a:prstGeom prst="rect">
            <a:avLst/>
          </a:prstGeom>
        </p:spPr>
      </p:pic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DDB1A49-0314-425F-BE95-7D5B31F826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3"/>
          <a:stretch/>
        </p:blipFill>
        <p:spPr>
          <a:xfrm>
            <a:off x="3876675" y="-104775"/>
            <a:ext cx="8391525" cy="64288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B47A94-32B6-455E-AACF-3F7175547F38}"/>
              </a:ext>
            </a:extLst>
          </p:cNvPr>
          <p:cNvSpPr txBox="1"/>
          <p:nvPr/>
        </p:nvSpPr>
        <p:spPr>
          <a:xfrm>
            <a:off x="6096000" y="3026270"/>
            <a:ext cx="2452099" cy="110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C37DDC-75A1-8C72-77E9-88659F2D9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41" y="2482504"/>
            <a:ext cx="3304318" cy="21215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51ED1BA-BA9A-E9DB-8794-45DB74B4E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3769" y="2413855"/>
            <a:ext cx="6565961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54" y="-4715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1" y="-231007"/>
            <a:ext cx="755551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74975" y="5380597"/>
            <a:ext cx="12504061" cy="1296815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2050" name="Picture 2" descr="Hình ảnh Ánh Nắng Mặt Trời PNG Miễn Phí Tải Về - Lovepik">
            <a:extLst>
              <a:ext uri="{FF2B5EF4-FFF2-40B4-BE49-F238E27FC236}">
                <a16:creationId xmlns:a16="http://schemas.microsoft.com/office/drawing/2014/main" id="{4B935CAA-8400-49CB-9608-9EE61C7221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832" b="88168" l="17907" r="81628">
                        <a14:foregroundMark x1="23605" y1="18830" x2="34767" y2="31807"/>
                        <a14:foregroundMark x1="45930" y1="11959" x2="50814" y2="33333"/>
                        <a14:foregroundMark x1="64070" y1="15776" x2="57791" y2="31043"/>
                        <a14:foregroundMark x1="66163" y1="37150" x2="77326" y2="42494"/>
                        <a14:foregroundMark x1="18721" y1="33333" x2="19419" y2="70738"/>
                        <a14:foregroundMark x1="30581" y1="62341" x2="57791" y2="75318"/>
                        <a14:foregroundMark x1="36163" y1="79898" x2="43140" y2="68448"/>
                        <a14:foregroundMark x1="50116" y1="76845" x2="52907" y2="88168"/>
                        <a14:foregroundMark x1="61977" y1="63104" x2="71744" y2="76845"/>
                        <a14:foregroundMark x1="63372" y1="50127" x2="79419" y2="600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45" t="3922" r="10186" b="3920"/>
          <a:stretch/>
        </p:blipFill>
        <p:spPr bwMode="auto">
          <a:xfrm>
            <a:off x="-200532" y="251084"/>
            <a:ext cx="2091215" cy="22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A241CE-CDC2-42BE-94B7-D1B3CACFB80A}"/>
              </a:ext>
            </a:extLst>
          </p:cNvPr>
          <p:cNvSpPr txBox="1"/>
          <p:nvPr/>
        </p:nvSpPr>
        <p:spPr>
          <a:xfrm>
            <a:off x="1631382" y="1737796"/>
            <a:ext cx="9608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Vì sao các liệt sĩ được nhân dân đời đời ghi ơn?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DF166-56C0-D7C5-A68D-31B4E082DC00}"/>
              </a:ext>
            </a:extLst>
          </p:cNvPr>
          <p:cNvSpPr txBox="1"/>
          <p:nvPr/>
        </p:nvSpPr>
        <p:spPr>
          <a:xfrm>
            <a:off x="1085850" y="438150"/>
            <a:ext cx="10315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CHỮA BÀI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AE42CB-70AE-F70F-2830-AB53CC169E52}"/>
              </a:ext>
            </a:extLst>
          </p:cNvPr>
          <p:cNvSpPr txBox="1"/>
          <p:nvPr/>
        </p:nvSpPr>
        <p:spPr>
          <a:xfrm>
            <a:off x="1650432" y="3518971"/>
            <a:ext cx="96081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400" dirty="0">
                <a:solidFill>
                  <a:srgbClr val="00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Trường em đã tổ chức hoạt động đền ơn, đáp nghĩa để làm gì?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21B882-D870-499E-9151-CBD74668C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26" y="3600450"/>
            <a:ext cx="2172926" cy="325755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0" y="-2310"/>
            <a:ext cx="3162300" cy="2270581"/>
          </a:xfrm>
          <a:prstGeom prst="rect">
            <a:avLst/>
          </a:prstGeom>
          <a:blipFill dpi="0" rotWithShape="1">
            <a:blip r:embed="rId8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11" name="Picture 10" descr="A picture containing text, doll, toy&#10;&#10;Description automatically generated">
            <a:extLst>
              <a:ext uri="{FF2B5EF4-FFF2-40B4-BE49-F238E27FC236}">
                <a16:creationId xmlns:a16="http://schemas.microsoft.com/office/drawing/2014/main" id="{64C28EC9-A019-4081-8286-454AB66555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90" y="3756542"/>
            <a:ext cx="3721749" cy="31014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47F0B33-4842-112F-95D8-EA220BAE2C71}"/>
              </a:ext>
            </a:extLst>
          </p:cNvPr>
          <p:cNvSpPr/>
          <p:nvPr/>
        </p:nvSpPr>
        <p:spPr>
          <a:xfrm>
            <a:off x="1085850" y="314325"/>
            <a:ext cx="10353675" cy="3352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nguyên nhân bổ sung thông tin về nguyên nhân của sự việc nêu trong câu; trả lời câu hỏi </a:t>
            </a:r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sao?, Nhờ ai?,...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 ngữ chỉ mục đích bổ sung thông tin về mục đích của hoạt động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trong câu; trả lời câu hỏi </a:t>
            </a:r>
            <a:r>
              <a:rPr lang="vi-VN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làm gì?, Nhằm mục đích gì?,...</a:t>
            </a:r>
          </a:p>
        </p:txBody>
      </p:sp>
    </p:spTree>
    <p:extLst>
      <p:ext uri="{BB962C8B-B14F-4D97-AF65-F5344CB8AC3E}">
        <p14:creationId xmlns:p14="http://schemas.microsoft.com/office/powerpoint/2010/main" val="28842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trạng ngữ của mỗi câu dưới đây và xếp vào nhóm thích hợp.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F75B3-486C-3980-5727-BAA411E0DE72}"/>
              </a:ext>
            </a:extLst>
          </p:cNvPr>
          <p:cNvSpPr txBox="1"/>
          <p:nvPr/>
        </p:nvSpPr>
        <p:spPr>
          <a:xfrm>
            <a:off x="981076" y="1685925"/>
            <a:ext cx="105346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  <a:endParaRPr lang="vi-VN" sz="28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7CC24E38-A0EF-4E82-B792-A3674618C623}"/>
              </a:ext>
            </a:extLst>
          </p:cNvPr>
          <p:cNvSpPr/>
          <p:nvPr/>
        </p:nvSpPr>
        <p:spPr>
          <a:xfrm>
            <a:off x="1390650" y="4667250"/>
            <a:ext cx="3743325" cy="140017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53F657CB-D074-E01A-D0D0-FE0B6A88E625}"/>
              </a:ext>
            </a:extLst>
          </p:cNvPr>
          <p:cNvSpPr/>
          <p:nvPr/>
        </p:nvSpPr>
        <p:spPr>
          <a:xfrm>
            <a:off x="6677025" y="4552950"/>
            <a:ext cx="3743325" cy="1400175"/>
          </a:xfrm>
          <a:prstGeom prst="cloud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81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ice&#10;&#10;Description automatically generated">
            <a:extLst>
              <a:ext uri="{FF2B5EF4-FFF2-40B4-BE49-F238E27FC236}">
                <a16:creationId xmlns:a16="http://schemas.microsoft.com/office/drawing/2014/main" id="{497E6ED7-7442-4AE1-9536-8D0E9DE8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974" r="1955" b="3156"/>
          <a:stretch/>
        </p:blipFill>
        <p:spPr>
          <a:xfrm>
            <a:off x="0" y="0"/>
            <a:ext cx="122013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6F28B-365E-44CD-A4AF-98748F1A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98" y="83166"/>
            <a:ext cx="6157181" cy="6643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98893-1F1A-4E8F-9B09-07AB78F80FF0}"/>
              </a:ext>
            </a:extLst>
          </p:cNvPr>
          <p:cNvSpPr txBox="1"/>
          <p:nvPr/>
        </p:nvSpPr>
        <p:spPr>
          <a:xfrm>
            <a:off x="3754598" y="3294161"/>
            <a:ext cx="535218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40539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A9388C-4653-4001-BD52-680B2D6E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5035AC-C838-4D38-A01D-AAB01DAC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EBB32C-6B33-4022-9F2C-81B1CF95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58" y="801992"/>
            <a:ext cx="4025632" cy="60350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5ACE5A-8FE7-4C58-9B4A-92516BEF1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" y="238696"/>
            <a:ext cx="942741" cy="885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32F4-812B-4E2C-86EF-ABBBB0A4A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11" y="2089043"/>
            <a:ext cx="5486400" cy="5486400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76009CDB-37B8-4840-89D9-083E7F3CE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1255" y="822960"/>
            <a:ext cx="4025632" cy="603504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037AA4-922B-41B4-A474-EF2593FFA97D}"/>
              </a:ext>
            </a:extLst>
          </p:cNvPr>
          <p:cNvGrpSpPr/>
          <p:nvPr/>
        </p:nvGrpSpPr>
        <p:grpSpPr>
          <a:xfrm>
            <a:off x="-69137" y="5307706"/>
            <a:ext cx="12319193" cy="1552604"/>
            <a:chOff x="-69137" y="5307706"/>
            <a:chExt cx="12319193" cy="155260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275CD72-1BE0-495B-A530-5B236FB7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137" y="5307706"/>
              <a:ext cx="7164622" cy="15526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70C02A-1003-45BE-BEBC-E23579EE2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5434" y="5307706"/>
              <a:ext cx="7164622" cy="1552604"/>
            </a:xfrm>
            <a:prstGeom prst="rect">
              <a:avLst/>
            </a:prstGeom>
          </p:spPr>
        </p:pic>
      </p:grpSp>
      <p:pic>
        <p:nvPicPr>
          <p:cNvPr id="16" name="图片 20">
            <a:extLst>
              <a:ext uri="{FF2B5EF4-FFF2-40B4-BE49-F238E27FC236}">
                <a16:creationId xmlns:a16="http://schemas.microsoft.com/office/drawing/2014/main" id="{B88D72FA-954C-4A8F-A7EF-01CC09264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0027" y="238696"/>
            <a:ext cx="942741" cy="885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B10163-320E-4478-9D96-353DC2CA4E40}"/>
              </a:ext>
            </a:extLst>
          </p:cNvPr>
          <p:cNvGrpSpPr/>
          <p:nvPr/>
        </p:nvGrpSpPr>
        <p:grpSpPr>
          <a:xfrm>
            <a:off x="2262743" y="344425"/>
            <a:ext cx="3525777" cy="2194560"/>
            <a:chOff x="2505035" y="311649"/>
            <a:chExt cx="3525777" cy="2194560"/>
          </a:xfrm>
        </p:grpSpPr>
        <p:pic>
          <p:nvPicPr>
            <p:cNvPr id="19" name="Picture 18" descr="A picture containing text, cup&#10;&#10;Description automatically generated">
              <a:extLst>
                <a:ext uri="{FF2B5EF4-FFF2-40B4-BE49-F238E27FC236}">
                  <a16:creationId xmlns:a16="http://schemas.microsoft.com/office/drawing/2014/main" id="{9BB5298E-04C1-4128-BD33-6E82F98CE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35" y="311649"/>
              <a:ext cx="3525777" cy="21945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5A75F8-8C5F-4631-AEFB-0A1F258BCF24}"/>
                </a:ext>
              </a:extLst>
            </p:cNvPr>
            <p:cNvSpPr txBox="1"/>
            <p:nvPr/>
          </p:nvSpPr>
          <p:spPr>
            <a:xfrm>
              <a:off x="3363172" y="800991"/>
              <a:ext cx="201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ED2EC-DBFE-4725-9817-508854E325EC}"/>
              </a:ext>
            </a:extLst>
          </p:cNvPr>
          <p:cNvGrpSpPr/>
          <p:nvPr/>
        </p:nvGrpSpPr>
        <p:grpSpPr>
          <a:xfrm>
            <a:off x="6407757" y="618745"/>
            <a:ext cx="2743201" cy="1920240"/>
            <a:chOff x="6225410" y="585969"/>
            <a:chExt cx="2743201" cy="1920240"/>
          </a:xfrm>
        </p:grpSpPr>
        <p:pic>
          <p:nvPicPr>
            <p:cNvPr id="1026" name="Picture 2" descr="Red Speech Bubble with Double Edge transparent PNG - StickPNG">
              <a:extLst>
                <a:ext uri="{FF2B5EF4-FFF2-40B4-BE49-F238E27FC236}">
                  <a16:creationId xmlns:a16="http://schemas.microsoft.com/office/drawing/2014/main" id="{162A0472-31C0-408A-9C26-A6979039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410" y="585969"/>
              <a:ext cx="2743201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921C3-72A9-4B98-BF34-BFF8FD855B49}"/>
                </a:ext>
              </a:extLst>
            </p:cNvPr>
            <p:cNvSpPr txBox="1"/>
            <p:nvPr/>
          </p:nvSpPr>
          <p:spPr>
            <a:xfrm>
              <a:off x="6610396" y="899758"/>
              <a:ext cx="1973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4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21B882-D870-499E-9151-CBD74668C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26" y="3600450"/>
            <a:ext cx="2172926" cy="325755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0" y="-2310"/>
            <a:ext cx="3162300" cy="2270581"/>
          </a:xfrm>
          <a:prstGeom prst="rect">
            <a:avLst/>
          </a:prstGeom>
          <a:blipFill dpi="0" rotWithShape="1">
            <a:blip r:embed="rId8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1A971-7BEE-4E0A-9B2C-0B8E98A9F4C9}"/>
              </a:ext>
            </a:extLst>
          </p:cNvPr>
          <p:cNvSpPr txBox="1"/>
          <p:nvPr/>
        </p:nvSpPr>
        <p:spPr>
          <a:xfrm>
            <a:off x="3680177" y="163525"/>
            <a:ext cx="5430218" cy="91940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800" b="1" dirty="0">
                <a:solidFill>
                  <a:srgbClr val="FF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BÀI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111D2FF-D7FF-4FBB-B9DD-B5BF7185BD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19138" r="20889" b="11353"/>
          <a:stretch/>
        </p:blipFill>
        <p:spPr>
          <a:xfrm>
            <a:off x="816544" y="1033979"/>
            <a:ext cx="1158494" cy="17082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DDF560-749E-4B41-A532-C26054579FEA}"/>
              </a:ext>
            </a:extLst>
          </p:cNvPr>
          <p:cNvSpPr txBox="1"/>
          <p:nvPr/>
        </p:nvSpPr>
        <p:spPr>
          <a:xfrm>
            <a:off x="2068029" y="1258167"/>
            <a:ext cx="9095322" cy="12599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4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Nhờ nguồn nước trong lành, cánh đồng trở nên xanh mướt.</a:t>
            </a:r>
            <a:endParaRPr lang="vi-VN" sz="3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67167DBA-58C0-48F2-93F7-1EF38FEB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97" y="2787774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808D15-3373-484B-AB1A-B5EFADCBDDC0}"/>
              </a:ext>
            </a:extLst>
          </p:cNvPr>
          <p:cNvSpPr txBox="1"/>
          <p:nvPr/>
        </p:nvSpPr>
        <p:spPr>
          <a:xfrm>
            <a:off x="2605059" y="2717884"/>
            <a:ext cx="9095322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" name="Picture 23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2E119A6-1966-40CC-938E-7E51F3BFCC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19138" r="20889" b="11353"/>
          <a:stretch/>
        </p:blipFill>
        <p:spPr>
          <a:xfrm>
            <a:off x="734351" y="3600450"/>
            <a:ext cx="1158494" cy="17082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FF4DEB-A510-4874-8043-BF5F1EC0CE99}"/>
              </a:ext>
            </a:extLst>
          </p:cNvPr>
          <p:cNvSpPr txBox="1"/>
          <p:nvPr/>
        </p:nvSpPr>
        <p:spPr>
          <a:xfrm>
            <a:off x="1975038" y="3900250"/>
            <a:ext cx="9095322" cy="12599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Để viết được bài văn hay, chúng ta cần đọc nhiều sách, truyện.</a:t>
            </a:r>
          </a:p>
        </p:txBody>
      </p:sp>
      <p:pic>
        <p:nvPicPr>
          <p:cNvPr id="26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3E0019FA-411D-48F0-BB59-EA1C7054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72" y="5328015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5ECB30-4606-4A66-B7F1-6BA97D02E6E5}"/>
              </a:ext>
            </a:extLst>
          </p:cNvPr>
          <p:cNvSpPr txBox="1"/>
          <p:nvPr/>
        </p:nvSpPr>
        <p:spPr>
          <a:xfrm>
            <a:off x="2452176" y="5278260"/>
            <a:ext cx="9095322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Trạng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đích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9A21E6-68CB-54DA-DF4C-3D09ABC96100}"/>
              </a:ext>
            </a:extLst>
          </p:cNvPr>
          <p:cNvCxnSpPr/>
          <p:nvPr/>
        </p:nvCxnSpPr>
        <p:spPr>
          <a:xfrm>
            <a:off x="2809875" y="1857375"/>
            <a:ext cx="58102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327A4-F180-D5BB-EBCF-575BCDE6AD0B}"/>
              </a:ext>
            </a:extLst>
          </p:cNvPr>
          <p:cNvCxnSpPr>
            <a:cxnSpLocks/>
          </p:cNvCxnSpPr>
          <p:nvPr/>
        </p:nvCxnSpPr>
        <p:spPr>
          <a:xfrm>
            <a:off x="2647950" y="4467225"/>
            <a:ext cx="5381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252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A21B882-D870-499E-9151-CBD74668C1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626" y="3600450"/>
            <a:ext cx="2172926" cy="325755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0" y="-2310"/>
            <a:ext cx="3162300" cy="2270581"/>
          </a:xfrm>
          <a:prstGeom prst="rect">
            <a:avLst/>
          </a:prstGeom>
          <a:blipFill dpi="0" rotWithShape="1">
            <a:blip r:embed="rId8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" name="Picture 2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111D2FF-D7FF-4FBB-B9DD-B5BF7185BD1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19138" r="20889" b="11353"/>
          <a:stretch/>
        </p:blipFill>
        <p:spPr>
          <a:xfrm>
            <a:off x="759394" y="243404"/>
            <a:ext cx="1158494" cy="17082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6DDF560-749E-4B41-A532-C26054579FEA}"/>
              </a:ext>
            </a:extLst>
          </p:cNvPr>
          <p:cNvSpPr txBox="1"/>
          <p:nvPr/>
        </p:nvSpPr>
        <p:spPr>
          <a:xfrm>
            <a:off x="2010878" y="467592"/>
            <a:ext cx="10028721" cy="125991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Nhằm giúp học sinh có trải nghiệm thực tế, nhà trường đã tổ chức nhiều hoạt động dã ngoại.</a:t>
            </a:r>
            <a:endParaRPr kumimoji="0" lang="vi-VN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2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67167DBA-58C0-48F2-93F7-1EF38FEB9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47" y="1997199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808D15-3373-484B-AB1A-B5EFADCBDDC0}"/>
              </a:ext>
            </a:extLst>
          </p:cNvPr>
          <p:cNvSpPr txBox="1"/>
          <p:nvPr/>
        </p:nvSpPr>
        <p:spPr>
          <a:xfrm>
            <a:off x="2547909" y="1927309"/>
            <a:ext cx="9095322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4" name="Picture 23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12E119A6-1966-40CC-938E-7E51F3BFCC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4" t="19138" r="20889" b="11353"/>
          <a:stretch/>
        </p:blipFill>
        <p:spPr>
          <a:xfrm>
            <a:off x="658151" y="2552700"/>
            <a:ext cx="1158494" cy="170829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1FF4DEB-A510-4874-8043-BF5F1EC0CE99}"/>
              </a:ext>
            </a:extLst>
          </p:cNvPr>
          <p:cNvSpPr txBox="1"/>
          <p:nvPr/>
        </p:nvSpPr>
        <p:spPr>
          <a:xfrm>
            <a:off x="1898838" y="2852500"/>
            <a:ext cx="9095322" cy="173664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Vì có vẻ đẹp hùng vĩ và thơ mộng, Tây Bắc đã trở thành điểm đến của khách du lịch trong và ngoài nước.</a:t>
            </a:r>
          </a:p>
        </p:txBody>
      </p:sp>
      <p:pic>
        <p:nvPicPr>
          <p:cNvPr id="26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3E0019FA-411D-48F0-BB59-EA1C7054D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122" y="4594590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35ECB30-4606-4A66-B7F1-6BA97D02E6E5}"/>
              </a:ext>
            </a:extLst>
          </p:cNvPr>
          <p:cNvSpPr txBox="1"/>
          <p:nvPr/>
        </p:nvSpPr>
        <p:spPr>
          <a:xfrm>
            <a:off x="2356926" y="4544835"/>
            <a:ext cx="9095322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9A21E6-68CB-54DA-DF4C-3D09ABC96100}"/>
              </a:ext>
            </a:extLst>
          </p:cNvPr>
          <p:cNvCxnSpPr>
            <a:cxnSpLocks/>
          </p:cNvCxnSpPr>
          <p:nvPr/>
        </p:nvCxnSpPr>
        <p:spPr>
          <a:xfrm>
            <a:off x="2609850" y="1038225"/>
            <a:ext cx="82867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B327A4-F180-D5BB-EBCF-575BCDE6AD0B}"/>
              </a:ext>
            </a:extLst>
          </p:cNvPr>
          <p:cNvCxnSpPr>
            <a:cxnSpLocks/>
          </p:cNvCxnSpPr>
          <p:nvPr/>
        </p:nvCxnSpPr>
        <p:spPr>
          <a:xfrm>
            <a:off x="2571750" y="3448050"/>
            <a:ext cx="6153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611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thay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F75B3-486C-3980-5727-BAA411E0DE72}"/>
              </a:ext>
            </a:extLst>
          </p:cNvPr>
          <p:cNvSpPr txBox="1"/>
          <p:nvPr/>
        </p:nvSpPr>
        <p:spPr>
          <a:xfrm>
            <a:off x="981076" y="1724025"/>
            <a:ext cx="1053465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rộng kiến thức, chúng ta cần đọc nhiều sách. 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bác lao công, trường lớp lúc nào cũng sạch sẽ. 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bão, nhiều cây cối bị gãy, đổ.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FB719-6A11-994B-87A3-041C4D2C37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86" y="1766107"/>
            <a:ext cx="670016" cy="817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8A0A17-7A6B-839A-1015-32A8E4E6C3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311" y="2490007"/>
            <a:ext cx="670016" cy="81734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14C088-55BF-B78F-FF79-6538592F0BD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11" y="3223432"/>
            <a:ext cx="670016" cy="81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AD06C931-9B5C-4E04-9C64-F4F9164D50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1A7168-7B41-4665-8CBE-08F5AD10B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-162018"/>
            <a:ext cx="10258425" cy="6424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A3DED8-C096-429A-A24C-419CD2AC800D}"/>
              </a:ext>
            </a:extLst>
          </p:cNvPr>
          <p:cNvSpPr txBox="1"/>
          <p:nvPr/>
        </p:nvSpPr>
        <p:spPr>
          <a:xfrm>
            <a:off x="4076699" y="2296917"/>
            <a:ext cx="42818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029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029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đưa-đồ-vật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CF75B3-486C-3980-5727-BAA411E0DE72}"/>
              </a:ext>
            </a:extLst>
          </p:cNvPr>
          <p:cNvSpPr txBox="1"/>
          <p:nvPr/>
        </p:nvSpPr>
        <p:spPr>
          <a:xfrm>
            <a:off x="981076" y="1724025"/>
            <a:ext cx="10534650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mở rộng kiến thức, chúng ta cần đọc nhiều sách. 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Nhờ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bác lao công, trường lớp lúc nào cũng sạch sẽ. </a:t>
            </a:r>
            <a:endParaRPr lang="en-US" sz="32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vi-VN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 bão, nhiều cây cối bị gãy, đổ.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799A2B-84A3-3070-D0CC-31D7FF90B1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1113" y="1728787"/>
            <a:ext cx="776288" cy="7715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066324-2DA3-ADF1-DA1E-29AF5E88D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71600" y="2452687"/>
            <a:ext cx="847724" cy="7715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1AF037B-21AA-CFE4-0813-8983D798EE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63" y="3186112"/>
            <a:ext cx="681037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0DE5FC25-75CB-412A-A40B-4B27FC639F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46CEE582-4044-499B-ACF3-96161F95C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8065"/>
          <a:stretch/>
        </p:blipFill>
        <p:spPr>
          <a:xfrm>
            <a:off x="-257175" y="0"/>
            <a:ext cx="12573000" cy="67779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64B6AA-8D77-4FAB-938F-6D46157D40B1}"/>
              </a:ext>
            </a:extLst>
          </p:cNvPr>
          <p:cNvSpPr/>
          <p:nvPr/>
        </p:nvSpPr>
        <p:spPr>
          <a:xfrm>
            <a:off x="923924" y="1263721"/>
            <a:ext cx="8963025" cy="4822754"/>
          </a:xfrm>
          <a:prstGeom prst="roundRect">
            <a:avLst>
              <a:gd name="adj" fmla="val 97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9524F-6D9B-4A11-8567-52E17DFAE674}"/>
              </a:ext>
            </a:extLst>
          </p:cNvPr>
          <p:cNvSpPr txBox="1"/>
          <p:nvPr/>
        </p:nvSpPr>
        <p:spPr>
          <a:xfrm>
            <a:off x="3371850" y="1270995"/>
            <a:ext cx="49339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CẦU CẦN ĐẠT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C18D04-3EDA-D612-49B9-5A66D14BB9DE}"/>
              </a:ext>
            </a:extLst>
          </p:cNvPr>
          <p:cNvSpPr txBox="1"/>
          <p:nvPr/>
        </p:nvSpPr>
        <p:spPr>
          <a:xfrm>
            <a:off x="1190624" y="2175870"/>
            <a:ext cx="85058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Biết được thế nào là trạng ngữ chỉ nguyên nhân, trạng ngữ chỉ mục đích.</a:t>
            </a:r>
          </a:p>
          <a:p>
            <a:pPr marL="571500" lvl="0" indent="-571500" algn="just">
              <a:buFont typeface="Wingdings" panose="05000000000000000000" pitchFamily="2" charset="2"/>
              <a:buChar char="q"/>
            </a:pP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Phân biệt và sử dụng đúng trạng ngữ chỉ nguyên nhân và trạng ngữ chỉ mục đích qua tìm hiểu các câu văn, tình huống trong bài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lang="vi-VN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647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54" y="-4715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51" y="-231007"/>
            <a:ext cx="7517410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74975" y="5380597"/>
            <a:ext cx="12504061" cy="1296815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E1A971-7BEE-4E0A-9B2C-0B8E98A9F4C9}"/>
              </a:ext>
            </a:extLst>
          </p:cNvPr>
          <p:cNvSpPr txBox="1"/>
          <p:nvPr/>
        </p:nvSpPr>
        <p:spPr>
          <a:xfrm>
            <a:off x="942488" y="231007"/>
            <a:ext cx="11068001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5. Quan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sát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đặt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nguyên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trạng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ngữ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đích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hoạt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a typeface="SVN-AZ Cupcakes" panose="02000000000000000000" pitchFamily="50" charset="0"/>
              </a:rPr>
              <a:t>động</a:t>
            </a:r>
            <a:r>
              <a:rPr lang="en-US" sz="3200" b="1" dirty="0">
                <a:solidFill>
                  <a:srgbClr val="FF0000"/>
                </a:solidFill>
                <a:ea typeface="SVN-AZ Cupcakes" panose="02000000000000000000" pitchFamily="50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869F3B-7DCE-A8E4-90E2-C0ACFD051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812" y="1662112"/>
            <a:ext cx="10548938" cy="387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8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B30A50-2AF2-6753-6997-5F1282883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8674" y="1390649"/>
            <a:ext cx="3339193" cy="38957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404FE-D284-16EA-A113-EE058CAB868D}"/>
              </a:ext>
            </a:extLst>
          </p:cNvPr>
          <p:cNvSpPr/>
          <p:nvPr/>
        </p:nvSpPr>
        <p:spPr>
          <a:xfrm>
            <a:off x="4613564" y="2365979"/>
            <a:ext cx="6597361" cy="17488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Để rau xanh tốt, Mai rất chăm tưới nước và bắt sâu.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7797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404FE-D284-16EA-A113-EE058CAB868D}"/>
              </a:ext>
            </a:extLst>
          </p:cNvPr>
          <p:cNvSpPr/>
          <p:nvPr/>
        </p:nvSpPr>
        <p:spPr>
          <a:xfrm>
            <a:off x="4623089" y="2699353"/>
            <a:ext cx="6597361" cy="20155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Nhằm giữ cho bãi biển sạch đẹp, mọi người đã thu nhặt hết rác bẩn rơi vãi.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DF85BF-74E9-2ABB-BDD5-088C1A2F5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3425" y="2057400"/>
            <a:ext cx="3472220" cy="361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2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2404FE-D284-16EA-A113-EE058CAB868D}"/>
              </a:ext>
            </a:extLst>
          </p:cNvPr>
          <p:cNvSpPr/>
          <p:nvPr/>
        </p:nvSpPr>
        <p:spPr>
          <a:xfrm>
            <a:off x="4632614" y="2556478"/>
            <a:ext cx="6597361" cy="20155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002060"/>
                </a:solidFill>
                <a:latin typeface="Calibri" panose="020F0502020204030204"/>
              </a:rPr>
              <a:t>Để khỏe mạnh, chúng ta phải chăm tập thể dục.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EE4187-9CB2-3DBE-7D76-61BE5141A6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9637" y="1676400"/>
            <a:ext cx="3443828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E33516E0-D079-4DA3-BD42-D5F4682D7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3" b="3342"/>
          <a:stretch/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36352-BED8-A9BA-5743-317639B90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648" y="2747670"/>
            <a:ext cx="6492803" cy="23532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7A1E2B-ABA3-0629-C926-243DCD9E0A1D}"/>
              </a:ext>
            </a:extLst>
          </p:cNvPr>
          <p:cNvSpPr txBox="1"/>
          <p:nvPr/>
        </p:nvSpPr>
        <p:spPr>
          <a:xfrm>
            <a:off x="514350" y="133350"/>
            <a:ext cx="319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59897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trạng ngữ của mỗi câu dưới đây và cho biết chúng bổ sung thông tin gì cho câu.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5E6B-5B2B-2DA3-37F6-454A872EB9E6}"/>
              </a:ext>
            </a:extLst>
          </p:cNvPr>
          <p:cNvSpPr txBox="1"/>
          <p:nvPr/>
        </p:nvSpPr>
        <p:spPr>
          <a:xfrm>
            <a:off x="981076" y="1638300"/>
            <a:ext cx="10534650" cy="4433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>
              <a:lnSpc>
                <a:spcPct val="15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Nhờ chuyến đi cùng bố, cậu bé hiểu được lí do bố cậu yêu quý và kính trọng thầy giáo cũ của mình.</a:t>
            </a:r>
          </a:p>
          <a:p>
            <a:pPr algn="just" rtl="0" latinLnBrk="0">
              <a:lnSpc>
                <a:spcPct val="15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</a:p>
          <a:p>
            <a:pPr algn="just" rtl="0" latinLnBrk="0">
              <a:lnSpc>
                <a:spcPct val="150000"/>
              </a:lnSpc>
            </a:pPr>
            <a:r>
              <a:rPr lang="vi-VN" sz="320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</a:p>
        </p:txBody>
      </p:sp>
    </p:spTree>
    <p:extLst>
      <p:ext uri="{BB962C8B-B14F-4D97-AF65-F5344CB8AC3E}">
        <p14:creationId xmlns:p14="http://schemas.microsoft.com/office/powerpoint/2010/main" val="20654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nature, ice&#10;&#10;Description automatically generated">
            <a:extLst>
              <a:ext uri="{FF2B5EF4-FFF2-40B4-BE49-F238E27FC236}">
                <a16:creationId xmlns:a16="http://schemas.microsoft.com/office/drawing/2014/main" id="{497E6ED7-7442-4AE1-9536-8D0E9DE843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974" r="1955" b="3156"/>
          <a:stretch/>
        </p:blipFill>
        <p:spPr>
          <a:xfrm>
            <a:off x="0" y="0"/>
            <a:ext cx="1220139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6F28B-365E-44CD-A4AF-98748F1A6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098" y="83166"/>
            <a:ext cx="6157181" cy="6643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698893-1F1A-4E8F-9B09-07AB78F80FF0}"/>
              </a:ext>
            </a:extLst>
          </p:cNvPr>
          <p:cNvSpPr txBox="1"/>
          <p:nvPr/>
        </p:nvSpPr>
        <p:spPr>
          <a:xfrm>
            <a:off x="3754598" y="3294161"/>
            <a:ext cx="535218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008000"/>
                </a:solidFill>
                <a:latin typeface="Calibri" panose="020F0502020204030204"/>
              </a:rPr>
              <a:t>THẢO LUẬN NHÓM 4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2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A9388C-4653-4001-BD52-680B2D6E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5035AC-C838-4D38-A01D-AAB01DAC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EBB32C-6B33-4022-9F2C-81B1CF95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58" y="801992"/>
            <a:ext cx="4025632" cy="60350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5ACE5A-8FE7-4C58-9B4A-92516BEF1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" y="238696"/>
            <a:ext cx="942741" cy="885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32F4-812B-4E2C-86EF-ABBBB0A4A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11" y="2089043"/>
            <a:ext cx="5486400" cy="5486400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76009CDB-37B8-4840-89D9-083E7F3CE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1255" y="822960"/>
            <a:ext cx="4025632" cy="603504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037AA4-922B-41B4-A474-EF2593FFA97D}"/>
              </a:ext>
            </a:extLst>
          </p:cNvPr>
          <p:cNvGrpSpPr/>
          <p:nvPr/>
        </p:nvGrpSpPr>
        <p:grpSpPr>
          <a:xfrm>
            <a:off x="-69137" y="5307706"/>
            <a:ext cx="12319193" cy="1552604"/>
            <a:chOff x="-69137" y="5307706"/>
            <a:chExt cx="12319193" cy="155260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275CD72-1BE0-495B-A530-5B236FB7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137" y="5307706"/>
              <a:ext cx="7164622" cy="15526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70C02A-1003-45BE-BEBC-E23579EE2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5434" y="5307706"/>
              <a:ext cx="7164622" cy="1552604"/>
            </a:xfrm>
            <a:prstGeom prst="rect">
              <a:avLst/>
            </a:prstGeom>
          </p:spPr>
        </p:pic>
      </p:grpSp>
      <p:pic>
        <p:nvPicPr>
          <p:cNvPr id="16" name="图片 20">
            <a:extLst>
              <a:ext uri="{FF2B5EF4-FFF2-40B4-BE49-F238E27FC236}">
                <a16:creationId xmlns:a16="http://schemas.microsoft.com/office/drawing/2014/main" id="{B88D72FA-954C-4A8F-A7EF-01CC09264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0027" y="238696"/>
            <a:ext cx="942741" cy="885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B10163-320E-4478-9D96-353DC2CA4E40}"/>
              </a:ext>
            </a:extLst>
          </p:cNvPr>
          <p:cNvGrpSpPr/>
          <p:nvPr/>
        </p:nvGrpSpPr>
        <p:grpSpPr>
          <a:xfrm>
            <a:off x="2262743" y="344425"/>
            <a:ext cx="3525777" cy="2194560"/>
            <a:chOff x="2505035" y="311649"/>
            <a:chExt cx="3525777" cy="2194560"/>
          </a:xfrm>
        </p:grpSpPr>
        <p:pic>
          <p:nvPicPr>
            <p:cNvPr id="19" name="Picture 18" descr="A picture containing text, cup&#10;&#10;Description automatically generated">
              <a:extLst>
                <a:ext uri="{FF2B5EF4-FFF2-40B4-BE49-F238E27FC236}">
                  <a16:creationId xmlns:a16="http://schemas.microsoft.com/office/drawing/2014/main" id="{9BB5298E-04C1-4128-BD33-6E82F98CE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35" y="311649"/>
              <a:ext cx="3525777" cy="21945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5A75F8-8C5F-4631-AEFB-0A1F258BCF24}"/>
                </a:ext>
              </a:extLst>
            </p:cNvPr>
            <p:cNvSpPr txBox="1"/>
            <p:nvPr/>
          </p:nvSpPr>
          <p:spPr>
            <a:xfrm>
              <a:off x="3363172" y="800991"/>
              <a:ext cx="201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ED2EC-DBFE-4725-9817-508854E325EC}"/>
              </a:ext>
            </a:extLst>
          </p:cNvPr>
          <p:cNvGrpSpPr/>
          <p:nvPr/>
        </p:nvGrpSpPr>
        <p:grpSpPr>
          <a:xfrm>
            <a:off x="6407757" y="618745"/>
            <a:ext cx="2743201" cy="1920240"/>
            <a:chOff x="6225410" y="585969"/>
            <a:chExt cx="2743201" cy="1920240"/>
          </a:xfrm>
        </p:grpSpPr>
        <p:pic>
          <p:nvPicPr>
            <p:cNvPr id="1026" name="Picture 2" descr="Red Speech Bubble with Double Edge transparent PNG - StickPNG">
              <a:extLst>
                <a:ext uri="{FF2B5EF4-FFF2-40B4-BE49-F238E27FC236}">
                  <a16:creationId xmlns:a16="http://schemas.microsoft.com/office/drawing/2014/main" id="{162A0472-31C0-408A-9C26-A6979039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410" y="585969"/>
              <a:ext cx="2743201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921C3-72A9-4B98-BF34-BFF8FD855B49}"/>
                </a:ext>
              </a:extLst>
            </p:cNvPr>
            <p:cNvSpPr txBox="1"/>
            <p:nvPr/>
          </p:nvSpPr>
          <p:spPr>
            <a:xfrm>
              <a:off x="6610396" y="899758"/>
              <a:ext cx="1973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48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CHỮA BÀI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5E6B-5B2B-2DA3-37F6-454A872EB9E6}"/>
              </a:ext>
            </a:extLst>
          </p:cNvPr>
          <p:cNvSpPr txBox="1"/>
          <p:nvPr/>
        </p:nvSpPr>
        <p:spPr>
          <a:xfrm>
            <a:off x="952501" y="1200150"/>
            <a:ext cx="10534650" cy="277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a. Nhờ chuyến đi cùng bố, cậu bé hiểu được lí do bố cậu yêu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quý và kính trọng thầy giáo cũ của mình.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C1084-91AD-151A-5ACF-22217552E0B4}"/>
              </a:ext>
            </a:extLst>
          </p:cNvPr>
          <p:cNvCxnSpPr/>
          <p:nvPr/>
        </p:nvCxnSpPr>
        <p:spPr>
          <a:xfrm>
            <a:off x="1504950" y="2428875"/>
            <a:ext cx="38576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503933-393D-C37A-CFB4-B35D31190BF4}"/>
              </a:ext>
            </a:extLst>
          </p:cNvPr>
          <p:cNvSpPr txBox="1"/>
          <p:nvPr/>
        </p:nvSpPr>
        <p:spPr>
          <a:xfrm>
            <a:off x="2752725" y="2447925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TN</a:t>
            </a:r>
          </a:p>
        </p:txBody>
      </p:sp>
      <p:pic>
        <p:nvPicPr>
          <p:cNvPr id="12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B103D0F7-D971-BE98-DEC3-3BD3F41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97" y="2578224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0F5558-89AF-7813-6FB1-EA06039F9787}"/>
              </a:ext>
            </a:extLst>
          </p:cNvPr>
          <p:cNvSpPr txBox="1"/>
          <p:nvPr/>
        </p:nvSpPr>
        <p:spPr>
          <a:xfrm>
            <a:off x="4471959" y="2508334"/>
            <a:ext cx="7062816" cy="85129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bổ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sung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thông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tin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nguyên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nhân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sự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“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lí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do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bố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cậu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yêu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quý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kính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trọng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thầy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giáo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cũ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2555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8A5E6B-5B2B-2DA3-37F6-454A872EB9E6}"/>
              </a:ext>
            </a:extLst>
          </p:cNvPr>
          <p:cNvSpPr txBox="1"/>
          <p:nvPr/>
        </p:nvSpPr>
        <p:spPr>
          <a:xfrm>
            <a:off x="933451" y="-85725"/>
            <a:ext cx="10534650" cy="277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Vì đã cống hiến đời mình cho Tổ quốc, các liệt sĩ được nhân dân đời đời ghi ơn.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DC1084-91AD-151A-5ACF-22217552E0B4}"/>
              </a:ext>
            </a:extLst>
          </p:cNvPr>
          <p:cNvCxnSpPr>
            <a:cxnSpLocks/>
          </p:cNvCxnSpPr>
          <p:nvPr/>
        </p:nvCxnSpPr>
        <p:spPr>
          <a:xfrm>
            <a:off x="1485900" y="1143000"/>
            <a:ext cx="68770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4503933-393D-C37A-CFB4-B35D31190BF4}"/>
              </a:ext>
            </a:extLst>
          </p:cNvPr>
          <p:cNvSpPr txBox="1"/>
          <p:nvPr/>
        </p:nvSpPr>
        <p:spPr>
          <a:xfrm>
            <a:off x="3571875" y="1162050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TN</a:t>
            </a:r>
          </a:p>
        </p:txBody>
      </p:sp>
      <p:pic>
        <p:nvPicPr>
          <p:cNvPr id="12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B103D0F7-D971-BE98-DEC3-3BD3F4146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7" y="1292349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60F5558-89AF-7813-6FB1-EA06039F9787}"/>
              </a:ext>
            </a:extLst>
          </p:cNvPr>
          <p:cNvSpPr txBox="1"/>
          <p:nvPr/>
        </p:nvSpPr>
        <p:spPr>
          <a:xfrm>
            <a:off x="5486400" y="1222459"/>
            <a:ext cx="602932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nguyên nhân của sự việc “các liệt sĩ được nhân dân đời đời ghi ơn”.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F3DEF3-AAE0-7DDE-CA57-865682831F0E}"/>
              </a:ext>
            </a:extLst>
          </p:cNvPr>
          <p:cNvSpPr txBox="1"/>
          <p:nvPr/>
        </p:nvSpPr>
        <p:spPr>
          <a:xfrm>
            <a:off x="895351" y="2638425"/>
            <a:ext cx="10534650" cy="2771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Để ghi nhớ công ơn của các thương binh, liệt sĩ, trường em đã tổ chức hoạt động đền ơn, đáp nghĩa.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4602E15-44F3-05BD-588A-63D007D1AC7C}"/>
              </a:ext>
            </a:extLst>
          </p:cNvPr>
          <p:cNvCxnSpPr>
            <a:cxnSpLocks/>
          </p:cNvCxnSpPr>
          <p:nvPr/>
        </p:nvCxnSpPr>
        <p:spPr>
          <a:xfrm>
            <a:off x="1447800" y="3867150"/>
            <a:ext cx="8448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B7D189-5D3F-1C8D-CB8B-19F68434C224}"/>
              </a:ext>
            </a:extLst>
          </p:cNvPr>
          <p:cNvSpPr txBox="1"/>
          <p:nvPr/>
        </p:nvSpPr>
        <p:spPr>
          <a:xfrm>
            <a:off x="3533775" y="3886200"/>
            <a:ext cx="1619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TN</a:t>
            </a:r>
          </a:p>
        </p:txBody>
      </p:sp>
      <p:pic>
        <p:nvPicPr>
          <p:cNvPr id="24" name="Picture 4" descr="Hình ảnh Mũi Tên Chỉ đường PNG Miễn Phí Tải Về - Lovepik">
            <a:extLst>
              <a:ext uri="{FF2B5EF4-FFF2-40B4-BE49-F238E27FC236}">
                <a16:creationId xmlns:a16="http://schemas.microsoft.com/office/drawing/2014/main" id="{2D9829D1-4EB4-F02F-E2F5-0BACC7606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193" b="95798" l="8256" r="96628">
                        <a14:foregroundMark x1="62209" y1="5546" x2="64651" y2="11429"/>
                        <a14:foregroundMark x1="8023" y1="34118" x2="8372" y2="57311"/>
                        <a14:foregroundMark x1="8372" y1="57311" x2="8721" y2="57479"/>
                        <a14:foregroundMark x1="91279" y1="46723" x2="93256" y2="57983"/>
                        <a14:foregroundMark x1="63605" y1="90588" x2="61977" y2="96134"/>
                        <a14:foregroundMark x1="96512" y1="50252" x2="96744" y2="51933"/>
                        <a14:foregroundMark x1="61163" y1="3193" x2="62209" y2="48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47" y="4016499"/>
            <a:ext cx="784823" cy="5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53819FB-F511-7E8A-C76F-F2295D94D78B}"/>
              </a:ext>
            </a:extLst>
          </p:cNvPr>
          <p:cNvSpPr txBox="1"/>
          <p:nvPr/>
        </p:nvSpPr>
        <p:spPr>
          <a:xfrm>
            <a:off x="5410200" y="3746584"/>
            <a:ext cx="6029325" cy="1328023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bổ sung thông tin về mục đích của hoạt động ‘trường em đã tổ chức hoạt động đền ơn đáp nghĩa”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9" grpId="0"/>
      <p:bldP spid="21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AB0A01B-93B3-4ECE-82AB-7C0654A44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434" y="-49408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D36B786-0A65-4E8A-B3EE-508ABAA6F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43" y="-231007"/>
            <a:ext cx="6700417" cy="6858000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D823CD-8359-4EA0-AC59-4289BAE9BE2B}"/>
              </a:ext>
            </a:extLst>
          </p:cNvPr>
          <p:cNvGrpSpPr/>
          <p:nvPr/>
        </p:nvGrpSpPr>
        <p:grpSpPr>
          <a:xfrm>
            <a:off x="-164387" y="6038850"/>
            <a:ext cx="12504061" cy="821460"/>
            <a:chOff x="-69137" y="5886436"/>
            <a:chExt cx="14824069" cy="973874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55BE6BB0-BE71-4037-95C4-29B1BDC1D679}"/>
                </a:ext>
              </a:extLst>
            </p:cNvPr>
            <p:cNvGrpSpPr/>
            <p:nvPr/>
          </p:nvGrpSpPr>
          <p:grpSpPr>
            <a:xfrm>
              <a:off x="-69137" y="5886436"/>
              <a:ext cx="7727237" cy="973874"/>
              <a:chOff x="-69137" y="5307706"/>
              <a:chExt cx="12319193" cy="1552604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7DE63DF8-4B1F-41E3-81C6-CDC913E05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88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D99E35A-EF4B-4F10-A622-5EF5B253F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FE814F0-B56D-4DE3-B44B-A2F109076628}"/>
                </a:ext>
              </a:extLst>
            </p:cNvPr>
            <p:cNvGrpSpPr/>
            <p:nvPr/>
          </p:nvGrpSpPr>
          <p:grpSpPr>
            <a:xfrm>
              <a:off x="7027695" y="5886436"/>
              <a:ext cx="7727237" cy="973874"/>
              <a:chOff x="-69137" y="5307706"/>
              <a:chExt cx="12319193" cy="1552604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F1DDB73F-884D-4931-86D3-08F257CE9C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9137" y="5307706"/>
                <a:ext cx="7164622" cy="1552604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FD495983-D346-4F1A-AE0A-AE8A441C3B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085434" y="5307706"/>
                <a:ext cx="7164622" cy="1552604"/>
              </a:xfrm>
              <a:prstGeom prst="rect">
                <a:avLst/>
              </a:prstGeom>
            </p:spPr>
          </p:pic>
        </p:grp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D945D77B-7558-4814-AFAD-388554D22FED}"/>
              </a:ext>
            </a:extLst>
          </p:cNvPr>
          <p:cNvSpPr/>
          <p:nvPr/>
        </p:nvSpPr>
        <p:spPr>
          <a:xfrm flipH="1">
            <a:off x="-18476" y="-165939"/>
            <a:ext cx="3162300" cy="2270581"/>
          </a:xfrm>
          <a:prstGeom prst="rect">
            <a:avLst/>
          </a:prstGeom>
          <a:blipFill dpi="0" rotWithShape="1">
            <a:blip r:embed="rId7">
              <a:alphaModFix amt="49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6B3F488-292C-3738-C8C7-8CD96BD25451}"/>
              </a:ext>
            </a:extLst>
          </p:cNvPr>
          <p:cNvSpPr/>
          <p:nvPr/>
        </p:nvSpPr>
        <p:spPr>
          <a:xfrm>
            <a:off x="409575" y="304800"/>
            <a:ext cx="11296650" cy="62674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93758-43E8-6F59-AF30-F4E0906C51EC}"/>
              </a:ext>
            </a:extLst>
          </p:cNvPr>
          <p:cNvSpPr txBox="1"/>
          <p:nvPr/>
        </p:nvSpPr>
        <p:spPr>
          <a:xfrm>
            <a:off x="1085850" y="438150"/>
            <a:ext cx="10315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mỗi trạng ngữ vừa tìm được ở bài tập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56EEEF-229D-0C5B-0BB3-8C2B77D6E681}"/>
              </a:ext>
            </a:extLst>
          </p:cNvPr>
          <p:cNvSpPr/>
          <p:nvPr/>
        </p:nvSpPr>
        <p:spPr>
          <a:xfrm>
            <a:off x="1085850" y="1914525"/>
            <a:ext cx="10353675" cy="12096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Nhờ đâu cậu bé hiểu được lí do bố cậu yêu quý và kính trọng thầy giáo cũ của mình?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5A9388C-4653-4001-BD52-680B2D6EE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00417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65035AC-C838-4D38-A01D-AAB01DAC63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17" y="0"/>
            <a:ext cx="6700417" cy="6858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AEBB32C-6B33-4022-9F2C-81B1CF957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458" y="801992"/>
            <a:ext cx="4025632" cy="603504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C35ACE5A-8FE7-4C58-9B4A-92516BEF1C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2" y="238696"/>
            <a:ext cx="942741" cy="8854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B232F4-812B-4E2C-86EF-ABBBB0A4AB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311" y="2089043"/>
            <a:ext cx="5486400" cy="5486400"/>
          </a:xfrm>
          <a:prstGeom prst="rect">
            <a:avLst/>
          </a:prstGeom>
        </p:spPr>
      </p:pic>
      <p:pic>
        <p:nvPicPr>
          <p:cNvPr id="15" name="图片 7">
            <a:extLst>
              <a:ext uri="{FF2B5EF4-FFF2-40B4-BE49-F238E27FC236}">
                <a16:creationId xmlns:a16="http://schemas.microsoft.com/office/drawing/2014/main" id="{76009CDB-37B8-4840-89D9-083E7F3CE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91255" y="822960"/>
            <a:ext cx="4025632" cy="603504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0037AA4-922B-41B4-A474-EF2593FFA97D}"/>
              </a:ext>
            </a:extLst>
          </p:cNvPr>
          <p:cNvGrpSpPr/>
          <p:nvPr/>
        </p:nvGrpSpPr>
        <p:grpSpPr>
          <a:xfrm>
            <a:off x="-69137" y="5307706"/>
            <a:ext cx="12319193" cy="1552604"/>
            <a:chOff x="-69137" y="5307706"/>
            <a:chExt cx="12319193" cy="155260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275CD72-1BE0-495B-A530-5B236FB7F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9137" y="5307706"/>
              <a:ext cx="7164622" cy="155260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70C02A-1003-45BE-BEBC-E23579EE2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85434" y="5307706"/>
              <a:ext cx="7164622" cy="1552604"/>
            </a:xfrm>
            <a:prstGeom prst="rect">
              <a:avLst/>
            </a:prstGeom>
          </p:spPr>
        </p:pic>
      </p:grpSp>
      <p:pic>
        <p:nvPicPr>
          <p:cNvPr id="16" name="图片 20">
            <a:extLst>
              <a:ext uri="{FF2B5EF4-FFF2-40B4-BE49-F238E27FC236}">
                <a16:creationId xmlns:a16="http://schemas.microsoft.com/office/drawing/2014/main" id="{B88D72FA-954C-4A8F-A7EF-01CC092645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0027" y="238696"/>
            <a:ext cx="942741" cy="88546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2B10163-320E-4478-9D96-353DC2CA4E40}"/>
              </a:ext>
            </a:extLst>
          </p:cNvPr>
          <p:cNvGrpSpPr/>
          <p:nvPr/>
        </p:nvGrpSpPr>
        <p:grpSpPr>
          <a:xfrm>
            <a:off x="2262743" y="344425"/>
            <a:ext cx="3525777" cy="2194560"/>
            <a:chOff x="2505035" y="311649"/>
            <a:chExt cx="3525777" cy="2194560"/>
          </a:xfrm>
        </p:grpSpPr>
        <p:pic>
          <p:nvPicPr>
            <p:cNvPr id="19" name="Picture 18" descr="A picture containing text, cup&#10;&#10;Description automatically generated">
              <a:extLst>
                <a:ext uri="{FF2B5EF4-FFF2-40B4-BE49-F238E27FC236}">
                  <a16:creationId xmlns:a16="http://schemas.microsoft.com/office/drawing/2014/main" id="{9BB5298E-04C1-4128-BD33-6E82F98CE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5035" y="311649"/>
              <a:ext cx="3525777" cy="219456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5A75F8-8C5F-4631-AEFB-0A1F258BCF24}"/>
                </a:ext>
              </a:extLst>
            </p:cNvPr>
            <p:cNvSpPr txBox="1"/>
            <p:nvPr/>
          </p:nvSpPr>
          <p:spPr>
            <a:xfrm>
              <a:off x="3363172" y="800991"/>
              <a:ext cx="2019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Trình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bày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8ED2EC-DBFE-4725-9817-508854E325EC}"/>
              </a:ext>
            </a:extLst>
          </p:cNvPr>
          <p:cNvGrpSpPr/>
          <p:nvPr/>
        </p:nvGrpSpPr>
        <p:grpSpPr>
          <a:xfrm>
            <a:off x="6407757" y="618745"/>
            <a:ext cx="2743201" cy="1920240"/>
            <a:chOff x="6225410" y="585969"/>
            <a:chExt cx="2743201" cy="1920240"/>
          </a:xfrm>
        </p:grpSpPr>
        <p:pic>
          <p:nvPicPr>
            <p:cNvPr id="1026" name="Picture 2" descr="Red Speech Bubble with Double Edge transparent PNG - StickPNG">
              <a:extLst>
                <a:ext uri="{FF2B5EF4-FFF2-40B4-BE49-F238E27FC236}">
                  <a16:creationId xmlns:a16="http://schemas.microsoft.com/office/drawing/2014/main" id="{162A0472-31C0-408A-9C26-A697903980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410" y="585969"/>
              <a:ext cx="2743201" cy="192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921C3-72A9-4B98-BF34-BFF8FD855B49}"/>
                </a:ext>
              </a:extLst>
            </p:cNvPr>
            <p:cNvSpPr txBox="1"/>
            <p:nvPr/>
          </p:nvSpPr>
          <p:spPr>
            <a:xfrm>
              <a:off x="6610396" y="899758"/>
              <a:ext cx="19732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903</Words>
  <Application>Microsoft Office PowerPoint</Application>
  <PresentationFormat>Widescreen</PresentationFormat>
  <Paragraphs>81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等线</vt:lpstr>
      <vt:lpstr>inpin heiti</vt:lpstr>
      <vt:lpstr>SVN-AZ Cupcakes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2025-03-22T08:04:29Z</dcterms:created>
  <dcterms:modified xsi:type="dcterms:W3CDTF">2025-03-22T08:10:15Z</dcterms:modified>
</cp:coreProperties>
</file>