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9"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08A8D-8032-4A9A-847B-4B44E0FB7E78}" type="datetimeFigureOut">
              <a:rPr lang="en-US" smtClean="0"/>
              <a:t>29/3/2025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FB9FE-9070-494E-A6C7-30194E123E08}" type="slidenum">
              <a:rPr lang="en-US" smtClean="0"/>
              <a:t>‹#›</a:t>
            </a:fld>
            <a:endParaRPr lang="en-US"/>
          </a:p>
        </p:txBody>
      </p:sp>
    </p:spTree>
    <p:extLst>
      <p:ext uri="{BB962C8B-B14F-4D97-AF65-F5344CB8AC3E}">
        <p14:creationId xmlns:p14="http://schemas.microsoft.com/office/powerpoint/2010/main" val="187978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1</a:t>
            </a:fld>
            <a:endParaRPr lang="en-US"/>
          </a:p>
        </p:txBody>
      </p:sp>
    </p:spTree>
    <p:extLst>
      <p:ext uri="{BB962C8B-B14F-4D97-AF65-F5344CB8AC3E}">
        <p14:creationId xmlns:p14="http://schemas.microsoft.com/office/powerpoint/2010/main" val="212127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10</a:t>
            </a:fld>
            <a:endParaRPr lang="en-US"/>
          </a:p>
        </p:txBody>
      </p:sp>
    </p:spTree>
    <p:extLst>
      <p:ext uri="{BB962C8B-B14F-4D97-AF65-F5344CB8AC3E}">
        <p14:creationId xmlns:p14="http://schemas.microsoft.com/office/powerpoint/2010/main" val="380344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11</a:t>
            </a:fld>
            <a:endParaRPr lang="en-US"/>
          </a:p>
        </p:txBody>
      </p:sp>
    </p:spTree>
    <p:extLst>
      <p:ext uri="{BB962C8B-B14F-4D97-AF65-F5344CB8AC3E}">
        <p14:creationId xmlns:p14="http://schemas.microsoft.com/office/powerpoint/2010/main" val="312958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12</a:t>
            </a:fld>
            <a:endParaRPr lang="en-US"/>
          </a:p>
        </p:txBody>
      </p:sp>
    </p:spTree>
    <p:extLst>
      <p:ext uri="{BB962C8B-B14F-4D97-AF65-F5344CB8AC3E}">
        <p14:creationId xmlns:p14="http://schemas.microsoft.com/office/powerpoint/2010/main" val="309654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13</a:t>
            </a:fld>
            <a:endParaRPr lang="en-US"/>
          </a:p>
        </p:txBody>
      </p:sp>
    </p:spTree>
    <p:extLst>
      <p:ext uri="{BB962C8B-B14F-4D97-AF65-F5344CB8AC3E}">
        <p14:creationId xmlns:p14="http://schemas.microsoft.com/office/powerpoint/2010/main" val="287796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14</a:t>
            </a:fld>
            <a:endParaRPr lang="en-US"/>
          </a:p>
        </p:txBody>
      </p:sp>
    </p:spTree>
    <p:extLst>
      <p:ext uri="{BB962C8B-B14F-4D97-AF65-F5344CB8AC3E}">
        <p14:creationId xmlns:p14="http://schemas.microsoft.com/office/powerpoint/2010/main" val="13946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7004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16</a:t>
            </a:fld>
            <a:endParaRPr lang="en-US"/>
          </a:p>
        </p:txBody>
      </p:sp>
    </p:spTree>
    <p:extLst>
      <p:ext uri="{BB962C8B-B14F-4D97-AF65-F5344CB8AC3E}">
        <p14:creationId xmlns:p14="http://schemas.microsoft.com/office/powerpoint/2010/main" val="155582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17</a:t>
            </a:fld>
            <a:endParaRPr lang="en-US"/>
          </a:p>
        </p:txBody>
      </p:sp>
    </p:spTree>
    <p:extLst>
      <p:ext uri="{BB962C8B-B14F-4D97-AF65-F5344CB8AC3E}">
        <p14:creationId xmlns:p14="http://schemas.microsoft.com/office/powerpoint/2010/main" val="347317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18</a:t>
            </a:fld>
            <a:endParaRPr lang="en-US"/>
          </a:p>
        </p:txBody>
      </p:sp>
    </p:spTree>
    <p:extLst>
      <p:ext uri="{BB962C8B-B14F-4D97-AF65-F5344CB8AC3E}">
        <p14:creationId xmlns:p14="http://schemas.microsoft.com/office/powerpoint/2010/main" val="166335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19</a:t>
            </a:fld>
            <a:endParaRPr lang="en-US"/>
          </a:p>
        </p:txBody>
      </p:sp>
    </p:spTree>
    <p:extLst>
      <p:ext uri="{BB962C8B-B14F-4D97-AF65-F5344CB8AC3E}">
        <p14:creationId xmlns:p14="http://schemas.microsoft.com/office/powerpoint/2010/main" val="42103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a:t>
            </a:fld>
            <a:endParaRPr lang="en-US"/>
          </a:p>
        </p:txBody>
      </p:sp>
    </p:spTree>
    <p:extLst>
      <p:ext uri="{BB962C8B-B14F-4D97-AF65-F5344CB8AC3E}">
        <p14:creationId xmlns:p14="http://schemas.microsoft.com/office/powerpoint/2010/main" val="166189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20</a:t>
            </a:fld>
            <a:endParaRPr lang="en-US"/>
          </a:p>
        </p:txBody>
      </p:sp>
    </p:spTree>
    <p:extLst>
      <p:ext uri="{BB962C8B-B14F-4D97-AF65-F5344CB8AC3E}">
        <p14:creationId xmlns:p14="http://schemas.microsoft.com/office/powerpoint/2010/main" val="3237437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21</a:t>
            </a:fld>
            <a:endParaRPr lang="en-US"/>
          </a:p>
        </p:txBody>
      </p:sp>
    </p:spTree>
    <p:extLst>
      <p:ext uri="{BB962C8B-B14F-4D97-AF65-F5344CB8AC3E}">
        <p14:creationId xmlns:p14="http://schemas.microsoft.com/office/powerpoint/2010/main" val="325999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22</a:t>
            </a:fld>
            <a:endParaRPr lang="en-US"/>
          </a:p>
        </p:txBody>
      </p:sp>
    </p:spTree>
    <p:extLst>
      <p:ext uri="{BB962C8B-B14F-4D97-AF65-F5344CB8AC3E}">
        <p14:creationId xmlns:p14="http://schemas.microsoft.com/office/powerpoint/2010/main" val="403476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23</a:t>
            </a:fld>
            <a:endParaRPr lang="en-US"/>
          </a:p>
        </p:txBody>
      </p:sp>
    </p:spTree>
    <p:extLst>
      <p:ext uri="{BB962C8B-B14F-4D97-AF65-F5344CB8AC3E}">
        <p14:creationId xmlns:p14="http://schemas.microsoft.com/office/powerpoint/2010/main" val="2096965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24</a:t>
            </a:fld>
            <a:endParaRPr lang="en-US"/>
          </a:p>
        </p:txBody>
      </p:sp>
    </p:spTree>
    <p:extLst>
      <p:ext uri="{BB962C8B-B14F-4D97-AF65-F5344CB8AC3E}">
        <p14:creationId xmlns:p14="http://schemas.microsoft.com/office/powerpoint/2010/main" val="195505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25</a:t>
            </a:fld>
            <a:endParaRPr lang="en-US"/>
          </a:p>
        </p:txBody>
      </p:sp>
    </p:spTree>
    <p:extLst>
      <p:ext uri="{BB962C8B-B14F-4D97-AF65-F5344CB8AC3E}">
        <p14:creationId xmlns:p14="http://schemas.microsoft.com/office/powerpoint/2010/main" val="219627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26</a:t>
            </a:fld>
            <a:endParaRPr lang="en-US"/>
          </a:p>
        </p:txBody>
      </p:sp>
    </p:spTree>
    <p:extLst>
      <p:ext uri="{BB962C8B-B14F-4D97-AF65-F5344CB8AC3E}">
        <p14:creationId xmlns:p14="http://schemas.microsoft.com/office/powerpoint/2010/main" val="4109081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NHẬP ĐIỂM KHI TRÌNH CHIẾU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9B67-1F47-4065-8694-9629BBE4A3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218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28</a:t>
            </a:fld>
            <a:endParaRPr lang="en-US"/>
          </a:p>
        </p:txBody>
      </p:sp>
    </p:spTree>
    <p:extLst>
      <p:ext uri="{BB962C8B-B14F-4D97-AF65-F5344CB8AC3E}">
        <p14:creationId xmlns:p14="http://schemas.microsoft.com/office/powerpoint/2010/main" val="384898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29</a:t>
            </a:fld>
            <a:endParaRPr lang="en-US"/>
          </a:p>
        </p:txBody>
      </p:sp>
    </p:spTree>
    <p:extLst>
      <p:ext uri="{BB962C8B-B14F-4D97-AF65-F5344CB8AC3E}">
        <p14:creationId xmlns:p14="http://schemas.microsoft.com/office/powerpoint/2010/main" val="211567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3</a:t>
            </a:fld>
            <a:endParaRPr lang="en-US"/>
          </a:p>
        </p:txBody>
      </p:sp>
    </p:spTree>
    <p:extLst>
      <p:ext uri="{BB962C8B-B14F-4D97-AF65-F5344CB8AC3E}">
        <p14:creationId xmlns:p14="http://schemas.microsoft.com/office/powerpoint/2010/main" val="3480070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30</a:t>
            </a:fld>
            <a:endParaRPr lang="en-US"/>
          </a:p>
        </p:txBody>
      </p:sp>
    </p:spTree>
    <p:extLst>
      <p:ext uri="{BB962C8B-B14F-4D97-AF65-F5344CB8AC3E}">
        <p14:creationId xmlns:p14="http://schemas.microsoft.com/office/powerpoint/2010/main" val="132384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31</a:t>
            </a:fld>
            <a:endParaRPr lang="en-US"/>
          </a:p>
        </p:txBody>
      </p:sp>
    </p:spTree>
    <p:extLst>
      <p:ext uri="{BB962C8B-B14F-4D97-AF65-F5344CB8AC3E}">
        <p14:creationId xmlns:p14="http://schemas.microsoft.com/office/powerpoint/2010/main" val="39348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4</a:t>
            </a:fld>
            <a:endParaRPr lang="en-US"/>
          </a:p>
        </p:txBody>
      </p:sp>
    </p:spTree>
    <p:extLst>
      <p:ext uri="{BB962C8B-B14F-4D97-AF65-F5344CB8AC3E}">
        <p14:creationId xmlns:p14="http://schemas.microsoft.com/office/powerpoint/2010/main" val="368328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5</a:t>
            </a:fld>
            <a:endParaRPr lang="en-US"/>
          </a:p>
        </p:txBody>
      </p:sp>
    </p:spTree>
    <p:extLst>
      <p:ext uri="{BB962C8B-B14F-4D97-AF65-F5344CB8AC3E}">
        <p14:creationId xmlns:p14="http://schemas.microsoft.com/office/powerpoint/2010/main" val="242429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6</a:t>
            </a:fld>
            <a:endParaRPr lang="en-US"/>
          </a:p>
        </p:txBody>
      </p:sp>
    </p:spTree>
    <p:extLst>
      <p:ext uri="{BB962C8B-B14F-4D97-AF65-F5344CB8AC3E}">
        <p14:creationId xmlns:p14="http://schemas.microsoft.com/office/powerpoint/2010/main" val="397764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7</a:t>
            </a:fld>
            <a:endParaRPr lang="en-US"/>
          </a:p>
        </p:txBody>
      </p:sp>
    </p:spTree>
    <p:extLst>
      <p:ext uri="{BB962C8B-B14F-4D97-AF65-F5344CB8AC3E}">
        <p14:creationId xmlns:p14="http://schemas.microsoft.com/office/powerpoint/2010/main" val="365903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FB9FE-9070-494E-A6C7-30194E123E08}" type="slidenum">
              <a:rPr lang="en-US" smtClean="0"/>
              <a:t>8</a:t>
            </a:fld>
            <a:endParaRPr lang="en-US"/>
          </a:p>
        </p:txBody>
      </p:sp>
    </p:spTree>
    <p:extLst>
      <p:ext uri="{BB962C8B-B14F-4D97-AF65-F5344CB8AC3E}">
        <p14:creationId xmlns:p14="http://schemas.microsoft.com/office/powerpoint/2010/main" val="242863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 panose="02000000000000000000" pitchFamily="2" charset="0"/>
              </a:rPr>
              <a:t>Mùa xuân là mùa của sự sống hồi sinh sau một khoảng thời gian dài vạn vật chìm trong giấc ngủ đông để đến khi xuân về bung tràn nhựa sống. Mỗi bước đi của mùa xuân như đem lại một làm gió mới thổi vào trong thiên nhiên cũng vì thế mà thiên nhiên trở nên thật rực rỡ và sinh động. Chúng ta cùng đọc bài đọc Bước mùa xuân để thấy rõ hơn điều đó nhé!</a:t>
            </a:r>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9</a:t>
            </a:fld>
            <a:endParaRPr lang="en-US"/>
          </a:p>
        </p:txBody>
      </p:sp>
    </p:spTree>
    <p:extLst>
      <p:ext uri="{BB962C8B-B14F-4D97-AF65-F5344CB8AC3E}">
        <p14:creationId xmlns:p14="http://schemas.microsoft.com/office/powerpoint/2010/main" val="49927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3E7F00-D0D6-443B-A874-2634179390FA}"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349561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E7F00-D0D6-443B-A874-2634179390FA}"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99714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E7F00-D0D6-443B-A874-2634179390FA}"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64615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E7F00-D0D6-443B-A874-2634179390FA}"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42941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3E7F00-D0D6-443B-A874-2634179390FA}"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236822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E7F00-D0D6-443B-A874-2634179390FA}"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244147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3E7F00-D0D6-443B-A874-2634179390FA}" type="datetimeFigureOut">
              <a:rPr lang="en-US" smtClean="0"/>
              <a:t>29/3/2025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4341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E7F00-D0D6-443B-A874-2634179390FA}" type="datetimeFigureOut">
              <a:rPr lang="en-US" smtClean="0"/>
              <a:t>29/3/2025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247891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E7F00-D0D6-443B-A874-2634179390FA}" type="datetimeFigureOut">
              <a:rPr lang="en-US" smtClean="0"/>
              <a:t>29/3/2025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360302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3E7F00-D0D6-443B-A874-2634179390FA}"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50341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3E7F00-D0D6-443B-A874-2634179390FA}"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4BE1-109D-44EB-ADE7-E6A684D7A522}" type="slidenum">
              <a:rPr lang="en-US" smtClean="0"/>
              <a:t>‹#›</a:t>
            </a:fld>
            <a:endParaRPr lang="en-US"/>
          </a:p>
        </p:txBody>
      </p:sp>
    </p:spTree>
    <p:extLst>
      <p:ext uri="{BB962C8B-B14F-4D97-AF65-F5344CB8AC3E}">
        <p14:creationId xmlns:p14="http://schemas.microsoft.com/office/powerpoint/2010/main" val="772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E7F00-D0D6-443B-A874-2634179390FA}" type="datetimeFigureOut">
              <a:rPr lang="en-US" smtClean="0"/>
              <a:t>29/3/2025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E4BE1-109D-44EB-ADE7-E6A684D7A522}" type="slidenum">
              <a:rPr lang="en-US" smtClean="0"/>
              <a:t>‹#›</a:t>
            </a:fld>
            <a:endParaRPr lang="en-US"/>
          </a:p>
        </p:txBody>
      </p:sp>
    </p:spTree>
    <p:extLst>
      <p:ext uri="{BB962C8B-B14F-4D97-AF65-F5344CB8AC3E}">
        <p14:creationId xmlns:p14="http://schemas.microsoft.com/office/powerpoint/2010/main" val="198423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6.gif"/><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4.gif"/><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4.gif"/><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4.wdp"/><Relationship Id="rId4" Type="http://schemas.openxmlformats.org/officeDocument/2006/relationships/image" Target="../media/image38.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13" Type="http://schemas.openxmlformats.org/officeDocument/2006/relationships/image" Target="../media/image52.png"/><Relationship Id="rId3" Type="http://schemas.openxmlformats.org/officeDocument/2006/relationships/control" Target="../activeX/activeX1.xml"/><Relationship Id="rId7" Type="http://schemas.openxmlformats.org/officeDocument/2006/relationships/slideLayout" Target="../slideLayouts/slideLayout7.xml"/><Relationship Id="rId12" Type="http://schemas.openxmlformats.org/officeDocument/2006/relationships/image" Target="../media/image51.png"/><Relationship Id="rId17" Type="http://schemas.openxmlformats.org/officeDocument/2006/relationships/image" Target="../media/image47.wmf"/><Relationship Id="rId2" Type="http://schemas.openxmlformats.org/officeDocument/2006/relationships/tags" Target="../tags/tag28.xml"/><Relationship Id="rId16" Type="http://schemas.openxmlformats.org/officeDocument/2006/relationships/image" Target="../media/image46.wmf"/><Relationship Id="rId1" Type="http://schemas.openxmlformats.org/officeDocument/2006/relationships/vmlDrawing" Target="../drawings/vmlDrawing1.vml"/><Relationship Id="rId6" Type="http://schemas.openxmlformats.org/officeDocument/2006/relationships/control" Target="../activeX/activeX4.xml"/><Relationship Id="rId11" Type="http://schemas.openxmlformats.org/officeDocument/2006/relationships/image" Target="../media/image50.png"/><Relationship Id="rId5" Type="http://schemas.openxmlformats.org/officeDocument/2006/relationships/control" Target="../activeX/activeX3.xml"/><Relationship Id="rId15" Type="http://schemas.openxmlformats.org/officeDocument/2006/relationships/image" Target="../media/image45.wmf"/><Relationship Id="rId10" Type="http://schemas.openxmlformats.org/officeDocument/2006/relationships/image" Target="../media/image49.png"/><Relationship Id="rId4" Type="http://schemas.openxmlformats.org/officeDocument/2006/relationships/control" Target="../activeX/activeX2.xml"/><Relationship Id="rId9" Type="http://schemas.openxmlformats.org/officeDocument/2006/relationships/image" Target="../media/image48.png"/><Relationship Id="rId1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6.png"/><Relationship Id="rId5" Type="http://schemas.openxmlformats.org/officeDocument/2006/relationships/image" Target="../media/image2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slide" Target="slide3.xml"/><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slide" Target="slide6.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slide" Target="slide4.xml"/><Relationship Id="rId5" Type="http://schemas.openxmlformats.org/officeDocument/2006/relationships/slide" Target="slide9.xml"/><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9.jpg"/><Relationship Id="rId9" Type="http://schemas.openxmlformats.org/officeDocument/2006/relationships/slide" Target="slide2.xml"/><Relationship Id="rId1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notesSlide" Target="../notesSlides/notesSlide31.xml"/><Relationship Id="rId7" Type="http://schemas.openxmlformats.org/officeDocument/2006/relationships/image" Target="../media/image60.em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emf"/><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7.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0.jpeg"/><Relationship Id="rId5" Type="http://schemas.openxmlformats.org/officeDocument/2006/relationships/image" Target="../media/image17.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4.gif"/><Relationship Id="rId5" Type="http://schemas.openxmlformats.org/officeDocument/2006/relationships/image" Target="../media/image2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4;p20">
            <a:extLst>
              <a:ext uri="{FF2B5EF4-FFF2-40B4-BE49-F238E27FC236}">
                <a16:creationId xmlns:a16="http://schemas.microsoft.com/office/drawing/2014/main" id="{123CA38C-5756-4595-A299-3CC19E599750}"/>
              </a:ext>
            </a:extLst>
          </p:cNvPr>
          <p:cNvSpPr txBox="1">
            <a:spLocks/>
          </p:cNvSpPr>
          <p:nvPr/>
        </p:nvSpPr>
        <p:spPr>
          <a:xfrm>
            <a:off x="2874892" y="4796109"/>
            <a:ext cx="5653405" cy="57354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2800" b="1" i="0" u="none" strike="noStrike" kern="0" cap="none" spc="0" normalizeH="0" baseline="0" noProof="0" smtClean="0">
                <a:ln>
                  <a:noFill/>
                </a:ln>
                <a:solidFill>
                  <a:srgbClr val="434343"/>
                </a:solidFill>
                <a:effectLst/>
                <a:uLnTx/>
                <a:uFillTx/>
                <a:latin typeface="Arial" panose="020B0604020202020204" pitchFamily="34" charset="0"/>
                <a:cs typeface="Arial" panose="020B0604020202020204" pitchFamily="34" charset="0"/>
                <a:sym typeface="Odibee Sans"/>
              </a:rPr>
              <a:t>GV: PHẠM</a:t>
            </a:r>
            <a:r>
              <a:rPr kumimoji="0" lang="en-US" sz="2800" b="1" i="0" u="none" strike="noStrike" kern="0" cap="none" spc="0" normalizeH="0" noProof="0" smtClean="0">
                <a:ln>
                  <a:noFill/>
                </a:ln>
                <a:solidFill>
                  <a:srgbClr val="434343"/>
                </a:solidFill>
                <a:effectLst/>
                <a:uLnTx/>
                <a:uFillTx/>
                <a:latin typeface="Arial" panose="020B0604020202020204" pitchFamily="34" charset="0"/>
                <a:cs typeface="Arial" panose="020B0604020202020204" pitchFamily="34" charset="0"/>
                <a:sym typeface="Odibee Sans"/>
              </a:rPr>
              <a:t> THỊ KIM OANH</a:t>
            </a:r>
            <a:endParaRPr kumimoji="0" lang="en-US" sz="28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Odibee Sans"/>
            </a:endParaRPr>
          </a:p>
        </p:txBody>
      </p:sp>
      <p:pic>
        <p:nvPicPr>
          <p:cNvPr id="6" name="Picture 5">
            <a:extLst>
              <a:ext uri="{FF2B5EF4-FFF2-40B4-BE49-F238E27FC236}">
                <a16:creationId xmlns:a16="http://schemas.microsoft.com/office/drawing/2014/main" id="{246DB52A-E49A-4F5B-B106-011F5CCD639E}"/>
              </a:ext>
            </a:extLst>
          </p:cNvPr>
          <p:cNvPicPr>
            <a:picLocks noChangeAspect="1"/>
          </p:cNvPicPr>
          <p:nvPr/>
        </p:nvPicPr>
        <p:blipFill>
          <a:blip r:embed="rId4"/>
          <a:stretch>
            <a:fillRect/>
          </a:stretch>
        </p:blipFill>
        <p:spPr>
          <a:xfrm>
            <a:off x="4780960" y="1034948"/>
            <a:ext cx="2873285" cy="751108"/>
          </a:xfrm>
          <a:prstGeom prst="rect">
            <a:avLst/>
          </a:prstGeom>
        </p:spPr>
      </p:pic>
      <p:pic>
        <p:nvPicPr>
          <p:cNvPr id="12" name="Picture 11">
            <a:extLst>
              <a:ext uri="{FF2B5EF4-FFF2-40B4-BE49-F238E27FC236}">
                <a16:creationId xmlns:a16="http://schemas.microsoft.com/office/drawing/2014/main" id="{6132C050-A1BC-4936-86A8-299CE8CB22A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8528297" y="2117577"/>
            <a:ext cx="3663703" cy="4894535"/>
          </a:xfrm>
          <a:prstGeom prst="rect">
            <a:avLst/>
          </a:prstGeom>
        </p:spPr>
      </p:pic>
      <p:pic>
        <p:nvPicPr>
          <p:cNvPr id="3" name="Picture 2">
            <a:extLst>
              <a:ext uri="{FF2B5EF4-FFF2-40B4-BE49-F238E27FC236}">
                <a16:creationId xmlns:a16="http://schemas.microsoft.com/office/drawing/2014/main" id="{6925EAC4-94B7-74C1-E823-9312F9B801A1}"/>
              </a:ext>
            </a:extLst>
          </p:cNvPr>
          <p:cNvPicPr>
            <a:picLocks noChangeAspect="1"/>
          </p:cNvPicPr>
          <p:nvPr/>
        </p:nvPicPr>
        <p:blipFill>
          <a:blip r:embed="rId7"/>
          <a:stretch>
            <a:fillRect/>
          </a:stretch>
        </p:blipFill>
        <p:spPr>
          <a:xfrm>
            <a:off x="785093" y="2334564"/>
            <a:ext cx="8443692" cy="2353260"/>
          </a:xfrm>
          <a:prstGeom prst="rect">
            <a:avLst/>
          </a:prstGeom>
        </p:spPr>
      </p:pic>
      <p:pic>
        <p:nvPicPr>
          <p:cNvPr id="4" name="Picture 3">
            <a:extLst>
              <a:ext uri="{FF2B5EF4-FFF2-40B4-BE49-F238E27FC236}">
                <a16:creationId xmlns:a16="http://schemas.microsoft.com/office/drawing/2014/main" id="{083A83DB-4375-F92B-171A-725DFDF1E3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2580" y="469002"/>
            <a:ext cx="1732700" cy="1732700"/>
          </a:xfrm>
          <a:prstGeom prst="rect">
            <a:avLst/>
          </a:prstGeom>
        </p:spPr>
      </p:pic>
      <p:pic>
        <p:nvPicPr>
          <p:cNvPr id="7" name="Picture 6">
            <a:extLst>
              <a:ext uri="{FF2B5EF4-FFF2-40B4-BE49-F238E27FC236}">
                <a16:creationId xmlns:a16="http://schemas.microsoft.com/office/drawing/2014/main" id="{5A29BD6E-AEC0-84F4-01E7-54A09A59E94A}"/>
              </a:ext>
            </a:extLst>
          </p:cNvPr>
          <p:cNvPicPr>
            <a:picLocks noChangeAspect="1"/>
          </p:cNvPicPr>
          <p:nvPr/>
        </p:nvPicPr>
        <p:blipFill>
          <a:blip r:embed="rId9"/>
          <a:stretch>
            <a:fillRect/>
          </a:stretch>
        </p:blipFill>
        <p:spPr>
          <a:xfrm>
            <a:off x="394594" y="808080"/>
            <a:ext cx="3737172" cy="1505843"/>
          </a:xfrm>
          <a:prstGeom prst="rect">
            <a:avLst/>
          </a:prstGeom>
        </p:spPr>
      </p:pic>
      <p:pic>
        <p:nvPicPr>
          <p:cNvPr id="9" name="Picture 2" descr="Plants Animated Clipart: animated-gif-clipart-flowers-in-planter-pot-05c">
            <a:extLst>
              <a:ext uri="{FF2B5EF4-FFF2-40B4-BE49-F238E27FC236}">
                <a16:creationId xmlns:a16="http://schemas.microsoft.com/office/drawing/2014/main" id="{12F9BDFD-B31B-0469-946D-569FF41CF42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7790" y="4048018"/>
            <a:ext cx="3806766" cy="2938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7885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12"/>
                                        </p:tgtEl>
                                        <p:attrNameLst>
                                          <p:attrName>r</p:attrName>
                                        </p:attrNameLst>
                                      </p:cBhvr>
                                    </p:animRot>
                                    <p:animRot by="-240000">
                                      <p:cBhvr>
                                        <p:cTn id="14" dur="200" fill="hold">
                                          <p:stCondLst>
                                            <p:cond delay="200"/>
                                          </p:stCondLst>
                                        </p:cTn>
                                        <p:tgtEl>
                                          <p:spTgt spid="12"/>
                                        </p:tgtEl>
                                        <p:attrNameLst>
                                          <p:attrName>r</p:attrName>
                                        </p:attrNameLst>
                                      </p:cBhvr>
                                    </p:animRot>
                                    <p:animRot by="240000">
                                      <p:cBhvr>
                                        <p:cTn id="15" dur="200" fill="hold">
                                          <p:stCondLst>
                                            <p:cond delay="400"/>
                                          </p:stCondLst>
                                        </p:cTn>
                                        <p:tgtEl>
                                          <p:spTgt spid="12"/>
                                        </p:tgtEl>
                                        <p:attrNameLst>
                                          <p:attrName>r</p:attrName>
                                        </p:attrNameLst>
                                      </p:cBhvr>
                                    </p:animRot>
                                    <p:animRot by="-240000">
                                      <p:cBhvr>
                                        <p:cTn id="16" dur="200" fill="hold">
                                          <p:stCondLst>
                                            <p:cond delay="600"/>
                                          </p:stCondLst>
                                        </p:cTn>
                                        <p:tgtEl>
                                          <p:spTgt spid="12"/>
                                        </p:tgtEl>
                                        <p:attrNameLst>
                                          <p:attrName>r</p:attrName>
                                        </p:attrNameLst>
                                      </p:cBhvr>
                                    </p:animRot>
                                    <p:animRot by="120000">
                                      <p:cBhvr>
                                        <p:cTn id="17" dur="200" fill="hold">
                                          <p:stCondLst>
                                            <p:cond delay="800"/>
                                          </p:stCondLst>
                                        </p:cTn>
                                        <p:tgtEl>
                                          <p:spTgt spid="1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5">
            <a:extLst>
              <a:ext uri="{FF2B5EF4-FFF2-40B4-BE49-F238E27FC236}">
                <a16:creationId xmlns:a16="http://schemas.microsoft.com/office/drawing/2014/main" id="{7BADABA5-BAB0-9F89-0D86-F606012F8675}"/>
              </a:ext>
            </a:extLst>
          </p:cNvPr>
          <p:cNvSpPr txBox="1"/>
          <p:nvPr/>
        </p:nvSpPr>
        <p:spPr>
          <a:xfrm>
            <a:off x="636105" y="1684499"/>
            <a:ext cx="10925263" cy="3785652"/>
          </a:xfrm>
          <a:prstGeom prst="rect">
            <a:avLst/>
          </a:prstGeom>
        </p:spPr>
        <p:txBody>
          <a:bodyPr wrap="square">
            <a:spAutoFit/>
          </a:bodyPr>
          <a:lstStyle>
            <a:defPPr>
              <a:defRPr lang="zh-CN"/>
            </a:defPPr>
          </a:lstStyle>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Đọc đúng và diễn cảm bài thơ Bước mùa xuân, biết nhấn giọng vào những từ ngữ cần thiết để thể hiện cảm xúc trước vẻ đẹp của cảnh vật khi trời đất đang chuyển động sang mùa xuân.</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Nhận biết được vẻ đẹp của cảnh vật trong mùa xuân gắn với thời gian, không gian (địa điểm) cụ thể; bước đầu hiểu được những cảm nhận tinh tế của tác giả qua những sự đổi thay của cảnh vật khi mùa xuân đang tới; thấy được tình yêu của thiên nhiên, tình yêu quê hương, làng cảnh quê hương Việt Nam mà tác giả gửi gắm qua tác phẩm.</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Hiểu điều tác giả muốn nói qua bài thơ: </a:t>
            </a:r>
            <a:r>
              <a:rPr lang="vi-VN" altLang="zh-CN" sz="2400" b="1" i="1" kern="0" dirty="0">
                <a:solidFill>
                  <a:prstClr val="black"/>
                </a:solidFill>
                <a:latin typeface="Calibri" panose="020F0502020204030204" pitchFamily="34" charset="0"/>
                <a:cs typeface="Calibri" panose="020F0502020204030204" pitchFamily="34" charset="0"/>
                <a:sym typeface="+mn-lt"/>
              </a:rPr>
              <a:t>Nói về sự tươi vui, náo nức của cảnh vật thiên nhiên khi xuân về.</a:t>
            </a:r>
          </a:p>
        </p:txBody>
      </p:sp>
      <p:pic>
        <p:nvPicPr>
          <p:cNvPr id="6" name="Picture 5">
            <a:extLst>
              <a:ext uri="{FF2B5EF4-FFF2-40B4-BE49-F238E27FC236}">
                <a16:creationId xmlns:a16="http://schemas.microsoft.com/office/drawing/2014/main" id="{4B346730-BE8A-6309-61BD-8E0CD16E3944}"/>
              </a:ext>
            </a:extLst>
          </p:cNvPr>
          <p:cNvPicPr>
            <a:picLocks noChangeAspect="1"/>
          </p:cNvPicPr>
          <p:nvPr/>
        </p:nvPicPr>
        <p:blipFill>
          <a:blip r:embed="rId4"/>
          <a:stretch>
            <a:fillRect/>
          </a:stretch>
        </p:blipFill>
        <p:spPr>
          <a:xfrm>
            <a:off x="2115373" y="-357391"/>
            <a:ext cx="7742591" cy="2603218"/>
          </a:xfrm>
          <a:prstGeom prst="rect">
            <a:avLst/>
          </a:prstGeom>
        </p:spPr>
      </p:pic>
    </p:spTree>
    <p:custDataLst>
      <p:tags r:id="rId1"/>
    </p:custDataLst>
    <p:extLst>
      <p:ext uri="{BB962C8B-B14F-4D97-AF65-F5344CB8AC3E}">
        <p14:creationId xmlns:p14="http://schemas.microsoft.com/office/powerpoint/2010/main" val="1627620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4" name="Picture 3">
            <a:extLst>
              <a:ext uri="{FF2B5EF4-FFF2-40B4-BE49-F238E27FC236}">
                <a16:creationId xmlns:a16="http://schemas.microsoft.com/office/drawing/2014/main" id="{857D6B1A-A267-4626-933D-184C447390EE}"/>
              </a:ext>
            </a:extLst>
          </p:cNvPr>
          <p:cNvPicPr>
            <a:picLocks noChangeAspect="1"/>
          </p:cNvPicPr>
          <p:nvPr/>
        </p:nvPicPr>
        <p:blipFill rotWithShape="1">
          <a:blip r:embed="rId5"/>
          <a:srcRect l="6094" t="9293" r="8047" b="14811"/>
          <a:stretch/>
        </p:blipFill>
        <p:spPr>
          <a:xfrm>
            <a:off x="2439616" y="1486813"/>
            <a:ext cx="6027924" cy="2487359"/>
          </a:xfrm>
          <a:prstGeom prst="rect">
            <a:avLst/>
          </a:prstGeom>
          <a:effectLst>
            <a:glow rad="228600">
              <a:srgbClr val="5FE0FF">
                <a:satMod val="175000"/>
                <a:alpha val="40000"/>
              </a:srgbClr>
            </a:glow>
          </a:effectLst>
        </p:spPr>
      </p:pic>
    </p:spTree>
    <p:custDataLst>
      <p:tags r:id="rId1"/>
    </p:custDataLst>
    <p:extLst>
      <p:ext uri="{BB962C8B-B14F-4D97-AF65-F5344CB8AC3E}">
        <p14:creationId xmlns:p14="http://schemas.microsoft.com/office/powerpoint/2010/main" val="2639337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80" fill="hold">
                                          <p:stCondLst>
                                            <p:cond delay="0"/>
                                          </p:stCondLst>
                                        </p:cTn>
                                        <p:tgtEl>
                                          <p:spTgt spid="4"/>
                                        </p:tgtEl>
                                        <p:attrNameLst>
                                          <p:attrName>r</p:attrName>
                                        </p:attrNameLst>
                                      </p:cBhvr>
                                    </p:animRot>
                                    <p:animRot by="-240000">
                                      <p:cBhvr>
                                        <p:cTn id="18" dur="160" fill="hold">
                                          <p:stCondLst>
                                            <p:cond delay="160"/>
                                          </p:stCondLst>
                                        </p:cTn>
                                        <p:tgtEl>
                                          <p:spTgt spid="4"/>
                                        </p:tgtEl>
                                        <p:attrNameLst>
                                          <p:attrName>r</p:attrName>
                                        </p:attrNameLst>
                                      </p:cBhvr>
                                    </p:animRot>
                                    <p:animRot by="240000">
                                      <p:cBhvr>
                                        <p:cTn id="19" dur="160" fill="hold">
                                          <p:stCondLst>
                                            <p:cond delay="320"/>
                                          </p:stCondLst>
                                        </p:cTn>
                                        <p:tgtEl>
                                          <p:spTgt spid="4"/>
                                        </p:tgtEl>
                                        <p:attrNameLst>
                                          <p:attrName>r</p:attrName>
                                        </p:attrNameLst>
                                      </p:cBhvr>
                                    </p:animRot>
                                    <p:animRot by="-240000">
                                      <p:cBhvr>
                                        <p:cTn id="20" dur="160" fill="hold">
                                          <p:stCondLst>
                                            <p:cond delay="480"/>
                                          </p:stCondLst>
                                        </p:cTn>
                                        <p:tgtEl>
                                          <p:spTgt spid="4"/>
                                        </p:tgtEl>
                                        <p:attrNameLst>
                                          <p:attrName>r</p:attrName>
                                        </p:attrNameLst>
                                      </p:cBhvr>
                                    </p:animRot>
                                    <p:animRot by="120000">
                                      <p:cBhvr>
                                        <p:cTn id="21" dur="160" fill="hold">
                                          <p:stCondLst>
                                            <p:cond delay="64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0144C6A-FFC8-4BFB-846F-A8B0781C2A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6" t="12656" r="70594" b="58889"/>
          <a:stretch/>
        </p:blipFill>
        <p:spPr>
          <a:xfrm flipH="1">
            <a:off x="8591551" y="4256314"/>
            <a:ext cx="2302329" cy="2601686"/>
          </a:xfrm>
          <a:prstGeom prst="rect">
            <a:avLst/>
          </a:prstGeom>
        </p:spPr>
      </p:pic>
      <p:pic>
        <p:nvPicPr>
          <p:cNvPr id="4" name="图片 9">
            <a:extLst>
              <a:ext uri="{FF2B5EF4-FFF2-40B4-BE49-F238E27FC236}">
                <a16:creationId xmlns:a16="http://schemas.microsoft.com/office/drawing/2014/main" id="{7A736DFD-7959-4249-8EC6-8EBF3E5D70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5" name="图片 14">
            <a:extLst>
              <a:ext uri="{FF2B5EF4-FFF2-40B4-BE49-F238E27FC236}">
                <a16:creationId xmlns:a16="http://schemas.microsoft.com/office/drawing/2014/main" id="{E173AFF7-0D7B-42FF-94AC-DC6CF553A0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6" name="图片 15">
            <a:extLst>
              <a:ext uri="{FF2B5EF4-FFF2-40B4-BE49-F238E27FC236}">
                <a16:creationId xmlns:a16="http://schemas.microsoft.com/office/drawing/2014/main" id="{5A222CD0-4FAD-42C4-BFCF-6487DF246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7" name="图片 16">
            <a:extLst>
              <a:ext uri="{FF2B5EF4-FFF2-40B4-BE49-F238E27FC236}">
                <a16:creationId xmlns:a16="http://schemas.microsoft.com/office/drawing/2014/main" id="{8ECA9632-0FEA-40BE-83C4-37BB36B3E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8" name="Rectangle 7">
            <a:extLst>
              <a:ext uri="{FF2B5EF4-FFF2-40B4-BE49-F238E27FC236}">
                <a16:creationId xmlns:a16="http://schemas.microsoft.com/office/drawing/2014/main" id="{95DD6226-9318-4A4E-946C-806833CEBFEF}"/>
              </a:ext>
            </a:extLst>
          </p:cNvPr>
          <p:cNvSpPr/>
          <p:nvPr/>
        </p:nvSpPr>
        <p:spPr>
          <a:xfrm>
            <a:off x="2356095" y="74627"/>
            <a:ext cx="7817848"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Lắng</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nghe</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đọc</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rPr>
              <a:t>mẫu</a:t>
            </a:r>
            <a:endPar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cs typeface="Calibri" panose="020F0502020204030204" pitchFamily="34" charset="0"/>
            </a:endParaRPr>
          </a:p>
        </p:txBody>
      </p:sp>
      <p:sp>
        <p:nvSpPr>
          <p:cNvPr id="9" name="TextBox 28">
            <a:extLst>
              <a:ext uri="{FF2B5EF4-FFF2-40B4-BE49-F238E27FC236}">
                <a16:creationId xmlns:a16="http://schemas.microsoft.com/office/drawing/2014/main" id="{6D084EE0-1EE4-4B4D-ADC8-306FB0CDCD0C}"/>
              </a:ext>
            </a:extLst>
          </p:cNvPr>
          <p:cNvSpPr txBox="1"/>
          <p:nvPr/>
        </p:nvSpPr>
        <p:spPr>
          <a:xfrm>
            <a:off x="4453173" y="4843402"/>
            <a:ext cx="3062569" cy="2014597"/>
          </a:xfrm>
          <a:prstGeom prst="cloud">
            <a:avLst/>
          </a:prstGeom>
          <a:solidFill>
            <a:schemeClr val="bg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inpin heiti" charset="-122"/>
              <a:cs typeface="Calibri" panose="020F0502020204030204" pitchFamily="34" charset="0"/>
            </a:endParaRPr>
          </a:p>
        </p:txBody>
      </p:sp>
      <p:sp>
        <p:nvSpPr>
          <p:cNvPr id="10" name="TextBox 28">
            <a:extLst>
              <a:ext uri="{FF2B5EF4-FFF2-40B4-BE49-F238E27FC236}">
                <a16:creationId xmlns:a16="http://schemas.microsoft.com/office/drawing/2014/main" id="{CC600335-C063-4D70-A267-35B834FEA59E}"/>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11" name="TextBox 28">
            <a:extLst>
              <a:ext uri="{FF2B5EF4-FFF2-40B4-BE49-F238E27FC236}">
                <a16:creationId xmlns:a16="http://schemas.microsoft.com/office/drawing/2014/main" id="{02CD4E4E-4515-4B1C-A856-EA1CF64078B0}"/>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4" descr="Check out Arrow icon created by 4B Icons | Graphic design posters, Mini  drawings, Desktop wallpaper art">
            <a:extLst>
              <a:ext uri="{FF2B5EF4-FFF2-40B4-BE49-F238E27FC236}">
                <a16:creationId xmlns:a16="http://schemas.microsoft.com/office/drawing/2014/main" id="{29E8EC33-3B53-49C8-98B5-5C5DBD6574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heck out Arrow icon created by 4B Icons | Graphic design posters, Mini  drawings, Desktop wallpaper art">
            <a:extLst>
              <a:ext uri="{FF2B5EF4-FFF2-40B4-BE49-F238E27FC236}">
                <a16:creationId xmlns:a16="http://schemas.microsoft.com/office/drawing/2014/main" id="{EC6B1BA0-FD2E-4138-AFC6-52102A7384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heck out Arrow icon created by 4B Icons | Graphic design posters, Mini  drawings, Desktop wallpaper art">
            <a:extLst>
              <a:ext uri="{FF2B5EF4-FFF2-40B4-BE49-F238E27FC236}">
                <a16:creationId xmlns:a16="http://schemas.microsoft.com/office/drawing/2014/main" id="{1512025F-5F74-4E80-8D87-B1C418BE3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5" name="Kí hiệu - Khám phá &amp; Luyện tập">
            <a:extLst>
              <a:ext uri="{FF2B5EF4-FFF2-40B4-BE49-F238E27FC236}">
                <a16:creationId xmlns:a16="http://schemas.microsoft.com/office/drawing/2014/main" id="{9D62C60C-BF52-4BFF-9BB9-E4DC424F57E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84624" y="126262"/>
            <a:ext cx="935858" cy="935858"/>
          </a:xfrm>
          <a:prstGeom prst="rect">
            <a:avLst/>
          </a:prstGeom>
        </p:spPr>
      </p:pic>
      <p:pic>
        <p:nvPicPr>
          <p:cNvPr id="16" name="Picture 15">
            <a:extLst>
              <a:ext uri="{FF2B5EF4-FFF2-40B4-BE49-F238E27FC236}">
                <a16:creationId xmlns:a16="http://schemas.microsoft.com/office/drawing/2014/main" id="{D582C6BD-2C8C-4746-B96B-37B1FED092E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823" b="89922" l="10000" r="90000">
                        <a14:foregroundMark x1="45400" y1="12542" x2="51900" y2="42329"/>
                        <a14:foregroundMark x1="51900" y1="42329" x2="51900" y2="42329"/>
                        <a14:foregroundMark x1="52100" y1="11646" x2="55300" y2="23180"/>
                        <a14:foregroundMark x1="48800" y1="22060" x2="52700" y2="22284"/>
                        <a14:foregroundMark x1="48900" y1="66293" x2="50800" y2="67301"/>
                        <a14:foregroundMark x1="44100" y1="52968" x2="43000" y2="61478"/>
                        <a14:foregroundMark x1="56900" y1="53527" x2="58100" y2="62710"/>
                        <a14:foregroundMark x1="58200" y1="62486" x2="59200" y2="63942"/>
                        <a14:foregroundMark x1="61000" y1="38074" x2="61000" y2="38074"/>
                        <a14:foregroundMark x1="48200" y1="5823" x2="52700" y2="6495"/>
                        <a14:foregroundMark x1="42100" y1="66293" x2="42100" y2="66293"/>
                        <a14:foregroundMark x1="59200" y1="66629" x2="59200" y2="66629"/>
                        <a14:foregroundMark x1="42100" y1="68085" x2="42100" y2="68085"/>
                        <a14:foregroundMark x1="41100" y1="29003" x2="43600" y2="29787"/>
                        <a14:foregroundMark x1="57900" y1="30011" x2="59200" y2="29339"/>
                        <a14:backgroundMark x1="28900" y1="48376" x2="39300" y2="76484"/>
                        <a14:backgroundMark x1="42200" y1="52296" x2="42339" y2="53304"/>
                        <a14:backgroundMark x1="60284" y1="63145" x2="60900" y2="66069"/>
                        <a14:backgroundMark x1="59208" y1="58034" x2="60060" y2="62079"/>
                        <a14:backgroundMark x1="57500" y1="52744" x2="57575" y2="53418"/>
                        <a14:backgroundMark x1="31600" y1="68533" x2="66500" y2="83203"/>
                        <a14:backgroundMark x1="66500" y1="83203" x2="76900" y2="84546"/>
                        <a14:backgroundMark x1="29600" y1="75252" x2="69600" y2="77940"/>
                        <a14:backgroundMark x1="41390" y1="68085" x2="58400" y2="73908"/>
                        <a14:backgroundMark x1="39100" y1="67301" x2="41390" y2="68085"/>
                      </a14:backgroundRemoval>
                    </a14:imgEffect>
                  </a14:imgLayer>
                </a14:imgProps>
              </a:ext>
              <a:ext uri="{28A0092B-C50C-407E-A947-70E740481C1C}">
                <a14:useLocalDpi xmlns:a14="http://schemas.microsoft.com/office/drawing/2010/main" val="0"/>
              </a:ext>
            </a:extLst>
          </a:blip>
          <a:srcRect l="19551" t="3334" r="30144" b="52235"/>
          <a:stretch/>
        </p:blipFill>
        <p:spPr>
          <a:xfrm>
            <a:off x="3618781" y="1707854"/>
            <a:ext cx="3258588" cy="2570176"/>
          </a:xfrm>
          <a:prstGeom prst="rect">
            <a:avLst/>
          </a:prstGeom>
        </p:spPr>
      </p:pic>
    </p:spTree>
    <p:custDataLst>
      <p:tags r:id="rId1"/>
    </p:custDataLst>
    <p:extLst>
      <p:ext uri="{BB962C8B-B14F-4D97-AF65-F5344CB8AC3E}">
        <p14:creationId xmlns:p14="http://schemas.microsoft.com/office/powerpoint/2010/main" val="3159161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250"/>
                                        <p:tgtEl>
                                          <p:spTgt spid="4"/>
                                        </p:tgtEl>
                                      </p:cBhvr>
                                    </p:animEffect>
                                    <p:anim calcmode="lin" valueType="num">
                                      <p:cBhvr>
                                        <p:cTn id="19" dur="1250" fill="hold"/>
                                        <p:tgtEl>
                                          <p:spTgt spid="4"/>
                                        </p:tgtEl>
                                        <p:attrNameLst>
                                          <p:attrName>ppt_x</p:attrName>
                                        </p:attrNameLst>
                                      </p:cBhvr>
                                      <p:tavLst>
                                        <p:tav tm="0">
                                          <p:val>
                                            <p:strVal val="#ppt_x"/>
                                          </p:val>
                                        </p:tav>
                                        <p:tav tm="100000">
                                          <p:val>
                                            <p:strVal val="#ppt_x"/>
                                          </p:val>
                                        </p:tav>
                                      </p:tavLst>
                                    </p:anim>
                                    <p:anim calcmode="lin" valueType="num">
                                      <p:cBhvr>
                                        <p:cTn id="20" dur="125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200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ppt_w*0.7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animEffect transition="in" filter="fade">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280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strVal val="#ppt_w*0.7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animEffect transition="in" filter="fade">
                                      <p:cBhvr>
                                        <p:cTn id="49" dur="500"/>
                                        <p:tgtEl>
                                          <p:spTgt spid="11"/>
                                        </p:tgtEl>
                                      </p:cBhvr>
                                    </p:animEffect>
                                  </p:childTnLst>
                                </p:cTn>
                              </p:par>
                              <p:par>
                                <p:cTn id="50" presetID="22" presetClass="entr" presetSubtype="8"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653401" y="919501"/>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7110C24-37D3-7D6E-61A5-8E7B837C9A45}"/>
              </a:ext>
            </a:extLst>
          </p:cNvPr>
          <p:cNvPicPr>
            <a:picLocks noChangeAspect="1"/>
          </p:cNvPicPr>
          <p:nvPr/>
        </p:nvPicPr>
        <p:blipFill>
          <a:blip r:embed="rId4"/>
          <a:stretch>
            <a:fillRect/>
          </a:stretch>
        </p:blipFill>
        <p:spPr>
          <a:xfrm>
            <a:off x="3469415" y="-128546"/>
            <a:ext cx="5438103" cy="1176630"/>
          </a:xfrm>
          <a:prstGeom prst="rect">
            <a:avLst/>
          </a:prstGeom>
        </p:spPr>
      </p:pic>
      <p:sp>
        <p:nvSpPr>
          <p:cNvPr id="5" name="文本框 6">
            <a:extLst>
              <a:ext uri="{FF2B5EF4-FFF2-40B4-BE49-F238E27FC236}">
                <a16:creationId xmlns:a16="http://schemas.microsoft.com/office/drawing/2014/main" id="{7DE7662C-52AD-A7E7-2019-EBA4F036F44A}"/>
              </a:ext>
            </a:extLst>
          </p:cNvPr>
          <p:cNvSpPr txBox="1"/>
          <p:nvPr/>
        </p:nvSpPr>
        <p:spPr>
          <a:xfrm>
            <a:off x="673950" y="284076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a:extLst>
              <a:ext uri="{FF2B5EF4-FFF2-40B4-BE49-F238E27FC236}">
                <a16:creationId xmlns:a16="http://schemas.microsoft.com/office/drawing/2014/main" id="{FCF56EFB-7570-E9CD-0173-0B343BC965A4}"/>
              </a:ext>
            </a:extLst>
          </p:cNvPr>
          <p:cNvSpPr txBox="1"/>
          <p:nvPr/>
        </p:nvSpPr>
        <p:spPr>
          <a:xfrm>
            <a:off x="735594" y="4854503"/>
            <a:ext cx="3086394"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Cỏ lặng dưới chân</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Cũng xanh với nắng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Ven bãi phù sa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Dế mèn hắng giọng.</a:t>
            </a:r>
          </a:p>
        </p:txBody>
      </p:sp>
      <p:pic>
        <p:nvPicPr>
          <p:cNvPr id="12" name="Picture 11" descr="A path with a fence and flowers by a river&#10;&#10;Description automatically generated">
            <a:extLst>
              <a:ext uri="{FF2B5EF4-FFF2-40B4-BE49-F238E27FC236}">
                <a16:creationId xmlns:a16="http://schemas.microsoft.com/office/drawing/2014/main" id="{3EEE2A3C-BCE7-530B-5625-8636FBEC0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a:extLst>
              <a:ext uri="{FF2B5EF4-FFF2-40B4-BE49-F238E27FC236}">
                <a16:creationId xmlns:a16="http://schemas.microsoft.com/office/drawing/2014/main" id="{AA4C2C3E-A428-6F6D-27A2-0E58E32B5ECD}"/>
              </a:ext>
            </a:extLst>
          </p:cNvPr>
          <p:cNvSpPr txBox="1"/>
          <p:nvPr/>
        </p:nvSpPr>
        <p:spPr>
          <a:xfrm>
            <a:off x="5358965" y="816760"/>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Chuyền trong vòm lá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Chim có gì vui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Mà nghe ríu rít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Như trẻ reo cười.</a:t>
            </a:r>
          </a:p>
        </p:txBody>
      </p:sp>
      <p:sp>
        <p:nvSpPr>
          <p:cNvPr id="14" name="文本框 6">
            <a:extLst>
              <a:ext uri="{FF2B5EF4-FFF2-40B4-BE49-F238E27FC236}">
                <a16:creationId xmlns:a16="http://schemas.microsoft.com/office/drawing/2014/main" id="{40157585-869E-1F0F-9EB3-AE394D1F1C7A}"/>
              </a:ext>
            </a:extLst>
          </p:cNvPr>
          <p:cNvSpPr txBox="1"/>
          <p:nvPr/>
        </p:nvSpPr>
        <p:spPr>
          <a:xfrm>
            <a:off x="5482255" y="2738027"/>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Đây vườn hoa cải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Rung vàng cánh ong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Hoa vải đơm trắng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Thơm lừng bên sông.</a:t>
            </a:r>
          </a:p>
        </p:txBody>
      </p:sp>
      <p:sp>
        <p:nvSpPr>
          <p:cNvPr id="15" name="文本框 6">
            <a:extLst>
              <a:ext uri="{FF2B5EF4-FFF2-40B4-BE49-F238E27FC236}">
                <a16:creationId xmlns:a16="http://schemas.microsoft.com/office/drawing/2014/main" id="{B1866CD8-BEAF-0F53-0F07-73DB19A1B1A0}"/>
              </a:ext>
            </a:extLst>
          </p:cNvPr>
          <p:cNvSpPr txBox="1"/>
          <p:nvPr/>
        </p:nvSpPr>
        <p:spPr>
          <a:xfrm>
            <a:off x="5471981" y="4751762"/>
            <a:ext cx="4216550" cy="1938992"/>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Mùa xuân đang nói</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Xôn xao thầm thì….</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Chốn nào cũng gặp</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Bước mùa xuân đi.</a:t>
            </a:r>
          </a:p>
          <a:p>
            <a:pPr algn="r" rtl="0" latinLnBrk="0"/>
            <a:r>
              <a:rPr lang="vi-VN" sz="2400" b="0" i="0" dirty="0">
                <a:solidFill>
                  <a:srgbClr val="000000"/>
                </a:solidFill>
                <a:effectLst/>
                <a:latin typeface="Calibri" panose="020F0502020204030204" pitchFamily="34" charset="0"/>
                <a:cs typeface="Calibri" panose="020F0502020204030204" pitchFamily="34" charset="0"/>
              </a:rPr>
              <a:t>(Nguyễn Bao)</a:t>
            </a:r>
          </a:p>
        </p:txBody>
      </p:sp>
    </p:spTree>
    <p:custDataLst>
      <p:tags r:id="rId1"/>
    </p:custDataLst>
    <p:extLst>
      <p:ext uri="{BB962C8B-B14F-4D97-AF65-F5344CB8AC3E}">
        <p14:creationId xmlns:p14="http://schemas.microsoft.com/office/powerpoint/2010/main" val="162601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889707" y="909226"/>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7110C24-37D3-7D6E-61A5-8E7B837C9A45}"/>
              </a:ext>
            </a:extLst>
          </p:cNvPr>
          <p:cNvPicPr>
            <a:picLocks noChangeAspect="1"/>
          </p:cNvPicPr>
          <p:nvPr/>
        </p:nvPicPr>
        <p:blipFill>
          <a:blip r:embed="rId4"/>
          <a:stretch>
            <a:fillRect/>
          </a:stretch>
        </p:blipFill>
        <p:spPr>
          <a:xfrm>
            <a:off x="3469415" y="-128546"/>
            <a:ext cx="5438103" cy="1176630"/>
          </a:xfrm>
          <a:prstGeom prst="rect">
            <a:avLst/>
          </a:prstGeom>
        </p:spPr>
      </p:pic>
      <p:sp>
        <p:nvSpPr>
          <p:cNvPr id="5" name="文本框 6">
            <a:extLst>
              <a:ext uri="{FF2B5EF4-FFF2-40B4-BE49-F238E27FC236}">
                <a16:creationId xmlns:a16="http://schemas.microsoft.com/office/drawing/2014/main" id="{7DE7662C-52AD-A7E7-2019-EBA4F036F44A}"/>
              </a:ext>
            </a:extLst>
          </p:cNvPr>
          <p:cNvSpPr txBox="1"/>
          <p:nvPr/>
        </p:nvSpPr>
        <p:spPr>
          <a:xfrm>
            <a:off x="910256" y="2830493"/>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a:extLst>
              <a:ext uri="{FF2B5EF4-FFF2-40B4-BE49-F238E27FC236}">
                <a16:creationId xmlns:a16="http://schemas.microsoft.com/office/drawing/2014/main" id="{FCF56EFB-7570-E9CD-0173-0B343BC965A4}"/>
              </a:ext>
            </a:extLst>
          </p:cNvPr>
          <p:cNvSpPr txBox="1"/>
          <p:nvPr/>
        </p:nvSpPr>
        <p:spPr>
          <a:xfrm>
            <a:off x="971900" y="484422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Cỏ lặng dưới chân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Cũng xanh với nắng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Ven bãi phù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Dế mèn hắng giọng.</a:t>
            </a:r>
          </a:p>
        </p:txBody>
      </p:sp>
      <p:pic>
        <p:nvPicPr>
          <p:cNvPr id="12" name="Picture 11" descr="A path with a fence and flowers by a river&#10;&#10;Description automatically generated">
            <a:extLst>
              <a:ext uri="{FF2B5EF4-FFF2-40B4-BE49-F238E27FC236}">
                <a16:creationId xmlns:a16="http://schemas.microsoft.com/office/drawing/2014/main" id="{3EEE2A3C-BCE7-530B-5625-8636FBEC0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a:extLst>
              <a:ext uri="{FF2B5EF4-FFF2-40B4-BE49-F238E27FC236}">
                <a16:creationId xmlns:a16="http://schemas.microsoft.com/office/drawing/2014/main" id="{AA4C2C3E-A428-6F6D-27A2-0E58E32B5ECD}"/>
              </a:ext>
            </a:extLst>
          </p:cNvPr>
          <p:cNvSpPr txBox="1"/>
          <p:nvPr/>
        </p:nvSpPr>
        <p:spPr>
          <a:xfrm>
            <a:off x="5358965" y="816760"/>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Chuyền trong vòm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Chim có gì vui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 nghe ríu rít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Như trẻ reo cười.</a:t>
            </a:r>
          </a:p>
        </p:txBody>
      </p:sp>
      <p:sp>
        <p:nvSpPr>
          <p:cNvPr id="14" name="文本框 6">
            <a:extLst>
              <a:ext uri="{FF2B5EF4-FFF2-40B4-BE49-F238E27FC236}">
                <a16:creationId xmlns:a16="http://schemas.microsoft.com/office/drawing/2014/main" id="{40157585-869E-1F0F-9EB3-AE394D1F1C7A}"/>
              </a:ext>
            </a:extLst>
          </p:cNvPr>
          <p:cNvSpPr txBox="1"/>
          <p:nvPr/>
        </p:nvSpPr>
        <p:spPr>
          <a:xfrm>
            <a:off x="5482255" y="2738027"/>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Đây vườn hoa cải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Rung vàng cánh ong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Hoa vải đơm trắng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Thơm lừng bên sông.</a:t>
            </a:r>
          </a:p>
        </p:txBody>
      </p:sp>
      <p:sp>
        <p:nvSpPr>
          <p:cNvPr id="15" name="文本框 6">
            <a:extLst>
              <a:ext uri="{FF2B5EF4-FFF2-40B4-BE49-F238E27FC236}">
                <a16:creationId xmlns:a16="http://schemas.microsoft.com/office/drawing/2014/main" id="{B1866CD8-BEAF-0F53-0F07-73DB19A1B1A0}"/>
              </a:ext>
            </a:extLst>
          </p:cNvPr>
          <p:cNvSpPr txBox="1"/>
          <p:nvPr/>
        </p:nvSpPr>
        <p:spPr>
          <a:xfrm>
            <a:off x="5471981" y="4751762"/>
            <a:ext cx="4216550" cy="1938992"/>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Mùa xuân đang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Xôn xao thầm thì….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Chốn nào cũng gặp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mùa xuân đi.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(Nguyễn Bao)</a:t>
            </a:r>
          </a:p>
        </p:txBody>
      </p:sp>
      <p:sp>
        <p:nvSpPr>
          <p:cNvPr id="2" name="文本框 6">
            <a:extLst>
              <a:ext uri="{FF2B5EF4-FFF2-40B4-BE49-F238E27FC236}">
                <a16:creationId xmlns:a16="http://schemas.microsoft.com/office/drawing/2014/main" id="{850CD280-52E5-AAE5-D3FF-77350159F714}"/>
              </a:ext>
            </a:extLst>
          </p:cNvPr>
          <p:cNvSpPr txBox="1"/>
          <p:nvPr/>
        </p:nvSpPr>
        <p:spPr>
          <a:xfrm>
            <a:off x="139600" y="0"/>
            <a:ext cx="2809083" cy="883860"/>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CHIA KHỔ</a:t>
            </a:r>
          </a:p>
        </p:txBody>
      </p:sp>
      <p:sp>
        <p:nvSpPr>
          <p:cNvPr id="6" name="Oval 5">
            <a:extLst>
              <a:ext uri="{FF2B5EF4-FFF2-40B4-BE49-F238E27FC236}">
                <a16:creationId xmlns:a16="http://schemas.microsoft.com/office/drawing/2014/main" id="{E6D2D700-3388-9B7A-1131-654A05D59162}"/>
              </a:ext>
            </a:extLst>
          </p:cNvPr>
          <p:cNvSpPr/>
          <p:nvPr/>
        </p:nvSpPr>
        <p:spPr>
          <a:xfrm>
            <a:off x="349321" y="102741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p:sp>
        <p:nvSpPr>
          <p:cNvPr id="9" name="Oval 8">
            <a:extLst>
              <a:ext uri="{FF2B5EF4-FFF2-40B4-BE49-F238E27FC236}">
                <a16:creationId xmlns:a16="http://schemas.microsoft.com/office/drawing/2014/main" id="{1EE7EF47-8BB5-EBCD-4403-4D98628B5C11}"/>
              </a:ext>
            </a:extLst>
          </p:cNvPr>
          <p:cNvSpPr/>
          <p:nvPr/>
        </p:nvSpPr>
        <p:spPr>
          <a:xfrm>
            <a:off x="421240" y="3000055"/>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2C7C02D-4BA5-61D8-950C-BDF2A5C7424E}"/>
              </a:ext>
            </a:extLst>
          </p:cNvPr>
          <p:cNvSpPr/>
          <p:nvPr/>
        </p:nvSpPr>
        <p:spPr>
          <a:xfrm>
            <a:off x="452062" y="493159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4697215F-02D5-C7F2-251A-80977D100E22}"/>
              </a:ext>
            </a:extLst>
          </p:cNvPr>
          <p:cNvSpPr/>
          <p:nvPr/>
        </p:nvSpPr>
        <p:spPr>
          <a:xfrm>
            <a:off x="4869949" y="904128"/>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1D8F0B08-BFDA-ACF0-FEDF-07480E70AC0D}"/>
              </a:ext>
            </a:extLst>
          </p:cNvPr>
          <p:cNvSpPr/>
          <p:nvPr/>
        </p:nvSpPr>
        <p:spPr>
          <a:xfrm>
            <a:off x="4952142" y="2845944"/>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ACBD172-CCCA-25C1-B04F-B945B8432C69}"/>
              </a:ext>
            </a:extLst>
          </p:cNvPr>
          <p:cNvSpPr/>
          <p:nvPr/>
        </p:nvSpPr>
        <p:spPr>
          <a:xfrm>
            <a:off x="4952142" y="4839130"/>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6</a:t>
            </a:r>
          </a:p>
        </p:txBody>
      </p:sp>
    </p:spTree>
    <p:custDataLst>
      <p:tags r:id="rId1"/>
    </p:custDataLst>
    <p:extLst>
      <p:ext uri="{BB962C8B-B14F-4D97-AF65-F5344CB8AC3E}">
        <p14:creationId xmlns:p14="http://schemas.microsoft.com/office/powerpoint/2010/main" val="390291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760204" y="1849440"/>
            <a:ext cx="2904264"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699059" y="2751440"/>
              <a:ext cx="705956" cy="6301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xoè</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tay</a:t>
              </a:r>
              <a:endPar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6655296" y="1833251"/>
            <a:ext cx="3853532"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24227" y="2761549"/>
              <a:ext cx="915055" cy="6421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veo</a:t>
              </a:r>
              <a:endPar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grpSp>
        <p:nvGrpSpPr>
          <p:cNvPr id="36" name="组合 44">
            <a:extLst>
              <a:ext uri="{FF2B5EF4-FFF2-40B4-BE49-F238E27FC236}">
                <a16:creationId xmlns:a16="http://schemas.microsoft.com/office/drawing/2014/main" id="{4EA7395E-188A-4772-C2F5-BD7C67FD0350}"/>
              </a:ext>
            </a:extLst>
          </p:cNvPr>
          <p:cNvGrpSpPr/>
          <p:nvPr/>
        </p:nvGrpSpPr>
        <p:grpSpPr>
          <a:xfrm>
            <a:off x="4169376" y="3730099"/>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79834" y="2790537"/>
              <a:ext cx="818919"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gọi</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mầm</a:t>
              </a:r>
              <a:endPar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pic>
        <p:nvPicPr>
          <p:cNvPr id="4" name="Picture 3">
            <a:extLst>
              <a:ext uri="{FF2B5EF4-FFF2-40B4-BE49-F238E27FC236}">
                <a16:creationId xmlns:a16="http://schemas.microsoft.com/office/drawing/2014/main" id="{55F9077A-447E-B43C-0A36-DE86F3E2C5C2}"/>
              </a:ext>
            </a:extLst>
          </p:cNvPr>
          <p:cNvPicPr>
            <a:picLocks noChangeAspect="1"/>
          </p:cNvPicPr>
          <p:nvPr/>
        </p:nvPicPr>
        <p:blipFill>
          <a:blip r:embed="rId6"/>
          <a:stretch>
            <a:fillRect/>
          </a:stretch>
        </p:blipFill>
        <p:spPr>
          <a:xfrm>
            <a:off x="1685841" y="434613"/>
            <a:ext cx="8943607" cy="1201016"/>
          </a:xfrm>
          <a:prstGeom prst="rect">
            <a:avLst/>
          </a:prstGeom>
        </p:spPr>
      </p:pic>
    </p:spTree>
    <p:custDataLst>
      <p:tags r:id="rId1"/>
    </p:custDataLst>
    <p:extLst>
      <p:ext uri="{BB962C8B-B14F-4D97-AF65-F5344CB8AC3E}">
        <p14:creationId xmlns:p14="http://schemas.microsoft.com/office/powerpoint/2010/main" val="3433242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3C640DD0-0E4F-4DA6-A556-6FE6906B8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41" y="3500135"/>
            <a:ext cx="3099052" cy="2593349"/>
          </a:xfrm>
          <a:prstGeom prst="rect">
            <a:avLst/>
          </a:prstGeom>
        </p:spPr>
      </p:pic>
      <p:pic>
        <p:nvPicPr>
          <p:cNvPr id="9" name="图片 9">
            <a:extLst>
              <a:ext uri="{FF2B5EF4-FFF2-40B4-BE49-F238E27FC236}">
                <a16:creationId xmlns:a16="http://schemas.microsoft.com/office/drawing/2014/main" id="{B6DA7B92-A010-4EDF-877F-ECB6F1341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71353" r="70067" b="10955"/>
          <a:stretch/>
        </p:blipFill>
        <p:spPr>
          <a:xfrm>
            <a:off x="-547167" y="1687887"/>
            <a:ext cx="1733550" cy="1536906"/>
          </a:xfrm>
          <a:prstGeom prst="rect">
            <a:avLst/>
          </a:prstGeom>
        </p:spPr>
      </p:pic>
      <p:pic>
        <p:nvPicPr>
          <p:cNvPr id="10" name="图片 15">
            <a:extLst>
              <a:ext uri="{FF2B5EF4-FFF2-40B4-BE49-F238E27FC236}">
                <a16:creationId xmlns:a16="http://schemas.microsoft.com/office/drawing/2014/main" id="{EBE31EB9-4427-482D-9034-8C81A3218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688702" y="243646"/>
            <a:ext cx="2731607" cy="896634"/>
          </a:xfrm>
          <a:prstGeom prst="rect">
            <a:avLst/>
          </a:prstGeom>
        </p:spPr>
      </p:pic>
      <p:pic>
        <p:nvPicPr>
          <p:cNvPr id="11" name="图片 16">
            <a:extLst>
              <a:ext uri="{FF2B5EF4-FFF2-40B4-BE49-F238E27FC236}">
                <a16:creationId xmlns:a16="http://schemas.microsoft.com/office/drawing/2014/main" id="{DCC535C8-15F2-4ACF-B7FE-1C13E909A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9052929" y="-24797"/>
            <a:ext cx="3241356" cy="1057285"/>
          </a:xfrm>
          <a:prstGeom prst="rect">
            <a:avLst/>
          </a:prstGeom>
        </p:spPr>
      </p:pic>
      <p:sp>
        <p:nvSpPr>
          <p:cNvPr id="12" name="Rectangle 11">
            <a:extLst>
              <a:ext uri="{FF2B5EF4-FFF2-40B4-BE49-F238E27FC236}">
                <a16:creationId xmlns:a16="http://schemas.microsoft.com/office/drawing/2014/main" id="{653265E3-1BE1-4E2A-9CC5-7D35C10ED1EE}"/>
              </a:ext>
            </a:extLst>
          </p:cNvPr>
          <p:cNvSpPr/>
          <p:nvPr/>
        </p:nvSpPr>
        <p:spPr>
          <a:xfrm>
            <a:off x="1657667" y="503845"/>
            <a:ext cx="452991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Luyện</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đọc</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nhóm</a:t>
            </a:r>
            <a:endParaRPr kumimoji="0" lang="zh-CN" altLang="en-US"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endParaRPr>
          </a:p>
        </p:txBody>
      </p:sp>
      <p:sp>
        <p:nvSpPr>
          <p:cNvPr id="13" name="Rectangle 12">
            <a:extLst>
              <a:ext uri="{FF2B5EF4-FFF2-40B4-BE49-F238E27FC236}">
                <a16:creationId xmlns:a16="http://schemas.microsoft.com/office/drawing/2014/main" id="{03A9C84E-D147-4E4B-A05C-04C590B4E56D}"/>
              </a:ext>
            </a:extLst>
          </p:cNvPr>
          <p:cNvSpPr/>
          <p:nvPr/>
        </p:nvSpPr>
        <p:spPr>
          <a:xfrm>
            <a:off x="784093" y="1641006"/>
            <a:ext cx="5599812"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Yêu</a:t>
            </a:r>
            <a:r>
              <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cầu</a:t>
            </a:r>
            <a:endPar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Phân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công</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theo</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khổ</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Tất</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cả</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thành</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viên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đều</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4" name="Picture 13">
            <a:extLst>
              <a:ext uri="{FF2B5EF4-FFF2-40B4-BE49-F238E27FC236}">
                <a16:creationId xmlns:a16="http://schemas.microsoft.com/office/drawing/2014/main" id="{DA62C23D-1CAD-40D3-9E94-2F428889ADF6}"/>
              </a:ext>
            </a:extLst>
          </p:cNvPr>
          <p:cNvPicPr>
            <a:picLocks noChangeAspect="1"/>
          </p:cNvPicPr>
          <p:nvPr/>
        </p:nvPicPr>
        <p:blipFill>
          <a:blip r:embed="rId7"/>
          <a:stretch>
            <a:fillRect/>
          </a:stretch>
        </p:blipFill>
        <p:spPr>
          <a:xfrm>
            <a:off x="6880972" y="1166873"/>
            <a:ext cx="4637808" cy="2333262"/>
          </a:xfrm>
          <a:prstGeom prst="rect">
            <a:avLst/>
          </a:prstGeom>
        </p:spPr>
      </p:pic>
      <p:pic>
        <p:nvPicPr>
          <p:cNvPr id="15" name="Kí hiệu - Khám phá &amp; Luyện tập">
            <a:extLst>
              <a:ext uri="{FF2B5EF4-FFF2-40B4-BE49-F238E27FC236}">
                <a16:creationId xmlns:a16="http://schemas.microsoft.com/office/drawing/2014/main" id="{87A027BA-60F2-47A3-8E06-92FC1F87C6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30194" y="536096"/>
            <a:ext cx="851896" cy="851896"/>
          </a:xfrm>
          <a:prstGeom prst="rect">
            <a:avLst/>
          </a:prstGeom>
        </p:spPr>
      </p:pic>
      <p:pic>
        <p:nvPicPr>
          <p:cNvPr id="16" name="Picture 15">
            <a:extLst>
              <a:ext uri="{FF2B5EF4-FFF2-40B4-BE49-F238E27FC236}">
                <a16:creationId xmlns:a16="http://schemas.microsoft.com/office/drawing/2014/main" id="{EB8BF68B-2F5C-455E-BA19-37D21CC2F595}"/>
              </a:ext>
            </a:extLst>
          </p:cNvPr>
          <p:cNvPicPr>
            <a:picLocks noChangeAspect="1"/>
          </p:cNvPicPr>
          <p:nvPr/>
        </p:nvPicPr>
        <p:blipFill>
          <a:blip r:embed="rId9">
            <a:clrChange>
              <a:clrFrom>
                <a:srgbClr val="E0E0E0"/>
              </a:clrFrom>
              <a:clrTo>
                <a:srgbClr val="E0E0E0">
                  <a:alpha val="0"/>
                </a:srgbClr>
              </a:clrTo>
            </a:clrChange>
            <a:extLst>
              <a:ext uri="{BEBA8EAE-BF5A-486C-A8C5-ECC9F3942E4B}">
                <a14:imgProps xmlns:a14="http://schemas.microsoft.com/office/drawing/2010/main">
                  <a14:imgLayer r:embed="rId10">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2327299" y="3701496"/>
            <a:ext cx="3629742" cy="1842094"/>
          </a:xfrm>
          <a:prstGeom prst="rect">
            <a:avLst/>
          </a:prstGeom>
        </p:spPr>
      </p:pic>
    </p:spTree>
    <p:custDataLst>
      <p:tags r:id="rId1"/>
    </p:custDataLst>
    <p:extLst>
      <p:ext uri="{BB962C8B-B14F-4D97-AF65-F5344CB8AC3E}">
        <p14:creationId xmlns:p14="http://schemas.microsoft.com/office/powerpoint/2010/main" val="85479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anim calcmode="lin" valueType="num">
                                      <p:cBhvr>
                                        <p:cTn id="14" dur="1250" fill="hold"/>
                                        <p:tgtEl>
                                          <p:spTgt spid="9"/>
                                        </p:tgtEl>
                                        <p:attrNameLst>
                                          <p:attrName>ppt_x</p:attrName>
                                        </p:attrNameLst>
                                      </p:cBhvr>
                                      <p:tavLst>
                                        <p:tav tm="0">
                                          <p:val>
                                            <p:strVal val="#ppt_x"/>
                                          </p:val>
                                        </p:tav>
                                        <p:tav tm="100000">
                                          <p:val>
                                            <p:strVal val="#ppt_x"/>
                                          </p:val>
                                        </p:tav>
                                      </p:tavLst>
                                    </p:anim>
                                    <p:anim calcmode="lin" valueType="num">
                                      <p:cBhvr>
                                        <p:cTn id="15" dur="1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9">
            <a:extLst>
              <a:ext uri="{FF2B5EF4-FFF2-40B4-BE49-F238E27FC236}">
                <a16:creationId xmlns:a16="http://schemas.microsoft.com/office/drawing/2014/main" id="{B5040865-9ADF-462A-8CE9-874DE40C20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461442" y="1978400"/>
            <a:ext cx="1733550" cy="1536906"/>
          </a:xfrm>
          <a:prstGeom prst="rect">
            <a:avLst/>
          </a:prstGeom>
        </p:spPr>
      </p:pic>
      <p:pic>
        <p:nvPicPr>
          <p:cNvPr id="18" name="图片 15">
            <a:extLst>
              <a:ext uri="{FF2B5EF4-FFF2-40B4-BE49-F238E27FC236}">
                <a16:creationId xmlns:a16="http://schemas.microsoft.com/office/drawing/2014/main" id="{3E111C4B-CB5A-4F0C-9005-FB990B63F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534159"/>
            <a:ext cx="2731607" cy="896634"/>
          </a:xfrm>
          <a:prstGeom prst="rect">
            <a:avLst/>
          </a:prstGeom>
        </p:spPr>
      </p:pic>
      <p:pic>
        <p:nvPicPr>
          <p:cNvPr id="19" name="图片 16">
            <a:extLst>
              <a:ext uri="{FF2B5EF4-FFF2-40B4-BE49-F238E27FC236}">
                <a16:creationId xmlns:a16="http://schemas.microsoft.com/office/drawing/2014/main" id="{2F80C4A6-939D-424C-AE45-569BB99B9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65716"/>
            <a:ext cx="3241356" cy="1057285"/>
          </a:xfrm>
          <a:prstGeom prst="rect">
            <a:avLst/>
          </a:prstGeom>
        </p:spPr>
      </p:pic>
      <p:pic>
        <p:nvPicPr>
          <p:cNvPr id="20" name="Kí hiệu - Khám phá &amp; Luyện tập">
            <a:extLst>
              <a:ext uri="{FF2B5EF4-FFF2-40B4-BE49-F238E27FC236}">
                <a16:creationId xmlns:a16="http://schemas.microsoft.com/office/drawing/2014/main" id="{DB821BA1-63D5-48B9-B021-C19A6DF3BF7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2032" y="779933"/>
            <a:ext cx="851896" cy="851896"/>
          </a:xfrm>
          <a:prstGeom prst="rect">
            <a:avLst/>
          </a:prstGeom>
        </p:spPr>
      </p:pic>
      <p:sp>
        <p:nvSpPr>
          <p:cNvPr id="21" name="Rounded Rectangle 7">
            <a:extLst>
              <a:ext uri="{FF2B5EF4-FFF2-40B4-BE49-F238E27FC236}">
                <a16:creationId xmlns:a16="http://schemas.microsoft.com/office/drawing/2014/main" id="{CBC66C0F-3AC2-4420-A316-FF5E65E8B090}"/>
              </a:ext>
            </a:extLst>
          </p:cNvPr>
          <p:cNvSpPr/>
          <p:nvPr/>
        </p:nvSpPr>
        <p:spPr>
          <a:xfrm>
            <a:off x="2980902" y="235275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2" name="Rectangle 21">
            <a:extLst>
              <a:ext uri="{FF2B5EF4-FFF2-40B4-BE49-F238E27FC236}">
                <a16:creationId xmlns:a16="http://schemas.microsoft.com/office/drawing/2014/main" id="{47B69B7D-269D-40D2-B3E2-D0139EC528D6}"/>
              </a:ext>
            </a:extLst>
          </p:cNvPr>
          <p:cNvSpPr/>
          <p:nvPr/>
        </p:nvSpPr>
        <p:spPr>
          <a:xfrm>
            <a:off x="0" y="814356"/>
            <a:ext cx="7798108"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09E58F38-280F-4351-9936-BD0E5F54B620}"/>
              </a:ext>
            </a:extLst>
          </p:cNvPr>
          <p:cNvSpPr/>
          <p:nvPr/>
        </p:nvSpPr>
        <p:spPr>
          <a:xfrm>
            <a:off x="4867307" y="1409100"/>
            <a:ext cx="4049507" cy="666529"/>
          </a:xfrm>
          <a:prstGeom prst="rect">
            <a:avLst/>
          </a:prstGeom>
        </p:spPr>
        <p:txBody>
          <a:bodyPr wrap="none">
            <a:spAutoFit/>
          </a:bodyPr>
          <a:lstStyle/>
          <a:p>
            <a:pPr marL="0" marR="0" lvl="0" indent="0" algn="ctr" defTabSz="4572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4" name="Rectangle 23">
            <a:extLst>
              <a:ext uri="{FF2B5EF4-FFF2-40B4-BE49-F238E27FC236}">
                <a16:creationId xmlns:a16="http://schemas.microsoft.com/office/drawing/2014/main" id="{3F06A97C-D7B7-4576-9428-EEF927FA372A}"/>
              </a:ext>
            </a:extLst>
          </p:cNvPr>
          <p:cNvSpPr/>
          <p:nvPr/>
        </p:nvSpPr>
        <p:spPr>
          <a:xfrm>
            <a:off x="3733256" y="2459692"/>
            <a:ext cx="1938351"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5" name="Oval 24">
            <a:extLst>
              <a:ext uri="{FF2B5EF4-FFF2-40B4-BE49-F238E27FC236}">
                <a16:creationId xmlns:a16="http://schemas.microsoft.com/office/drawing/2014/main" id="{79AD9181-E351-4548-8547-DF28802E596A}"/>
              </a:ext>
            </a:extLst>
          </p:cNvPr>
          <p:cNvSpPr/>
          <p:nvPr/>
        </p:nvSpPr>
        <p:spPr>
          <a:xfrm>
            <a:off x="3121836" y="250008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Averta Std CY" panose="00000500000000000000" pitchFamily="50" charset="0"/>
              <a:ea typeface="+mn-ea"/>
              <a:cs typeface="+mn-cs"/>
              <a:sym typeface="Arial"/>
            </a:endParaRPr>
          </a:p>
        </p:txBody>
      </p:sp>
      <p:sp>
        <p:nvSpPr>
          <p:cNvPr id="26" name="Rounded Rectangle 9">
            <a:extLst>
              <a:ext uri="{FF2B5EF4-FFF2-40B4-BE49-F238E27FC236}">
                <a16:creationId xmlns:a16="http://schemas.microsoft.com/office/drawing/2014/main" id="{017B2D53-15F9-4311-84FB-ABE89EF18452}"/>
              </a:ext>
            </a:extLst>
          </p:cNvPr>
          <p:cNvSpPr/>
          <p:nvPr/>
        </p:nvSpPr>
        <p:spPr>
          <a:xfrm>
            <a:off x="2980902" y="332974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7" name="Rectangle 26">
            <a:extLst>
              <a:ext uri="{FF2B5EF4-FFF2-40B4-BE49-F238E27FC236}">
                <a16:creationId xmlns:a16="http://schemas.microsoft.com/office/drawing/2014/main" id="{5A4BC7D5-917E-4518-AEAF-B8F2EC3CA4E1}"/>
              </a:ext>
            </a:extLst>
          </p:cNvPr>
          <p:cNvSpPr/>
          <p:nvPr/>
        </p:nvSpPr>
        <p:spPr>
          <a:xfrm>
            <a:off x="3733256" y="3436680"/>
            <a:ext cx="1960793"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8" name="Oval 27">
            <a:extLst>
              <a:ext uri="{FF2B5EF4-FFF2-40B4-BE49-F238E27FC236}">
                <a16:creationId xmlns:a16="http://schemas.microsoft.com/office/drawing/2014/main" id="{4044A0AA-6BE7-416A-9454-4A2F2175D08B}"/>
              </a:ext>
            </a:extLst>
          </p:cNvPr>
          <p:cNvSpPr/>
          <p:nvPr/>
        </p:nvSpPr>
        <p:spPr>
          <a:xfrm>
            <a:off x="3121836" y="347706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sp>
        <p:nvSpPr>
          <p:cNvPr id="29" name="Rounded Rectangle 12">
            <a:extLst>
              <a:ext uri="{FF2B5EF4-FFF2-40B4-BE49-F238E27FC236}">
                <a16:creationId xmlns:a16="http://schemas.microsoft.com/office/drawing/2014/main" id="{33C5A4F4-28B3-483A-AB69-488FBCA1E835}"/>
              </a:ext>
            </a:extLst>
          </p:cNvPr>
          <p:cNvSpPr/>
          <p:nvPr/>
        </p:nvSpPr>
        <p:spPr>
          <a:xfrm>
            <a:off x="2980901" y="439548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30" name="Rectangle 29">
            <a:extLst>
              <a:ext uri="{FF2B5EF4-FFF2-40B4-BE49-F238E27FC236}">
                <a16:creationId xmlns:a16="http://schemas.microsoft.com/office/drawing/2014/main" id="{FEFC85FE-75CB-4638-A246-04205A33A69A}"/>
              </a:ext>
            </a:extLst>
          </p:cNvPr>
          <p:cNvSpPr/>
          <p:nvPr/>
        </p:nvSpPr>
        <p:spPr>
          <a:xfrm>
            <a:off x="3733256" y="4502422"/>
            <a:ext cx="373692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endParaRPr>
          </a:p>
        </p:txBody>
      </p:sp>
      <p:sp>
        <p:nvSpPr>
          <p:cNvPr id="31" name="Oval 30">
            <a:extLst>
              <a:ext uri="{FF2B5EF4-FFF2-40B4-BE49-F238E27FC236}">
                <a16:creationId xmlns:a16="http://schemas.microsoft.com/office/drawing/2014/main" id="{91775416-59BF-4AD8-9E6F-E579BE8F6F4C}"/>
              </a:ext>
            </a:extLst>
          </p:cNvPr>
          <p:cNvSpPr/>
          <p:nvPr/>
        </p:nvSpPr>
        <p:spPr>
          <a:xfrm>
            <a:off x="3121836" y="454281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pic>
        <p:nvPicPr>
          <p:cNvPr id="32" name="Picture 2" descr="Star Cartoon Images, Stock Photos &amp;amp; Vectors | Shutterstock">
            <a:extLst>
              <a:ext uri="{FF2B5EF4-FFF2-40B4-BE49-F238E27FC236}">
                <a16:creationId xmlns:a16="http://schemas.microsoft.com/office/drawing/2014/main" id="{15482B2A-C605-41D5-A01B-C11F38CB6C5D}"/>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82664" y="232649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ar Cartoon Images, Stock Photos &amp;amp; Vectors | Shutterstock">
            <a:extLst>
              <a:ext uri="{FF2B5EF4-FFF2-40B4-BE49-F238E27FC236}">
                <a16:creationId xmlns:a16="http://schemas.microsoft.com/office/drawing/2014/main" id="{27F10DAE-8577-45DE-967D-5E2C344CA813}"/>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53564" y="331514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ar Cartoon Images, Stock Photos &amp;amp; Vectors | Shutterstock">
            <a:extLst>
              <a:ext uri="{FF2B5EF4-FFF2-40B4-BE49-F238E27FC236}">
                <a16:creationId xmlns:a16="http://schemas.microsoft.com/office/drawing/2014/main" id="{0274328C-A2FA-4D25-8F69-401AC58861FE}"/>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8805" y="4434028"/>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967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10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250"/>
                                        <p:tgtEl>
                                          <p:spTgt spid="17"/>
                                        </p:tgtEl>
                                      </p:cBhvr>
                                    </p:animEffect>
                                    <p:anim calcmode="lin" valueType="num">
                                      <p:cBhvr>
                                        <p:cTn id="14" dur="1250" fill="hold"/>
                                        <p:tgtEl>
                                          <p:spTgt spid="17"/>
                                        </p:tgtEl>
                                        <p:attrNameLst>
                                          <p:attrName>ppt_x</p:attrName>
                                        </p:attrNameLst>
                                      </p:cBhvr>
                                      <p:tavLst>
                                        <p:tav tm="0">
                                          <p:val>
                                            <p:strVal val="#ppt_x"/>
                                          </p:val>
                                        </p:tav>
                                        <p:tav tm="100000">
                                          <p:val>
                                            <p:strVal val="#ppt_x"/>
                                          </p:val>
                                        </p:tav>
                                      </p:tavLst>
                                    </p:anim>
                                    <p:anim calcmode="lin" valueType="num">
                                      <p:cBhvr>
                                        <p:cTn id="15"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5" name="Picture 4">
            <a:extLst>
              <a:ext uri="{FF2B5EF4-FFF2-40B4-BE49-F238E27FC236}">
                <a16:creationId xmlns:a16="http://schemas.microsoft.com/office/drawing/2014/main" id="{61C0CB06-FEEB-4E7C-98BC-ABED95F25D8B}"/>
              </a:ext>
            </a:extLst>
          </p:cNvPr>
          <p:cNvPicPr>
            <a:picLocks noChangeAspect="1"/>
          </p:cNvPicPr>
          <p:nvPr/>
        </p:nvPicPr>
        <p:blipFill rotWithShape="1">
          <a:blip r:embed="rId5"/>
          <a:srcRect l="16127" t="11921" r="14764" b="20863"/>
          <a:stretch/>
        </p:blipFill>
        <p:spPr>
          <a:xfrm>
            <a:off x="3358281" y="1457480"/>
            <a:ext cx="4476749" cy="2258786"/>
          </a:xfrm>
          <a:prstGeom prst="rect">
            <a:avLst/>
          </a:prstGeom>
        </p:spPr>
      </p:pic>
    </p:spTree>
    <p:custDataLst>
      <p:tags r:id="rId1"/>
    </p:custDataLst>
    <p:extLst>
      <p:ext uri="{BB962C8B-B14F-4D97-AF65-F5344CB8AC3E}">
        <p14:creationId xmlns:p14="http://schemas.microsoft.com/office/powerpoint/2010/main" val="377206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746081" y="103211"/>
            <a:ext cx="10611873"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600" b="1" i="1" dirty="0">
                <a:solidFill>
                  <a:srgbClr val="C00000"/>
                </a:solidFill>
                <a:latin typeface="Cambria" panose="02040503050406030204" pitchFamily="18" charset="0"/>
                <a:ea typeface="Cambria" panose="02040503050406030204" pitchFamily="18" charset="0"/>
              </a:rPr>
              <a:t>1</a:t>
            </a:r>
            <a:r>
              <a:rPr lang="en-US" sz="3600" b="1" i="1" dirty="0">
                <a:solidFill>
                  <a:srgbClr val="C00000"/>
                </a:solidFill>
                <a:latin typeface="Cambria" panose="02040503050406030204" pitchFamily="18" charset="0"/>
                <a:ea typeface="Cambria" panose="02040503050406030204" pitchFamily="18" charset="0"/>
              </a:rPr>
              <a:t>.</a:t>
            </a:r>
            <a:r>
              <a:rPr lang="vi-VN" sz="3600" b="1" i="1" dirty="0">
                <a:solidFill>
                  <a:srgbClr val="C00000"/>
                </a:solidFill>
                <a:latin typeface="Cambria" panose="02040503050406030204" pitchFamily="18" charset="0"/>
                <a:ea typeface="Cambria" panose="02040503050406030204" pitchFamily="18" charset="0"/>
              </a:rPr>
              <a:t> Trong bài thơ những từ ngữ nào gợi lên vẻ đẹp của nắng xuân, mưa xuân, gió xuân?</a:t>
            </a:r>
            <a:endParaRPr kumimoji="0" lang="vi-V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11AA0B91-9CA6-05D6-074F-2BEF322BF80F}"/>
              </a:ext>
            </a:extLst>
          </p:cNvPr>
          <p:cNvGraphicFramePr>
            <a:graphicFrameLocks noGrp="1"/>
          </p:cNvGraphicFramePr>
          <p:nvPr>
            <p:extLst/>
          </p:nvPr>
        </p:nvGraphicFramePr>
        <p:xfrm>
          <a:off x="203199" y="2322434"/>
          <a:ext cx="11622356" cy="4191381"/>
        </p:xfrm>
        <a:graphic>
          <a:graphicData uri="http://schemas.openxmlformats.org/drawingml/2006/table">
            <a:tbl>
              <a:tblPr firstRow="1" bandRow="1">
                <a:tableStyleId>{5C22544A-7EE6-4342-B048-85BDC9FD1C3A}</a:tableStyleId>
              </a:tblPr>
              <a:tblGrid>
                <a:gridCol w="2344792">
                  <a:extLst>
                    <a:ext uri="{9D8B030D-6E8A-4147-A177-3AD203B41FA5}">
                      <a16:colId xmlns:a16="http://schemas.microsoft.com/office/drawing/2014/main" val="1851932440"/>
                    </a:ext>
                  </a:extLst>
                </a:gridCol>
                <a:gridCol w="9277564">
                  <a:extLst>
                    <a:ext uri="{9D8B030D-6E8A-4147-A177-3AD203B41FA5}">
                      <a16:colId xmlns:a16="http://schemas.microsoft.com/office/drawing/2014/main" val="973763432"/>
                    </a:ext>
                  </a:extLst>
                </a:gridCol>
              </a:tblGrid>
              <a:tr h="1397127">
                <a:tc>
                  <a:txBody>
                    <a:bodyPr/>
                    <a:lstStyle/>
                    <a:p>
                      <a:r>
                        <a:rPr lang="en-US" sz="5400" dirty="0" err="1">
                          <a:solidFill>
                            <a:schemeClr val="bg1"/>
                          </a:solidFill>
                          <a:latin typeface="Cambria" panose="02040503050406030204" pitchFamily="18" charset="0"/>
                          <a:ea typeface="Cambria" panose="02040503050406030204" pitchFamily="18" charset="0"/>
                        </a:rPr>
                        <a:t>Nắng</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Mưa</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Gió</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bl>
          </a:graphicData>
        </a:graphic>
      </p:graphicFrame>
      <p:sp>
        <p:nvSpPr>
          <p:cNvPr id="4" name="TextBox 3">
            <a:extLst>
              <a:ext uri="{FF2B5EF4-FFF2-40B4-BE49-F238E27FC236}">
                <a16:creationId xmlns:a16="http://schemas.microsoft.com/office/drawing/2014/main" id="{58E65D9A-AA64-0E8D-E67F-B73F24782211}"/>
              </a:ext>
            </a:extLst>
          </p:cNvPr>
          <p:cNvSpPr txBox="1"/>
          <p:nvPr/>
        </p:nvSpPr>
        <p:spPr>
          <a:xfrm>
            <a:off x="3020602" y="2445249"/>
            <a:ext cx="7931650" cy="1077218"/>
          </a:xfrm>
          <a:prstGeom prst="rect">
            <a:avLst/>
          </a:prstGeom>
          <a:noFill/>
        </p:spPr>
        <p:txBody>
          <a:bodyPr wrap="square" rtlCol="0">
            <a:spAutoFit/>
          </a:bodyPr>
          <a:lstStyle/>
          <a:p>
            <a:pPr algn="just"/>
            <a:r>
              <a:rPr lang="vi-VN" sz="3200" b="1" i="0" dirty="0">
                <a:solidFill>
                  <a:srgbClr val="0070C0"/>
                </a:solidFill>
                <a:effectLst/>
                <a:latin typeface="Cambria" panose="02040503050406030204" pitchFamily="18" charset="0"/>
                <a:ea typeface="Cambria" panose="02040503050406030204" pitchFamily="18" charset="0"/>
              </a:rPr>
              <a:t>Nụ xoè tay hứng/ Giọt nắng trong veo</a:t>
            </a:r>
          </a:p>
          <a:p>
            <a:pPr algn="just"/>
            <a:r>
              <a:rPr lang="vi-VN" sz="3200" b="1" i="0" dirty="0">
                <a:solidFill>
                  <a:srgbClr val="0070C0"/>
                </a:solidFill>
                <a:effectLst/>
                <a:latin typeface="Cambria" panose="02040503050406030204" pitchFamily="18" charset="0"/>
                <a:ea typeface="Cambria" panose="02040503050406030204" pitchFamily="18" charset="0"/>
              </a:rPr>
              <a:t>Cỏ lặng dưới chân/ Cũng xanh với nắng</a:t>
            </a:r>
          </a:p>
        </p:txBody>
      </p:sp>
      <p:sp>
        <p:nvSpPr>
          <p:cNvPr id="5" name="TextBox 4">
            <a:extLst>
              <a:ext uri="{FF2B5EF4-FFF2-40B4-BE49-F238E27FC236}">
                <a16:creationId xmlns:a16="http://schemas.microsoft.com/office/drawing/2014/main" id="{E5D40812-0A93-9748-6564-036C78CFA038}"/>
              </a:ext>
            </a:extLst>
          </p:cNvPr>
          <p:cNvSpPr txBox="1"/>
          <p:nvPr/>
        </p:nvSpPr>
        <p:spPr>
          <a:xfrm>
            <a:off x="3041150" y="4048018"/>
            <a:ext cx="7931650" cy="58477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Mưa giăng trên đồng, Uốn mềm ngọn lúa</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5A5958D-AD0D-BFCB-6314-8AD1B907CD83}"/>
              </a:ext>
            </a:extLst>
          </p:cNvPr>
          <p:cNvSpPr txBox="1"/>
          <p:nvPr/>
        </p:nvSpPr>
        <p:spPr>
          <a:xfrm>
            <a:off x="2969231" y="5167901"/>
            <a:ext cx="7931650" cy="1077218"/>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Hoa xoan theo gió/ Rải tím mặt đường</a:t>
            </a:r>
          </a:p>
          <a:p>
            <a:pPr algn="just"/>
            <a:r>
              <a:rPr lang="vi-VN" sz="3200" b="1" dirty="0">
                <a:solidFill>
                  <a:srgbClr val="0070C0"/>
                </a:solidFill>
                <a:latin typeface="Cambria" panose="02040503050406030204" pitchFamily="18" charset="0"/>
                <a:ea typeface="Cambria" panose="02040503050406030204" pitchFamily="18" charset="0"/>
              </a:rPr>
              <a:t>Gió thơm hương l</a:t>
            </a:r>
            <a:r>
              <a:rPr lang="en-US" sz="3200" b="1" dirty="0">
                <a:solidFill>
                  <a:srgbClr val="0070C0"/>
                </a:solidFill>
                <a:latin typeface="Cambria" panose="02040503050406030204" pitchFamily="18" charset="0"/>
                <a:ea typeface="Cambria" panose="02040503050406030204" pitchFamily="18" charset="0"/>
              </a:rPr>
              <a:t>á/ </a:t>
            </a:r>
            <a:r>
              <a:rPr lang="vi-VN" sz="3200" b="1" dirty="0">
                <a:solidFill>
                  <a:srgbClr val="0070C0"/>
                </a:solidFill>
                <a:latin typeface="Cambria" panose="02040503050406030204" pitchFamily="18" charset="0"/>
                <a:ea typeface="Cambria" panose="02040503050406030204" pitchFamily="18" charset="0"/>
              </a:rPr>
              <a:t>Gọi mầm vươn theo</a:t>
            </a:r>
            <a:endParaRPr lang="vi-VN" sz="3200" b="1" i="0" dirty="0">
              <a:solidFill>
                <a:srgbClr val="0070C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5605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
            <a:extLst>
              <a:ext uri="{FF2B5EF4-FFF2-40B4-BE49-F238E27FC236}">
                <a16:creationId xmlns:a16="http://schemas.microsoft.com/office/drawing/2014/main" id="{3DF59D7D-E397-4F07-B4D5-45E15CE78566}"/>
              </a:ext>
            </a:extLst>
          </p:cNvPr>
          <p:cNvSpPr/>
          <p:nvPr/>
        </p:nvSpPr>
        <p:spPr>
          <a:xfrm>
            <a:off x="2920723" y="1147130"/>
            <a:ext cx="7431899"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39">
            <a:extLst>
              <a:ext uri="{FF2B5EF4-FFF2-40B4-BE49-F238E27FC236}">
                <a16:creationId xmlns:a16="http://schemas.microsoft.com/office/drawing/2014/main" id="{65DFA12A-C202-4C6D-9693-B28CB4EB4BBD}"/>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2" name="Picture 1">
            <a:extLst>
              <a:ext uri="{FF2B5EF4-FFF2-40B4-BE49-F238E27FC236}">
                <a16:creationId xmlns:a16="http://schemas.microsoft.com/office/drawing/2014/main" id="{182440A9-149F-0CC6-BF47-69C096D62F15}"/>
              </a:ext>
            </a:extLst>
          </p:cNvPr>
          <p:cNvPicPr>
            <a:picLocks noChangeAspect="1"/>
          </p:cNvPicPr>
          <p:nvPr/>
        </p:nvPicPr>
        <p:blipFill>
          <a:blip r:embed="rId5"/>
          <a:stretch>
            <a:fillRect/>
          </a:stretch>
        </p:blipFill>
        <p:spPr>
          <a:xfrm>
            <a:off x="3345917" y="1467947"/>
            <a:ext cx="6322100" cy="3737172"/>
          </a:xfrm>
          <a:prstGeom prst="rect">
            <a:avLst/>
          </a:prstGeom>
        </p:spPr>
      </p:pic>
    </p:spTree>
    <p:custDataLst>
      <p:tags r:id="rId1"/>
    </p:custDataLst>
    <p:extLst>
      <p:ext uri="{BB962C8B-B14F-4D97-AF65-F5344CB8AC3E}">
        <p14:creationId xmlns:p14="http://schemas.microsoft.com/office/powerpoint/2010/main" val="3318778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727028AB-12ED-776F-BF10-A68855BAA644}"/>
              </a:ext>
            </a:extLst>
          </p:cNvPr>
          <p:cNvSpPr txBox="1"/>
          <p:nvPr/>
        </p:nvSpPr>
        <p:spPr>
          <a:xfrm>
            <a:off x="684436" y="82663"/>
            <a:ext cx="10611873"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200" b="1" i="1" dirty="0">
                <a:solidFill>
                  <a:srgbClr val="C00000"/>
                </a:solidFill>
                <a:latin typeface="Cambria" panose="02040503050406030204" pitchFamily="18" charset="0"/>
                <a:ea typeface="Cambria" panose="02040503050406030204" pitchFamily="18" charset="0"/>
              </a:rPr>
              <a:t>2. Tìm thêm chi tiết cho thấy cảnh vật mùa xuân hiện ra rất sinh động.</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C810EE7E-FE87-A955-8BF6-31C0D734E0E1}"/>
              </a:ext>
            </a:extLst>
          </p:cNvPr>
          <p:cNvGraphicFramePr>
            <a:graphicFrameLocks noGrp="1"/>
          </p:cNvGraphicFramePr>
          <p:nvPr>
            <p:extLst/>
          </p:nvPr>
        </p:nvGraphicFramePr>
        <p:xfrm>
          <a:off x="347038" y="1911467"/>
          <a:ext cx="11622356" cy="4797558"/>
        </p:xfrm>
        <a:graphic>
          <a:graphicData uri="http://schemas.openxmlformats.org/drawingml/2006/table">
            <a:tbl>
              <a:tblPr firstRow="1" bandRow="1">
                <a:tableStyleId>{5C22544A-7EE6-4342-B048-85BDC9FD1C3A}</a:tableStyleId>
              </a:tblPr>
              <a:tblGrid>
                <a:gridCol w="4019479">
                  <a:extLst>
                    <a:ext uri="{9D8B030D-6E8A-4147-A177-3AD203B41FA5}">
                      <a16:colId xmlns:a16="http://schemas.microsoft.com/office/drawing/2014/main" val="1851932440"/>
                    </a:ext>
                  </a:extLst>
                </a:gridCol>
                <a:gridCol w="7602877">
                  <a:extLst>
                    <a:ext uri="{9D8B030D-6E8A-4147-A177-3AD203B41FA5}">
                      <a16:colId xmlns:a16="http://schemas.microsoft.com/office/drawing/2014/main" val="973763432"/>
                    </a:ext>
                  </a:extLst>
                </a:gridCol>
              </a:tblGrid>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r h="1499910">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120303"/>
                  </a:ext>
                </a:extLst>
              </a:tr>
            </a:tbl>
          </a:graphicData>
        </a:graphic>
      </p:graphicFrame>
      <p:sp>
        <p:nvSpPr>
          <p:cNvPr id="11" name="TextBox 10">
            <a:extLst>
              <a:ext uri="{FF2B5EF4-FFF2-40B4-BE49-F238E27FC236}">
                <a16:creationId xmlns:a16="http://schemas.microsoft.com/office/drawing/2014/main" id="{AA4BD089-C7E1-7676-F410-B91B15BFA397}"/>
              </a:ext>
            </a:extLst>
          </p:cNvPr>
          <p:cNvSpPr txBox="1"/>
          <p:nvPr/>
        </p:nvSpPr>
        <p:spPr>
          <a:xfrm>
            <a:off x="513708" y="2137025"/>
            <a:ext cx="3760341" cy="584775"/>
          </a:xfrm>
          <a:prstGeom prst="rect">
            <a:avLst/>
          </a:prstGeom>
          <a:noFill/>
        </p:spPr>
        <p:txBody>
          <a:bodyPr wrap="square" rtlCol="0">
            <a:spAutoFit/>
          </a:bodyPr>
          <a:lstStyle/>
          <a:p>
            <a:r>
              <a:rPr lang="en-US" sz="3200" b="0" i="0" dirty="0" err="1">
                <a:solidFill>
                  <a:schemeClr val="bg1"/>
                </a:solidFill>
                <a:effectLst/>
                <a:latin typeface="Cambria" panose="02040503050406030204" pitchFamily="18" charset="0"/>
                <a:ea typeface="Cambria" panose="02040503050406030204" pitchFamily="18" charset="0"/>
              </a:rPr>
              <a:t>Cảnh</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vật</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có</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màu</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sắc</a:t>
            </a:r>
            <a:endParaRPr lang="en-US" sz="3200" dirty="0">
              <a:solidFill>
                <a:schemeClr val="bg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2AAF2D9-E878-C7F5-9F64-D955CA98493D}"/>
              </a:ext>
            </a:extLst>
          </p:cNvPr>
          <p:cNvSpPr txBox="1"/>
          <p:nvPr/>
        </p:nvSpPr>
        <p:spPr>
          <a:xfrm>
            <a:off x="4613097" y="1982912"/>
            <a:ext cx="7243280" cy="1077218"/>
          </a:xfrm>
          <a:prstGeom prst="rect">
            <a:avLst/>
          </a:prstGeom>
          <a:noFill/>
        </p:spPr>
        <p:txBody>
          <a:bodyPr wrap="square" rtlCol="0">
            <a:spAutoFit/>
          </a:bodyPr>
          <a:lstStyle/>
          <a:p>
            <a:pPr algn="just"/>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xoan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giọt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veo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cỏ</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trắng</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F4D3193-06CE-2BF0-2292-2B2846D42E8C}"/>
              </a:ext>
            </a:extLst>
          </p:cNvPr>
          <p:cNvSpPr txBox="1"/>
          <p:nvPr/>
        </p:nvSpPr>
        <p:spPr>
          <a:xfrm>
            <a:off x="503433" y="3195263"/>
            <a:ext cx="3873357"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hương vị</a:t>
            </a:r>
            <a:endParaRPr lang="en-US" sz="3200" dirty="0">
              <a:solidFill>
                <a:schemeClr val="bg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899E1CD-FE3E-0BFB-A2E5-3BEACD7A797F}"/>
              </a:ext>
            </a:extLst>
          </p:cNvPr>
          <p:cNvSpPr txBox="1"/>
          <p:nvPr/>
        </p:nvSpPr>
        <p:spPr>
          <a:xfrm>
            <a:off x="4654193" y="3051424"/>
            <a:ext cx="7243280"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gió thơm hương lá, hoa vải thơm lừng bên sông</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8EEF78E-8700-0F36-3720-6A7BDF04E911}"/>
              </a:ext>
            </a:extLst>
          </p:cNvPr>
          <p:cNvSpPr txBox="1"/>
          <p:nvPr/>
        </p:nvSpPr>
        <p:spPr>
          <a:xfrm>
            <a:off x="441788" y="4325421"/>
            <a:ext cx="4058293"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âm thanh</a:t>
            </a:r>
            <a:endParaRPr lang="en-US" sz="3200" dirty="0">
              <a:solidFill>
                <a:schemeClr val="bg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F961DB35-B62A-EFE8-2269-28F1EDEFB222}"/>
              </a:ext>
            </a:extLst>
          </p:cNvPr>
          <p:cNvSpPr txBox="1"/>
          <p:nvPr/>
        </p:nvSpPr>
        <p:spPr>
          <a:xfrm>
            <a:off x="4592548" y="4181582"/>
            <a:ext cx="7243280"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dế mèn hãng giọng, chim ríu rít như trẻ con cười, mùa xuân đang nói, xôn xao, thầm thì,...</a:t>
            </a:r>
            <a:endParaRPr lang="en-US" sz="2800"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7C3F1151-1910-8256-CBBD-BD4CB4278328}"/>
              </a:ext>
            </a:extLst>
          </p:cNvPr>
          <p:cNvSpPr txBox="1"/>
          <p:nvPr/>
        </p:nvSpPr>
        <p:spPr>
          <a:xfrm>
            <a:off x="380143" y="5342563"/>
            <a:ext cx="4078841" cy="1077218"/>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sự chuyển động</a:t>
            </a:r>
            <a:endParaRPr lang="en-US" sz="3200" dirty="0">
              <a:solidFill>
                <a:schemeClr val="bg1"/>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D40CB94F-19EA-068F-DEC3-D21A5DDCDF5B}"/>
              </a:ext>
            </a:extLst>
          </p:cNvPr>
          <p:cNvSpPr txBox="1"/>
          <p:nvPr/>
        </p:nvSpPr>
        <p:spPr>
          <a:xfrm>
            <a:off x="4613096" y="5229546"/>
            <a:ext cx="7243280" cy="138499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nụ xoè tay hứng nắng, gió gọi mầm cây vươn lên, chim chuyển trong vòm lá, ong bay, chỗ nào cũng gặp bước mùa xuân đi</a:t>
            </a:r>
            <a:endParaRPr lang="en-US" sz="28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68180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arn(inVertic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330036" y="491353"/>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3. </a:t>
            </a:r>
            <a:r>
              <a:rPr kumimoji="0" lang="vi-VN"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 thích cảnh vật được miêu tả trong khổ thơ nào nhất? Vì sao?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649413" y="3074971"/>
            <a:ext cx="11372850" cy="267855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err="1">
                <a:solidFill>
                  <a:prstClr val="black"/>
                </a:solidFill>
                <a:latin typeface="Cambria" panose="02040503050406030204" pitchFamily="18" charset="0"/>
                <a:ea typeface="Cambria" panose="02040503050406030204" pitchFamily="18" charset="0"/>
              </a:rPr>
              <a:t>Ví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a:t>
            </a:r>
            <a:r>
              <a:rPr lang="en-US" sz="4000"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Em thích cảnh vật được miêu tả trong khổ thơ cuối cùng. Vì nó thể hiện được sự nhộn nhịp của mùa xuân đến.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295649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181784" y="430156"/>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4. Theo em, tác giả muốn nói điều gì qua nhan đề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978069" y="3315985"/>
            <a:ext cx="10847486" cy="3208106"/>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dirty="0">
                <a:solidFill>
                  <a:srgbClr val="002060"/>
                </a:solidFill>
                <a:latin typeface="Cambria" panose="02040503050406030204" pitchFamily="18" charset="0"/>
                <a:ea typeface="Cambria" panose="02040503050406030204" pitchFamily="18" charset="0"/>
              </a:rPr>
              <a:t>Bài thơ có nhan để Bước mùa xuân, gợi ra bước đi của mùa xuân, gợi ra khoảnh khắc mùa xuân đang về khắp nơi nơi. Chỗ nào, nơi nào cũng có hình bóng của mùa xuân, sức sống của mùa xuân, hương vị mùa xuân,...</a:t>
            </a:r>
            <a:endParaRPr kumimoji="0" lang="vi-VN"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133063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832462" y="2074021"/>
            <a:ext cx="7880023"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 Học thuộc lòng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pic>
        <p:nvPicPr>
          <p:cNvPr id="2" name="图片 37">
            <a:extLst>
              <a:ext uri="{FF2B5EF4-FFF2-40B4-BE49-F238E27FC236}">
                <a16:creationId xmlns:a16="http://schemas.microsoft.com/office/drawing/2014/main" id="{2D285517-B3D5-9DE6-9258-2C07B71BF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409" y="2966207"/>
            <a:ext cx="4198989" cy="3752983"/>
          </a:xfrm>
          <a:prstGeom prst="rect">
            <a:avLst/>
          </a:prstGeom>
        </p:spPr>
      </p:pic>
    </p:spTree>
    <p:custDataLst>
      <p:tags r:id="rId1"/>
    </p:custDataLst>
    <p:extLst>
      <p:ext uri="{BB962C8B-B14F-4D97-AF65-F5344CB8AC3E}">
        <p14:creationId xmlns:p14="http://schemas.microsoft.com/office/powerpoint/2010/main" val="1230234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636219" y="665852"/>
            <a:ext cx="7889455" cy="1262658"/>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NỘI DUNG BÀI ĐỌC</a:t>
            </a:r>
            <a:endParaRPr kumimoji="0" lang="en-US" altLang="zh-CN" sz="5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168451" y="2688282"/>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âm</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hương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chuyển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hấp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dẫn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250253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0"/>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57072" y="2678074"/>
              <a:ext cx="3370538" cy="1140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Luyện</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đọc</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lại</a:t>
              </a:r>
              <a:endParaRPr kumimoji="0" lang="zh-CN" altLang="en-US"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1945666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04917" y="631803"/>
            <a:ext cx="9782165" cy="105221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Giọng đọc của bài này như thế nào?</a:t>
            </a:r>
            <a:endParaRPr kumimoji="0" lang="vi-V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483737" y="2647950"/>
            <a:ext cx="11409680" cy="305213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prstClr val="black"/>
                </a:solidFill>
                <a:latin typeface="Cambria" panose="02040503050406030204" pitchFamily="18" charset="0"/>
                <a:ea typeface="Cambria" panose="02040503050406030204" pitchFamily="18" charset="0"/>
              </a:rPr>
              <a:t>Đọc diễn cảm ngắt, nghỉ theo nhịp thơ, từng khổ thơ theo cảm xúc của tác giả: </a:t>
            </a:r>
            <a:r>
              <a:rPr lang="vi-VN" sz="4400" b="1" i="1" dirty="0">
                <a:solidFill>
                  <a:prstClr val="black"/>
                </a:solidFill>
                <a:latin typeface="Cambria" panose="02040503050406030204" pitchFamily="18" charset="0"/>
                <a:ea typeface="Cambria" panose="02040503050406030204" pitchFamily="18" charset="0"/>
              </a:rPr>
              <a:t>Đọc thể hiện được sự tươi vui, náo nức của cảnh vật thiên nhiên khi xuân về.</a:t>
            </a:r>
            <a:endParaRPr kumimoji="0" lang="zh-CN" altLang="en-US" sz="19900" b="1"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endParaRPr>
          </a:p>
        </p:txBody>
      </p:sp>
    </p:spTree>
    <p:custDataLst>
      <p:tags r:id="rId1"/>
    </p:custDataLst>
    <p:extLst>
      <p:ext uri="{BB962C8B-B14F-4D97-AF65-F5344CB8AC3E}">
        <p14:creationId xmlns:p14="http://schemas.microsoft.com/office/powerpoint/2010/main" val="635988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1897A-1F86-4012-AFA0-2251C7699A17}"/>
              </a:ext>
            </a:extLst>
          </p:cNvPr>
          <p:cNvSpPr/>
          <p:nvPr/>
        </p:nvSpPr>
        <p:spPr>
          <a:xfrm>
            <a:off x="-1305959" y="717277"/>
            <a:ext cx="15135923" cy="5057599"/>
          </a:xfrm>
          <a:prstGeom prst="rect">
            <a:avLst/>
          </a:prstGeom>
          <a:solidFill>
            <a:srgbClr val="FBFBF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333"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sym typeface="Arial"/>
            </a:endParaRPr>
          </a:p>
        </p:txBody>
      </p:sp>
      <p:grpSp>
        <p:nvGrpSpPr>
          <p:cNvPr id="4" name="Group 3">
            <a:extLst>
              <a:ext uri="{FF2B5EF4-FFF2-40B4-BE49-F238E27FC236}">
                <a16:creationId xmlns:a16="http://schemas.microsoft.com/office/drawing/2014/main" id="{A15745D5-FA55-4EC8-A80D-78FECC1A411D}"/>
              </a:ext>
            </a:extLst>
          </p:cNvPr>
          <p:cNvGrpSpPr/>
          <p:nvPr/>
        </p:nvGrpSpPr>
        <p:grpSpPr>
          <a:xfrm rot="207621">
            <a:off x="4398748" y="5094324"/>
            <a:ext cx="7399889" cy="1838192"/>
            <a:chOff x="1959630" y="2352678"/>
            <a:chExt cx="6167269" cy="1517767"/>
          </a:xfrm>
        </p:grpSpPr>
        <p:sp>
          <p:nvSpPr>
            <p:cNvPr id="5" name="Freeform: Shape 4">
              <a:extLst>
                <a:ext uri="{FF2B5EF4-FFF2-40B4-BE49-F238E27FC236}">
                  <a16:creationId xmlns:a16="http://schemas.microsoft.com/office/drawing/2014/main" id="{C201E7F9-2223-4427-96AF-BEE9C2ED24AD}"/>
                </a:ext>
              </a:extLst>
            </p:cNvPr>
            <p:cNvSpPr/>
            <p:nvPr/>
          </p:nvSpPr>
          <p:spPr>
            <a:xfrm>
              <a:off x="2289325" y="2352678"/>
              <a:ext cx="5110581" cy="1517767"/>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BFBFB"/>
            </a:solidFill>
            <a:ln>
              <a:solidFill>
                <a:srgbClr val="3DCD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id-ID"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sp>
          <p:nvSpPr>
            <p:cNvPr id="6" name="TextBox 5">
              <a:extLst>
                <a:ext uri="{FF2B5EF4-FFF2-40B4-BE49-F238E27FC236}">
                  <a16:creationId xmlns:a16="http://schemas.microsoft.com/office/drawing/2014/main" id="{D0D50742-8E91-49A9-B3B0-5C849E5E13BA}"/>
                </a:ext>
              </a:extLst>
            </p:cNvPr>
            <p:cNvSpPr txBox="1"/>
            <p:nvPr/>
          </p:nvSpPr>
          <p:spPr>
            <a:xfrm rot="21373733">
              <a:off x="1959630" y="2833781"/>
              <a:ext cx="6167269" cy="941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6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Chấm điểm nào!</a:t>
              </a:r>
              <a:endParaRPr kumimoji="0" lang="vi-VN" sz="46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7" name="Group 6">
            <a:extLst>
              <a:ext uri="{FF2B5EF4-FFF2-40B4-BE49-F238E27FC236}">
                <a16:creationId xmlns:a16="http://schemas.microsoft.com/office/drawing/2014/main" id="{AE2DCA8B-5485-4997-BC26-4A02D58825F6}"/>
              </a:ext>
            </a:extLst>
          </p:cNvPr>
          <p:cNvGrpSpPr/>
          <p:nvPr/>
        </p:nvGrpSpPr>
        <p:grpSpPr>
          <a:xfrm>
            <a:off x="-643696" y="2017129"/>
            <a:ext cx="4351855" cy="2424167"/>
            <a:chOff x="-371806" y="1517769"/>
            <a:chExt cx="3479180" cy="1864745"/>
          </a:xfrm>
        </p:grpSpPr>
        <p:pic>
          <p:nvPicPr>
            <p:cNvPr id="8" name="图片 25">
              <a:extLst>
                <a:ext uri="{FF2B5EF4-FFF2-40B4-BE49-F238E27FC236}">
                  <a16:creationId xmlns:a16="http://schemas.microsoft.com/office/drawing/2014/main" id="{2235EB6A-D2BE-4376-AA96-BF698A819F6D}"/>
                </a:ext>
              </a:extLst>
            </p:cNvPr>
            <p:cNvPicPr>
              <a:picLocks noChangeAspect="1"/>
            </p:cNvPicPr>
            <p:nvPr/>
          </p:nvPicPr>
          <p:blipFill>
            <a:blip r:embed="rId9"/>
            <a:stretch>
              <a:fillRect/>
            </a:stretch>
          </p:blipFill>
          <p:spPr>
            <a:xfrm>
              <a:off x="196251" y="1517769"/>
              <a:ext cx="2443093" cy="1722610"/>
            </a:xfrm>
            <a:prstGeom prst="rect">
              <a:avLst/>
            </a:prstGeom>
          </p:spPr>
        </p:pic>
        <p:sp>
          <p:nvSpPr>
            <p:cNvPr id="9" name="TextBox 8">
              <a:extLst>
                <a:ext uri="{FF2B5EF4-FFF2-40B4-BE49-F238E27FC236}">
                  <a16:creationId xmlns:a16="http://schemas.microsoft.com/office/drawing/2014/main" id="{C9BD7C70-4139-40D5-8AE9-3A9CE558BA08}"/>
                </a:ext>
              </a:extLst>
            </p:cNvPr>
            <p:cNvSpPr txBox="1"/>
            <p:nvPr/>
          </p:nvSpPr>
          <p:spPr>
            <a:xfrm rot="21373733">
              <a:off x="-371806" y="2306012"/>
              <a:ext cx="3479180" cy="1076502"/>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mn-cs"/>
                  <a:sym typeface="Arial"/>
                </a:rPr>
                <a:t>Tổ</a:t>
              </a:r>
              <a:r>
                <a:rPr kumimoji="0" lang="en-US"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rPr>
                <a:t> 1</a:t>
              </a:r>
              <a:endParaRPr kumimoji="0" lang="vi-VN"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id="{66A1A9DA-2F07-4B40-9469-63C2F977F339}"/>
              </a:ext>
            </a:extLst>
          </p:cNvPr>
          <p:cNvGrpSpPr/>
          <p:nvPr/>
        </p:nvGrpSpPr>
        <p:grpSpPr>
          <a:xfrm rot="321486">
            <a:off x="2621658" y="1378021"/>
            <a:ext cx="3993971" cy="2304330"/>
            <a:chOff x="2509656" y="2424897"/>
            <a:chExt cx="3479180" cy="2012296"/>
          </a:xfrm>
        </p:grpSpPr>
        <p:pic>
          <p:nvPicPr>
            <p:cNvPr id="11" name="图片 23">
              <a:extLst>
                <a:ext uri="{FF2B5EF4-FFF2-40B4-BE49-F238E27FC236}">
                  <a16:creationId xmlns:a16="http://schemas.microsoft.com/office/drawing/2014/main" id="{03E098DC-D37C-45FD-8F6A-B164CF57CFC0}"/>
                </a:ext>
              </a:extLst>
            </p:cNvPr>
            <p:cNvPicPr>
              <a:picLocks noChangeAspect="1"/>
            </p:cNvPicPr>
            <p:nvPr/>
          </p:nvPicPr>
          <p:blipFill>
            <a:blip r:embed="rId10"/>
            <a:stretch>
              <a:fillRect/>
            </a:stretch>
          </p:blipFill>
          <p:spPr>
            <a:xfrm>
              <a:off x="2875042" y="2424897"/>
              <a:ext cx="2895682" cy="1998856"/>
            </a:xfrm>
            <a:prstGeom prst="rect">
              <a:avLst/>
            </a:prstGeom>
          </p:spPr>
        </p:pic>
        <p:sp>
          <p:nvSpPr>
            <p:cNvPr id="12" name="TextBox 11">
              <a:extLst>
                <a:ext uri="{FF2B5EF4-FFF2-40B4-BE49-F238E27FC236}">
                  <a16:creationId xmlns:a16="http://schemas.microsoft.com/office/drawing/2014/main" id="{FB595BD3-55A6-4A33-B90A-925CC8022248}"/>
                </a:ext>
              </a:extLst>
            </p:cNvPr>
            <p:cNvSpPr txBox="1"/>
            <p:nvPr/>
          </p:nvSpPr>
          <p:spPr>
            <a:xfrm rot="468063">
              <a:off x="2509656" y="3215097"/>
              <a:ext cx="3479180" cy="1222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rPr>
                <a:t>Tổ 2</a:t>
              </a:r>
              <a:endParaRPr kumimoji="0" lang="vi-VN"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3" name="Group 12">
            <a:extLst>
              <a:ext uri="{FF2B5EF4-FFF2-40B4-BE49-F238E27FC236}">
                <a16:creationId xmlns:a16="http://schemas.microsoft.com/office/drawing/2014/main" id="{E32F1661-6C76-4501-91B8-41FC16A45462}"/>
              </a:ext>
            </a:extLst>
          </p:cNvPr>
          <p:cNvGrpSpPr/>
          <p:nvPr/>
        </p:nvGrpSpPr>
        <p:grpSpPr>
          <a:xfrm>
            <a:off x="5599350" y="1531584"/>
            <a:ext cx="4351855" cy="2137507"/>
            <a:chOff x="4633453" y="1886839"/>
            <a:chExt cx="3479180" cy="1577911"/>
          </a:xfrm>
        </p:grpSpPr>
        <p:pic>
          <p:nvPicPr>
            <p:cNvPr id="14" name="图片 24">
              <a:extLst>
                <a:ext uri="{FF2B5EF4-FFF2-40B4-BE49-F238E27FC236}">
                  <a16:creationId xmlns:a16="http://schemas.microsoft.com/office/drawing/2014/main" id="{069B92CA-F802-43D2-818E-0C8AABC83B81}"/>
                </a:ext>
              </a:extLst>
            </p:cNvPr>
            <p:cNvPicPr>
              <a:picLocks noChangeAspect="1"/>
            </p:cNvPicPr>
            <p:nvPr/>
          </p:nvPicPr>
          <p:blipFill>
            <a:blip r:embed="rId11"/>
            <a:stretch>
              <a:fillRect/>
            </a:stretch>
          </p:blipFill>
          <p:spPr>
            <a:xfrm>
              <a:off x="5028442" y="1886839"/>
              <a:ext cx="2378332" cy="1457485"/>
            </a:xfrm>
            <a:prstGeom prst="rect">
              <a:avLst/>
            </a:prstGeom>
          </p:spPr>
        </p:pic>
        <p:sp>
          <p:nvSpPr>
            <p:cNvPr id="15" name="TextBox 14">
              <a:extLst>
                <a:ext uri="{FF2B5EF4-FFF2-40B4-BE49-F238E27FC236}">
                  <a16:creationId xmlns:a16="http://schemas.microsoft.com/office/drawing/2014/main" id="{01E7DA76-193F-4600-9674-42C7A180AF74}"/>
                </a:ext>
              </a:extLst>
            </p:cNvPr>
            <p:cNvSpPr txBox="1"/>
            <p:nvPr/>
          </p:nvSpPr>
          <p:spPr>
            <a:xfrm rot="366265">
              <a:off x="4633453" y="2431672"/>
              <a:ext cx="3479180" cy="10330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rPr>
                <a:t>Tổ 3</a:t>
              </a:r>
              <a:endParaRPr kumimoji="0" lang="vi-VN"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6" name="Group 15">
            <a:extLst>
              <a:ext uri="{FF2B5EF4-FFF2-40B4-BE49-F238E27FC236}">
                <a16:creationId xmlns:a16="http://schemas.microsoft.com/office/drawing/2014/main" id="{484D092D-3009-4C4E-AD3C-26D7F18B4404}"/>
              </a:ext>
            </a:extLst>
          </p:cNvPr>
          <p:cNvGrpSpPr/>
          <p:nvPr/>
        </p:nvGrpSpPr>
        <p:grpSpPr>
          <a:xfrm>
            <a:off x="8171597" y="1083126"/>
            <a:ext cx="4638907" cy="2259414"/>
            <a:chOff x="6327221" y="1535251"/>
            <a:chExt cx="3479180" cy="1694560"/>
          </a:xfrm>
        </p:grpSpPr>
        <p:pic>
          <p:nvPicPr>
            <p:cNvPr id="17" name="图片 26">
              <a:extLst>
                <a:ext uri="{FF2B5EF4-FFF2-40B4-BE49-F238E27FC236}">
                  <a16:creationId xmlns:a16="http://schemas.microsoft.com/office/drawing/2014/main" id="{0823CDEC-F23C-4160-B229-074702F19026}"/>
                </a:ext>
              </a:extLst>
            </p:cNvPr>
            <p:cNvPicPr>
              <a:picLocks noChangeAspect="1"/>
            </p:cNvPicPr>
            <p:nvPr/>
          </p:nvPicPr>
          <p:blipFill>
            <a:blip r:embed="rId12"/>
            <a:stretch>
              <a:fillRect/>
            </a:stretch>
          </p:blipFill>
          <p:spPr>
            <a:xfrm>
              <a:off x="7099533" y="1535251"/>
              <a:ext cx="2134614" cy="1651009"/>
            </a:xfrm>
            <a:prstGeom prst="rect">
              <a:avLst/>
            </a:prstGeom>
          </p:spPr>
        </p:pic>
        <p:sp>
          <p:nvSpPr>
            <p:cNvPr id="18" name="TextBox 17">
              <a:extLst>
                <a:ext uri="{FF2B5EF4-FFF2-40B4-BE49-F238E27FC236}">
                  <a16:creationId xmlns:a16="http://schemas.microsoft.com/office/drawing/2014/main" id="{FB30E8BF-0036-4AA1-B246-3A4CBB565357}"/>
                </a:ext>
              </a:extLst>
            </p:cNvPr>
            <p:cNvSpPr txBox="1"/>
            <p:nvPr/>
          </p:nvSpPr>
          <p:spPr>
            <a:xfrm rot="567434">
              <a:off x="6327221" y="2180222"/>
              <a:ext cx="3479180" cy="1049589"/>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mn-cs"/>
                  <a:sym typeface="Arial"/>
                </a:rPr>
                <a:t>Tổ 4</a:t>
              </a:r>
              <a:endParaRPr kumimoji="0" lang="vi-VN"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mn-cs"/>
                <a:sym typeface="Arial"/>
              </a:endParaRPr>
            </a:p>
          </p:txBody>
        </p:sp>
      </p:grpSp>
      <p:pic>
        <p:nvPicPr>
          <p:cNvPr id="22" name="Picture 21">
            <a:extLst>
              <a:ext uri="{FF2B5EF4-FFF2-40B4-BE49-F238E27FC236}">
                <a16:creationId xmlns:a16="http://schemas.microsoft.com/office/drawing/2014/main" id="{7DFE493B-B7FD-4AC7-BB92-5D4A15A2BCFC}"/>
              </a:ext>
            </a:extLst>
          </p:cNvPr>
          <p:cNvPicPr>
            <a:picLocks noChangeAspect="1"/>
          </p:cNvPicPr>
          <p:nvPr/>
        </p:nvPicPr>
        <p:blipFill>
          <a:blip r:embed="rId13"/>
          <a:stretch>
            <a:fillRect/>
          </a:stretch>
        </p:blipFill>
        <p:spPr>
          <a:xfrm>
            <a:off x="-372843" y="95854"/>
            <a:ext cx="12160541" cy="3032007"/>
          </a:xfrm>
          <a:prstGeom prst="rect">
            <a:avLst/>
          </a:prstGeom>
        </p:spPr>
      </p:pic>
    </p:spTree>
    <p:custDataLst>
      <p:tags r:id="rId2"/>
    </p:custDataLst>
    <p:controls>
      <mc:AlternateContent xmlns:mc="http://schemas.openxmlformats.org/markup-compatibility/2006">
        <mc:Choice xmlns:v="urn:schemas-microsoft-com:vml" Requires="v">
          <p:control spid="1038" name="TextBox1" r:id="rId3" imgW="2095560" imgH="1514520"/>
        </mc:Choice>
        <mc:Fallback>
          <p:control name="TextBox1" r:id="rId3" imgW="2095560" imgH="1514520">
            <p:pic>
              <p:nvPicPr>
                <p:cNvPr id="27" name="TextBox1">
                  <a:extLst>
                    <a:ext uri="{FF2B5EF4-FFF2-40B4-BE49-F238E27FC236}">
                      <a16:creationId xmlns:a16="http://schemas.microsoft.com/office/drawing/2014/main" id="{22D51147-33DF-447F-9DE4-D30999AF8C5E}"/>
                    </a:ext>
                  </a:extLst>
                </p:cNvPr>
                <p:cNvPicPr>
                  <a:picLocks/>
                </p:cNvPicPr>
                <p:nvPr/>
              </p:nvPicPr>
              <p:blipFill>
                <a:blip r:embed="rId14"/>
                <a:stretch>
                  <a:fillRect/>
                </a:stretch>
              </p:blipFill>
              <p:spPr>
                <a:xfrm>
                  <a:off x="611866" y="4492450"/>
                  <a:ext cx="2093383" cy="1520117"/>
                </a:xfrm>
                <a:prstGeom prst="rect">
                  <a:avLst/>
                </a:prstGeom>
              </p:spPr>
            </p:pic>
          </p:control>
        </mc:Fallback>
      </mc:AlternateContent>
      <mc:AlternateContent xmlns:mc="http://schemas.openxmlformats.org/markup-compatibility/2006">
        <mc:Choice xmlns:v="urn:schemas-microsoft-com:vml" Requires="v">
          <p:control spid="1039" name="TextBox2" r:id="rId4" imgW="2095560" imgH="1390680"/>
        </mc:Choice>
        <mc:Fallback>
          <p:control name="TextBox2" r:id="rId4" imgW="2095560" imgH="1390680">
            <p:pic>
              <p:nvPicPr>
                <p:cNvPr id="28" name="TextBox2">
                  <a:extLst>
                    <a:ext uri="{FF2B5EF4-FFF2-40B4-BE49-F238E27FC236}">
                      <a16:creationId xmlns:a16="http://schemas.microsoft.com/office/drawing/2014/main" id="{24D2F0E1-6B5B-4E63-87B3-2DD8347FA6AC}"/>
                    </a:ext>
                  </a:extLst>
                </p:cNvPr>
                <p:cNvPicPr>
                  <a:picLocks/>
                </p:cNvPicPr>
                <p:nvPr/>
              </p:nvPicPr>
              <p:blipFill>
                <a:blip r:embed="rId15"/>
                <a:stretch>
                  <a:fillRect/>
                </a:stretch>
              </p:blipFill>
              <p:spPr>
                <a:xfrm>
                  <a:off x="3605627" y="3838664"/>
                  <a:ext cx="2093384" cy="1388032"/>
                </a:xfrm>
                <a:prstGeom prst="rect">
                  <a:avLst/>
                </a:prstGeom>
              </p:spPr>
            </p:pic>
          </p:control>
        </mc:Fallback>
      </mc:AlternateContent>
      <mc:AlternateContent xmlns:mc="http://schemas.openxmlformats.org/markup-compatibility/2006">
        <mc:Choice xmlns:v="urn:schemas-microsoft-com:vml" Requires="v">
          <p:control spid="1040" name="TextBox3" r:id="rId5" imgW="2114640" imgH="1390680"/>
        </mc:Choice>
        <mc:Fallback>
          <p:control name="TextBox3" r:id="rId5" imgW="2114640" imgH="1390680">
            <p:pic>
              <p:nvPicPr>
                <p:cNvPr id="29" name="TextBox3">
                  <a:extLst>
                    <a:ext uri="{FF2B5EF4-FFF2-40B4-BE49-F238E27FC236}">
                      <a16:creationId xmlns:a16="http://schemas.microsoft.com/office/drawing/2014/main" id="{F01264CE-24A3-4CED-87E5-AA5848AC93A4}"/>
                    </a:ext>
                  </a:extLst>
                </p:cNvPr>
                <p:cNvPicPr>
                  <a:picLocks/>
                </p:cNvPicPr>
                <p:nvPr/>
              </p:nvPicPr>
              <p:blipFill>
                <a:blip r:embed="rId16"/>
                <a:stretch>
                  <a:fillRect/>
                </a:stretch>
              </p:blipFill>
              <p:spPr>
                <a:xfrm>
                  <a:off x="6590039" y="3606135"/>
                  <a:ext cx="2116667" cy="1388031"/>
                </a:xfrm>
                <a:prstGeom prst="rect">
                  <a:avLst/>
                </a:prstGeom>
              </p:spPr>
            </p:pic>
          </p:control>
        </mc:Fallback>
      </mc:AlternateContent>
      <mc:AlternateContent xmlns:mc="http://schemas.openxmlformats.org/markup-compatibility/2006">
        <mc:Choice xmlns:v="urn:schemas-microsoft-com:vml" Requires="v">
          <p:control spid="1041" name="TextBox4" r:id="rId6" imgW="2238480" imgH="1514520"/>
        </mc:Choice>
        <mc:Fallback>
          <p:control name="TextBox4" r:id="rId6" imgW="2238480" imgH="1514520">
            <p:pic>
              <p:nvPicPr>
                <p:cNvPr id="30" name="TextBox4">
                  <a:extLst>
                    <a:ext uri="{FF2B5EF4-FFF2-40B4-BE49-F238E27FC236}">
                      <a16:creationId xmlns:a16="http://schemas.microsoft.com/office/drawing/2014/main" id="{DF733F52-087D-4224-B14E-01739E480E73}"/>
                    </a:ext>
                  </a:extLst>
                </p:cNvPr>
                <p:cNvPicPr>
                  <a:picLocks/>
                </p:cNvPicPr>
                <p:nvPr/>
              </p:nvPicPr>
              <p:blipFill>
                <a:blip r:embed="rId17"/>
                <a:stretch>
                  <a:fillRect/>
                </a:stretch>
              </p:blipFill>
              <p:spPr>
                <a:xfrm>
                  <a:off x="9459325" y="3525616"/>
                  <a:ext cx="2240084" cy="1510555"/>
                </a:xfrm>
                <a:prstGeom prst="rect">
                  <a:avLst/>
                </a:prstGeom>
              </p:spPr>
            </p:pic>
          </p:control>
        </mc:Fallback>
      </mc:AlternateContent>
    </p:controls>
    <p:extLst>
      <p:ext uri="{BB962C8B-B14F-4D97-AF65-F5344CB8AC3E}">
        <p14:creationId xmlns:p14="http://schemas.microsoft.com/office/powerpoint/2010/main" val="4289221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E3356B-D50B-EB1A-40DC-FB965BCBCE2A}"/>
              </a:ext>
            </a:extLst>
          </p:cNvPr>
          <p:cNvPicPr>
            <a:picLocks noChangeAspect="1"/>
          </p:cNvPicPr>
          <p:nvPr/>
        </p:nvPicPr>
        <p:blipFill>
          <a:blip r:embed="rId5"/>
          <a:stretch>
            <a:fillRect/>
          </a:stretch>
        </p:blipFill>
        <p:spPr>
          <a:xfrm>
            <a:off x="2686049" y="2519483"/>
            <a:ext cx="6490673" cy="3757492"/>
          </a:xfrm>
          <a:prstGeom prst="rect">
            <a:avLst/>
          </a:prstGeom>
        </p:spPr>
      </p:pic>
      <p:pic>
        <p:nvPicPr>
          <p:cNvPr id="8" name="Picture 7">
            <a:extLst>
              <a:ext uri="{FF2B5EF4-FFF2-40B4-BE49-F238E27FC236}">
                <a16:creationId xmlns:a16="http://schemas.microsoft.com/office/drawing/2014/main" id="{312E1D11-E5CA-7B81-DB9D-D7F0C2B12B1E}"/>
              </a:ext>
            </a:extLst>
          </p:cNvPr>
          <p:cNvPicPr>
            <a:picLocks noChangeAspect="1"/>
          </p:cNvPicPr>
          <p:nvPr/>
        </p:nvPicPr>
        <p:blipFill>
          <a:blip r:embed="rId6"/>
          <a:stretch>
            <a:fillRect/>
          </a:stretch>
        </p:blipFill>
        <p:spPr>
          <a:xfrm>
            <a:off x="3207964" y="711246"/>
            <a:ext cx="7193903" cy="2353260"/>
          </a:xfrm>
          <a:prstGeom prst="rect">
            <a:avLst/>
          </a:prstGeom>
        </p:spPr>
      </p:pic>
    </p:spTree>
    <p:custDataLst>
      <p:tags r:id="rId1"/>
    </p:custDataLst>
    <p:extLst>
      <p:ext uri="{BB962C8B-B14F-4D97-AF65-F5344CB8AC3E}">
        <p14:creationId xmlns:p14="http://schemas.microsoft.com/office/powerpoint/2010/main" val="22970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a:extLst>
              <a:ext uri="{FF2B5EF4-FFF2-40B4-BE49-F238E27FC236}">
                <a16:creationId xmlns:a16="http://schemas.microsoft.com/office/drawing/2014/main" id="{17871919-2229-6AD0-C2B3-E609F833999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a:extLst>
              <a:ext uri="{FF2B5EF4-FFF2-40B4-BE49-F238E27FC236}">
                <a16:creationId xmlns:a16="http://schemas.microsoft.com/office/drawing/2014/main" id="{6805BB67-D0E9-83EA-16B1-9212C16A0A2A}"/>
              </a:ext>
            </a:extLst>
          </p:cNvPr>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893853" y="-410966"/>
            <a:ext cx="11001374" cy="1954583"/>
            <a:chOff x="6745522" y="3997917"/>
            <a:chExt cx="11001374"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Tìm những từ ngữ gợi cảnh vật quen thuộc ở làng quê trong các đoạn thơ dưới đây:</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sp>
        <p:nvSpPr>
          <p:cNvPr id="2" name="TextBox 1">
            <a:extLst>
              <a:ext uri="{FF2B5EF4-FFF2-40B4-BE49-F238E27FC236}">
                <a16:creationId xmlns:a16="http://schemas.microsoft.com/office/drawing/2014/main" id="{C346D455-2435-B7F7-462E-EE3D89B2B4D8}"/>
              </a:ext>
            </a:extLst>
          </p:cNvPr>
          <p:cNvSpPr txBox="1"/>
          <p:nvPr/>
        </p:nvSpPr>
        <p:spPr>
          <a:xfrm>
            <a:off x="863029" y="1777429"/>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Quê hương tôi có con sông xanh biếc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Nước gương trong soi tóc những hàng tre </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Tâm hồn tôi là một buổi trưa hè</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Toả nắng xuống lòng sông lấp loáng.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(Tế Hanh)</a:t>
            </a:r>
          </a:p>
        </p:txBody>
      </p:sp>
      <p:sp>
        <p:nvSpPr>
          <p:cNvPr id="3" name="TextBox 2">
            <a:extLst>
              <a:ext uri="{FF2B5EF4-FFF2-40B4-BE49-F238E27FC236}">
                <a16:creationId xmlns:a16="http://schemas.microsoft.com/office/drawing/2014/main" id="{4B6113D6-F613-2EB5-06CD-55DA4A61BF5E}"/>
              </a:ext>
            </a:extLst>
          </p:cNvPr>
          <p:cNvSpPr txBox="1"/>
          <p:nvPr/>
        </p:nvSpPr>
        <p:spPr>
          <a:xfrm>
            <a:off x="945223" y="4325421"/>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Mẹ hay kể chuyện sân đình</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Khi ai nhắc chuyện làng mình ngày xưa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Mái đình cong nỗi nắng mưa</a:t>
            </a: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Giếng làng trong vắt qua mùa bão dông.</a:t>
            </a: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(Nguyễn Văn Song)</a:t>
            </a:r>
          </a:p>
        </p:txBody>
      </p:sp>
      <p:pic>
        <p:nvPicPr>
          <p:cNvPr id="5" name="Picture 4">
            <a:extLst>
              <a:ext uri="{FF2B5EF4-FFF2-40B4-BE49-F238E27FC236}">
                <a16:creationId xmlns:a16="http://schemas.microsoft.com/office/drawing/2014/main" id="{5F4A6074-27DC-1E3F-0B83-88F681726E0A}"/>
              </a:ext>
            </a:extLst>
          </p:cNvPr>
          <p:cNvPicPr>
            <a:picLocks noChangeAspect="1"/>
          </p:cNvPicPr>
          <p:nvPr/>
        </p:nvPicPr>
        <p:blipFill>
          <a:blip r:embed="rId6"/>
          <a:stretch>
            <a:fillRect/>
          </a:stretch>
        </p:blipFill>
        <p:spPr>
          <a:xfrm>
            <a:off x="8341653" y="1919822"/>
            <a:ext cx="2762250" cy="4600575"/>
          </a:xfrm>
          <a:prstGeom prst="rect">
            <a:avLst/>
          </a:prstGeom>
        </p:spPr>
      </p:pic>
      <p:cxnSp>
        <p:nvCxnSpPr>
          <p:cNvPr id="7" name="Straight Connector 6">
            <a:extLst>
              <a:ext uri="{FF2B5EF4-FFF2-40B4-BE49-F238E27FC236}">
                <a16:creationId xmlns:a16="http://schemas.microsoft.com/office/drawing/2014/main" id="{5BEEECD4-A6D2-0A1C-58D8-50D34F53AA0B}"/>
              </a:ext>
            </a:extLst>
          </p:cNvPr>
          <p:cNvCxnSpPr/>
          <p:nvPr/>
        </p:nvCxnSpPr>
        <p:spPr>
          <a:xfrm>
            <a:off x="3965824" y="2229491"/>
            <a:ext cx="27842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3B603A-B471-D1BE-A029-4A3ACD9560F3}"/>
              </a:ext>
            </a:extLst>
          </p:cNvPr>
          <p:cNvCxnSpPr>
            <a:cxnSpLocks/>
          </p:cNvCxnSpPr>
          <p:nvPr/>
        </p:nvCxnSpPr>
        <p:spPr>
          <a:xfrm>
            <a:off x="4911047" y="2640457"/>
            <a:ext cx="2321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1075B9-9A75-856C-BAD6-ACBECE41330E}"/>
              </a:ext>
            </a:extLst>
          </p:cNvPr>
          <p:cNvCxnSpPr>
            <a:cxnSpLocks/>
          </p:cNvCxnSpPr>
          <p:nvPr/>
        </p:nvCxnSpPr>
        <p:spPr>
          <a:xfrm>
            <a:off x="3441843" y="3513761"/>
            <a:ext cx="2989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37589F-C34B-A242-2133-6E36B58483B2}"/>
              </a:ext>
            </a:extLst>
          </p:cNvPr>
          <p:cNvCxnSpPr>
            <a:cxnSpLocks/>
          </p:cNvCxnSpPr>
          <p:nvPr/>
        </p:nvCxnSpPr>
        <p:spPr>
          <a:xfrm>
            <a:off x="4161034" y="4787757"/>
            <a:ext cx="12637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99D1107-5E75-E014-4510-3CC283187A4D}"/>
              </a:ext>
            </a:extLst>
          </p:cNvPr>
          <p:cNvCxnSpPr>
            <a:cxnSpLocks/>
          </p:cNvCxnSpPr>
          <p:nvPr/>
        </p:nvCxnSpPr>
        <p:spPr>
          <a:xfrm>
            <a:off x="3935003" y="5208998"/>
            <a:ext cx="6883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D37626-F5DC-F8CE-7904-666554A0DF4C}"/>
              </a:ext>
            </a:extLst>
          </p:cNvPr>
          <p:cNvCxnSpPr>
            <a:cxnSpLocks/>
          </p:cNvCxnSpPr>
          <p:nvPr/>
        </p:nvCxnSpPr>
        <p:spPr>
          <a:xfrm>
            <a:off x="1068513" y="5609690"/>
            <a:ext cx="2085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F528F4-0E41-C420-5A42-4A547990744F}"/>
              </a:ext>
            </a:extLst>
          </p:cNvPr>
          <p:cNvCxnSpPr>
            <a:cxnSpLocks/>
          </p:cNvCxnSpPr>
          <p:nvPr/>
        </p:nvCxnSpPr>
        <p:spPr>
          <a:xfrm>
            <a:off x="1017142" y="6061753"/>
            <a:ext cx="16233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063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B322D9-3BA4-4230-A529-22EF0348B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480692"/>
            <a:ext cx="9125045" cy="4921151"/>
          </a:xfrm>
          <a:prstGeom prst="rect">
            <a:avLst/>
          </a:prstGeom>
        </p:spPr>
      </p:pic>
      <p:pic>
        <p:nvPicPr>
          <p:cNvPr id="3" name="Picture 2">
            <a:hlinkClick r:id="rId5" action="ppaction://hlinksldjump"/>
            <a:extLst>
              <a:ext uri="{FF2B5EF4-FFF2-40B4-BE49-F238E27FC236}">
                <a16:creationId xmlns:a16="http://schemas.microsoft.com/office/drawing/2014/main" id="{0C0C2C80-A2F4-4508-9AF0-D35EB3F4E3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016" y="5660444"/>
            <a:ext cx="1390376" cy="1197557"/>
          </a:xfrm>
          <a:prstGeom prst="rect">
            <a:avLst/>
          </a:prstGeom>
        </p:spPr>
      </p:pic>
      <p:sp>
        <p:nvSpPr>
          <p:cNvPr id="4" name="TextBox 3">
            <a:extLst>
              <a:ext uri="{FF2B5EF4-FFF2-40B4-BE49-F238E27FC236}">
                <a16:creationId xmlns:a16="http://schemas.microsoft.com/office/drawing/2014/main" id="{62ECAC80-4F91-4CB6-903F-2235542FF982}"/>
              </a:ext>
            </a:extLst>
          </p:cNvPr>
          <p:cNvSpPr txBox="1"/>
          <p:nvPr/>
        </p:nvSpPr>
        <p:spPr>
          <a:xfrm>
            <a:off x="1456777" y="228601"/>
            <a:ext cx="92684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F0000"/>
                </a:solidFill>
                <a:effectLst/>
                <a:uLnTx/>
                <a:uFillTx/>
                <a:latin typeface="UTM Showcard" pitchFamily="18" charset="0"/>
                <a:ea typeface="+mn-ea"/>
                <a:cs typeface="Arial"/>
                <a:sym typeface="Arial"/>
              </a:rPr>
              <a:t>LẬT MẢNH GHÉP</a:t>
            </a:r>
          </a:p>
        </p:txBody>
      </p:sp>
      <p:pic>
        <p:nvPicPr>
          <p:cNvPr id="5" name="Picture 2">
            <a:hlinkClick r:id="rId7" action="ppaction://hlinksldjump"/>
            <a:extLst>
              <a:ext uri="{FF2B5EF4-FFF2-40B4-BE49-F238E27FC236}">
                <a16:creationId xmlns:a16="http://schemas.microsoft.com/office/drawing/2014/main" id="{B957BB8B-B3E9-4E17-BD68-91B8860952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5523"/>
          <a:stretch/>
        </p:blipFill>
        <p:spPr bwMode="auto">
          <a:xfrm>
            <a:off x="1282672" y="963198"/>
            <a:ext cx="3567112" cy="304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9" action="ppaction://hlinksldjump"/>
            <a:extLst>
              <a:ext uri="{FF2B5EF4-FFF2-40B4-BE49-F238E27FC236}">
                <a16:creationId xmlns:a16="http://schemas.microsoft.com/office/drawing/2014/main" id="{7E6AE0FD-3FBD-4811-A44A-5D787D43DE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7269"/>
          <a:stretch/>
        </p:blipFill>
        <p:spPr bwMode="auto">
          <a:xfrm>
            <a:off x="4298597" y="970454"/>
            <a:ext cx="3567112" cy="297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hlinkClick r:id="rId11" action="ppaction://hlinksldjump"/>
            <a:extLst>
              <a:ext uri="{FF2B5EF4-FFF2-40B4-BE49-F238E27FC236}">
                <a16:creationId xmlns:a16="http://schemas.microsoft.com/office/drawing/2014/main" id="{ABBCCD6C-BA0D-48AA-911A-04981730838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26913"/>
          <a:stretch/>
        </p:blipFill>
        <p:spPr bwMode="auto">
          <a:xfrm>
            <a:off x="7314521" y="963198"/>
            <a:ext cx="3802960" cy="29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hlinkClick r:id="rId9" action="ppaction://hlinksldjump"/>
            <a:extLst>
              <a:ext uri="{FF2B5EF4-FFF2-40B4-BE49-F238E27FC236}">
                <a16:creationId xmlns:a16="http://schemas.microsoft.com/office/drawing/2014/main" id="{2E7F5E68-8063-4E66-A18F-D4F6F86DBA3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0741" b="24499"/>
          <a:stretch/>
        </p:blipFill>
        <p:spPr bwMode="auto">
          <a:xfrm>
            <a:off x="1285734" y="3844472"/>
            <a:ext cx="3567112" cy="264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hlinkClick r:id="rId14" action="ppaction://hlinksldjump"/>
            <a:extLst>
              <a:ext uri="{FF2B5EF4-FFF2-40B4-BE49-F238E27FC236}">
                <a16:creationId xmlns:a16="http://schemas.microsoft.com/office/drawing/2014/main" id="{E6F2F1C9-F78B-44DA-9B4B-9DE2EF5AD5C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9506" b="24402"/>
          <a:stretch/>
        </p:blipFill>
        <p:spPr bwMode="auto">
          <a:xfrm>
            <a:off x="4330020" y="3817258"/>
            <a:ext cx="3567112"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hlinkClick r:id="rId16" action="ppaction://hlinksldjump"/>
            <a:extLst>
              <a:ext uri="{FF2B5EF4-FFF2-40B4-BE49-F238E27FC236}">
                <a16:creationId xmlns:a16="http://schemas.microsoft.com/office/drawing/2014/main" id="{9AB59491-5279-4F4B-981A-088E606AEFD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9506" b="24402"/>
          <a:stretch/>
        </p:blipFill>
        <p:spPr bwMode="auto">
          <a:xfrm>
            <a:off x="7311459" y="3817258"/>
            <a:ext cx="3806022"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95673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ppt_x"/>
                                          </p:val>
                                        </p:tav>
                                      </p:tavLst>
                                    </p:anim>
                                    <p:anim calcmode="lin" valueType="num">
                                      <p:cBhvr additive="base">
                                        <p:cTn id="50" dur="500"/>
                                        <p:tgtEl>
                                          <p:spTgt spid="10"/>
                                        </p:tgtEl>
                                        <p:attrNameLst>
                                          <p:attrName>ppt_y</p:attrName>
                                        </p:attrNameLst>
                                      </p:cBhvr>
                                      <p:tavLst>
                                        <p:tav tm="0">
                                          <p:val>
                                            <p:strVal val="ppt_y"/>
                                          </p:val>
                                        </p:tav>
                                        <p:tav tm="100000">
                                          <p:val>
                                            <p:strVal val="1+ppt_h/2"/>
                                          </p:val>
                                        </p:tav>
                                      </p:tavLst>
                                    </p:anim>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a:extLst>
              <a:ext uri="{FF2B5EF4-FFF2-40B4-BE49-F238E27FC236}">
                <a16:creationId xmlns:a16="http://schemas.microsoft.com/office/drawing/2014/main" id="{6805BB67-D0E9-83EA-16B1-9212C16A0A2A}"/>
              </a:ext>
            </a:extLst>
          </p:cNvPr>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893853" y="-410966"/>
            <a:ext cx="11001374" cy="1954583"/>
            <a:chOff x="6745522" y="3997917"/>
            <a:chExt cx="11001374"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2. Tìm từ ngữ có nghĩa giống với từ quê hương. Đặt câu với từ ngữ tìm được.</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grpSp>
        <p:nvGrpSpPr>
          <p:cNvPr id="4" name="Group 3">
            <a:extLst>
              <a:ext uri="{FF2B5EF4-FFF2-40B4-BE49-F238E27FC236}">
                <a16:creationId xmlns:a16="http://schemas.microsoft.com/office/drawing/2014/main" id="{A2F34D15-C928-C94E-845F-40483A2AFDAC}"/>
              </a:ext>
            </a:extLst>
          </p:cNvPr>
          <p:cNvGrpSpPr/>
          <p:nvPr/>
        </p:nvGrpSpPr>
        <p:grpSpPr>
          <a:xfrm>
            <a:off x="649771" y="1649919"/>
            <a:ext cx="3792573" cy="1672516"/>
            <a:chOff x="2157098" y="2221349"/>
            <a:chExt cx="3866191" cy="1860883"/>
          </a:xfrm>
        </p:grpSpPr>
        <p:sp>
          <p:nvSpPr>
            <p:cNvPr id="6" name="Freeform: Shape 5">
              <a:extLst>
                <a:ext uri="{FF2B5EF4-FFF2-40B4-BE49-F238E27FC236}">
                  <a16:creationId xmlns:a16="http://schemas.microsoft.com/office/drawing/2014/main" id="{C7385F64-BACA-0005-6AF5-D4E356B0DBDE}"/>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9" name="TextBox 8">
              <a:extLst>
                <a:ext uri="{FF2B5EF4-FFF2-40B4-BE49-F238E27FC236}">
                  <a16:creationId xmlns:a16="http://schemas.microsoft.com/office/drawing/2014/main" id="{DAC7A589-7407-AB2C-058C-0123659D2161}"/>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nhà</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2AA59A2B-585D-8F34-2D37-F6F564A91A50}"/>
              </a:ext>
            </a:extLst>
          </p:cNvPr>
          <p:cNvGrpSpPr/>
          <p:nvPr/>
        </p:nvGrpSpPr>
        <p:grpSpPr>
          <a:xfrm>
            <a:off x="4420386" y="1577999"/>
            <a:ext cx="3792573" cy="1672516"/>
            <a:chOff x="2157098" y="2221349"/>
            <a:chExt cx="3866191" cy="1860883"/>
          </a:xfrm>
        </p:grpSpPr>
        <p:sp>
          <p:nvSpPr>
            <p:cNvPr id="17" name="Freeform: Shape 16">
              <a:extLst>
                <a:ext uri="{FF2B5EF4-FFF2-40B4-BE49-F238E27FC236}">
                  <a16:creationId xmlns:a16="http://schemas.microsoft.com/office/drawing/2014/main" id="{00B9C087-EE5D-F2BC-524F-B42EEDDE63AB}"/>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18" name="TextBox 17">
              <a:extLst>
                <a:ext uri="{FF2B5EF4-FFF2-40B4-BE49-F238E27FC236}">
                  <a16:creationId xmlns:a16="http://schemas.microsoft.com/office/drawing/2014/main" id="{0510E3A2-31A3-71B0-AEE5-FD4AA53D936E}"/>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làng</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19" name="Group 18">
            <a:extLst>
              <a:ext uri="{FF2B5EF4-FFF2-40B4-BE49-F238E27FC236}">
                <a16:creationId xmlns:a16="http://schemas.microsoft.com/office/drawing/2014/main" id="{499DDF87-7F1E-18B8-12CD-ABB6FB130779}"/>
              </a:ext>
            </a:extLst>
          </p:cNvPr>
          <p:cNvGrpSpPr/>
          <p:nvPr/>
        </p:nvGrpSpPr>
        <p:grpSpPr>
          <a:xfrm>
            <a:off x="8139631" y="1598547"/>
            <a:ext cx="3792573" cy="1672516"/>
            <a:chOff x="2157098" y="2221349"/>
            <a:chExt cx="3866191" cy="1860883"/>
          </a:xfrm>
        </p:grpSpPr>
        <p:sp>
          <p:nvSpPr>
            <p:cNvPr id="21" name="Freeform: Shape 20">
              <a:extLst>
                <a:ext uri="{FF2B5EF4-FFF2-40B4-BE49-F238E27FC236}">
                  <a16:creationId xmlns:a16="http://schemas.microsoft.com/office/drawing/2014/main" id="{362C5728-7555-2C85-8ADC-B18DAFEAF60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23" name="TextBox 22">
              <a:extLst>
                <a:ext uri="{FF2B5EF4-FFF2-40B4-BE49-F238E27FC236}">
                  <a16:creationId xmlns:a16="http://schemas.microsoft.com/office/drawing/2014/main" id="{C2F0C2C9-EACF-AA95-549F-C4D9A6A315FF}"/>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cha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đất</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tổ</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25" name="Group 24">
            <a:extLst>
              <a:ext uri="{FF2B5EF4-FFF2-40B4-BE49-F238E27FC236}">
                <a16:creationId xmlns:a16="http://schemas.microsoft.com/office/drawing/2014/main" id="{558BE967-C85A-FCAC-AFBA-89B3BB31EE6A}"/>
              </a:ext>
            </a:extLst>
          </p:cNvPr>
          <p:cNvGrpSpPr/>
          <p:nvPr/>
        </p:nvGrpSpPr>
        <p:grpSpPr>
          <a:xfrm>
            <a:off x="1810751" y="3499267"/>
            <a:ext cx="4918822" cy="1672516"/>
            <a:chOff x="2100570" y="2221349"/>
            <a:chExt cx="3866191" cy="1860883"/>
          </a:xfrm>
        </p:grpSpPr>
        <p:sp>
          <p:nvSpPr>
            <p:cNvPr id="27" name="Freeform: Shape 26">
              <a:extLst>
                <a:ext uri="{FF2B5EF4-FFF2-40B4-BE49-F238E27FC236}">
                  <a16:creationId xmlns:a16="http://schemas.microsoft.com/office/drawing/2014/main" id="{FAE08171-00CA-5E0A-68AE-B36A3815D134}"/>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28" name="TextBox 27">
              <a:extLst>
                <a:ext uri="{FF2B5EF4-FFF2-40B4-BE49-F238E27FC236}">
                  <a16:creationId xmlns:a16="http://schemas.microsoft.com/office/drawing/2014/main" id="{59D36272-7B8A-100E-91CC-688E363B091D}"/>
                </a:ext>
              </a:extLst>
            </p:cNvPr>
            <p:cNvSpPr txBox="1"/>
            <p:nvPr/>
          </p:nvSpPr>
          <p:spPr>
            <a:xfrm>
              <a:off x="2100570" y="2829449"/>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hương</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bản</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quán</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grpSp>
        <p:nvGrpSpPr>
          <p:cNvPr id="29" name="Group 28">
            <a:extLst>
              <a:ext uri="{FF2B5EF4-FFF2-40B4-BE49-F238E27FC236}">
                <a16:creationId xmlns:a16="http://schemas.microsoft.com/office/drawing/2014/main" id="{890FDC24-E19E-2183-8481-D69ABC6F6B4E}"/>
              </a:ext>
            </a:extLst>
          </p:cNvPr>
          <p:cNvGrpSpPr/>
          <p:nvPr/>
        </p:nvGrpSpPr>
        <p:grpSpPr>
          <a:xfrm>
            <a:off x="6742345" y="3468444"/>
            <a:ext cx="3792573" cy="1672516"/>
            <a:chOff x="2157098" y="2221349"/>
            <a:chExt cx="3866191" cy="1860883"/>
          </a:xfrm>
        </p:grpSpPr>
        <p:sp>
          <p:nvSpPr>
            <p:cNvPr id="30" name="Freeform: Shape 29">
              <a:extLst>
                <a:ext uri="{FF2B5EF4-FFF2-40B4-BE49-F238E27FC236}">
                  <a16:creationId xmlns:a16="http://schemas.microsoft.com/office/drawing/2014/main" id="{F12F03A9-EE3B-D965-12DF-19F66E46D10C}"/>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EDCEC"/>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3333" b="1" kern="0">
                <a:solidFill>
                  <a:srgbClr val="FFFFFF"/>
                </a:solidFill>
                <a:latin typeface="UTM Avo" panose="02040603050506020204" pitchFamily="18" charset="0"/>
                <a:sym typeface="Arial"/>
              </a:endParaRPr>
            </a:p>
          </p:txBody>
        </p:sp>
        <p:sp>
          <p:nvSpPr>
            <p:cNvPr id="31" name="TextBox 30">
              <a:extLst>
                <a:ext uri="{FF2B5EF4-FFF2-40B4-BE49-F238E27FC236}">
                  <a16:creationId xmlns:a16="http://schemas.microsoft.com/office/drawing/2014/main" id="{5A5C2A77-66CF-0B84-C432-231FF696D65E}"/>
                </a:ext>
              </a:extLst>
            </p:cNvPr>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quê</a:t>
              </a:r>
              <a:r>
                <a:rPr lang="en-US" sz="3333" b="1" kern="0" dirty="0">
                  <a:solidFill>
                    <a:srgbClr val="6351CA">
                      <a:lumMod val="50000"/>
                    </a:srgbClr>
                  </a:solidFill>
                  <a:latin typeface="Cambria" panose="02040503050406030204" pitchFamily="18" charset="0"/>
                  <a:ea typeface="Cambria" panose="02040503050406030204" pitchFamily="18" charset="0"/>
                  <a:sym typeface="Arial"/>
                </a:rPr>
                <a:t> </a:t>
              </a:r>
              <a:r>
                <a:rPr lang="en-US" sz="3333" b="1" kern="0" dirty="0" err="1">
                  <a:solidFill>
                    <a:srgbClr val="6351CA">
                      <a:lumMod val="50000"/>
                    </a:srgbClr>
                  </a:solidFill>
                  <a:latin typeface="Cambria" panose="02040503050406030204" pitchFamily="18" charset="0"/>
                  <a:ea typeface="Cambria" panose="02040503050406030204" pitchFamily="18" charset="0"/>
                  <a:sym typeface="Arial"/>
                </a:rPr>
                <a:t>quán</a:t>
              </a:r>
              <a:endParaRPr lang="vi-VN" sz="3333" b="1" kern="0" dirty="0">
                <a:solidFill>
                  <a:srgbClr val="6351CA">
                    <a:lumMod val="50000"/>
                  </a:srgbClr>
                </a:solidFill>
                <a:latin typeface="Cambria" panose="02040503050406030204" pitchFamily="18" charset="0"/>
                <a:ea typeface="Cambria" panose="02040503050406030204" pitchFamily="18" charset="0"/>
                <a:sym typeface="Arial"/>
              </a:endParaRPr>
            </a:p>
          </p:txBody>
        </p:sp>
      </p:grpSp>
      <p:sp>
        <p:nvSpPr>
          <p:cNvPr id="32" name="TextBox 31">
            <a:extLst>
              <a:ext uri="{FF2B5EF4-FFF2-40B4-BE49-F238E27FC236}">
                <a16:creationId xmlns:a16="http://schemas.microsoft.com/office/drawing/2014/main" id="{0909A1D4-36AD-27D0-0B8A-9152575BD71D}"/>
              </a:ext>
            </a:extLst>
          </p:cNvPr>
          <p:cNvSpPr txBox="1"/>
          <p:nvPr/>
        </p:nvSpPr>
        <p:spPr>
          <a:xfrm>
            <a:off x="1520575" y="5455578"/>
            <a:ext cx="9164549" cy="1077218"/>
          </a:xfrm>
          <a:prstGeom prst="rect">
            <a:avLst/>
          </a:prstGeom>
          <a:noFill/>
        </p:spPr>
        <p:txBody>
          <a:bodyPr wrap="square" rtlCol="0">
            <a:spAutoFit/>
          </a:bodyPr>
          <a:lstStyle/>
          <a:p>
            <a:pPr algn="just"/>
            <a:r>
              <a:rPr lang="en-US" sz="3200" b="1" i="1" dirty="0" err="1">
                <a:solidFill>
                  <a:srgbClr val="FF0000"/>
                </a:solidFill>
                <a:latin typeface="Cambria" panose="02040503050406030204" pitchFamily="18" charset="0"/>
                <a:ea typeface="Cambria" panose="02040503050406030204" pitchFamily="18" charset="0"/>
              </a:rPr>
              <a:t>Đặt</a:t>
            </a:r>
            <a:r>
              <a:rPr lang="en-US" sz="3200" b="1" i="1" dirty="0">
                <a:solidFill>
                  <a:srgbClr val="FF0000"/>
                </a:solidFill>
                <a:latin typeface="Cambria" panose="02040503050406030204" pitchFamily="18" charset="0"/>
                <a:ea typeface="Cambria" panose="02040503050406030204" pitchFamily="18" charset="0"/>
              </a:rPr>
              <a:t> </a:t>
            </a:r>
            <a:r>
              <a:rPr lang="en-US" sz="3200" b="1" i="1" dirty="0" err="1">
                <a:solidFill>
                  <a:srgbClr val="FF0000"/>
                </a:solidFill>
                <a:latin typeface="Cambria" panose="02040503050406030204" pitchFamily="18" charset="0"/>
                <a:ea typeface="Cambria" panose="02040503050406030204" pitchFamily="18" charset="0"/>
              </a:rPr>
              <a:t>câu</a:t>
            </a:r>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effectLst/>
                <a:latin typeface="Cambria" panose="02040503050406030204" pitchFamily="18" charset="0"/>
                <a:ea typeface="Cambria" panose="02040503050406030204" pitchFamily="18" charset="0"/>
              </a:rPr>
              <a:t>Dù đã đi xa nhưng em lúc nào cũng nhớ nơi chôn rau cắt rốn của mình.</a:t>
            </a:r>
            <a:endParaRPr lang="en-US" sz="32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66838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3"/>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3"/>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strVal val="#ppt_w+.3"/>
                                          </p:val>
                                        </p:tav>
                                        <p:tav tm="100000">
                                          <p:val>
                                            <p:strVal val="#ppt_w"/>
                                          </p:val>
                                        </p:tav>
                                      </p:tavLst>
                                    </p:anim>
                                    <p:anim calcmode="lin" valueType="num">
                                      <p:cBhvr>
                                        <p:cTn id="33" dur="1000" fill="hold"/>
                                        <p:tgtEl>
                                          <p:spTgt spid="29"/>
                                        </p:tgtEl>
                                        <p:attrNameLst>
                                          <p:attrName>ppt_h</p:attrName>
                                        </p:attrNameLst>
                                      </p:cBhvr>
                                      <p:tavLst>
                                        <p:tav tm="0">
                                          <p:val>
                                            <p:strVal val="#ppt_h"/>
                                          </p:val>
                                        </p:tav>
                                        <p:tav tm="100000">
                                          <p:val>
                                            <p:strVal val="#ppt_h"/>
                                          </p:val>
                                        </p:tav>
                                      </p:tavLst>
                                    </p:anim>
                                    <p:animEffect transition="in" filter="fade">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6D260C2-C3B6-467A-89E6-6AC314454118}"/>
              </a:ext>
            </a:extLst>
          </p:cNvPr>
          <p:cNvGrpSpPr>
            <a:grpSpLocks noChangeAspect="1"/>
          </p:cNvGrpSpPr>
          <p:nvPr/>
        </p:nvGrpSpPr>
        <p:grpSpPr bwMode="auto">
          <a:xfrm>
            <a:off x="-58057" y="-38100"/>
            <a:ext cx="12308114" cy="6934200"/>
            <a:chOff x="1650" y="-11"/>
            <a:chExt cx="4420" cy="4368"/>
          </a:xfrm>
        </p:grpSpPr>
        <p:sp>
          <p:nvSpPr>
            <p:cNvPr id="5" name="Freeform 5">
              <a:extLst>
                <a:ext uri="{FF2B5EF4-FFF2-40B4-BE49-F238E27FC236}">
                  <a16:creationId xmlns:a16="http://schemas.microsoft.com/office/drawing/2014/main" id="{F363EB9D-8CFF-4BFE-AFDE-89E90D10DD58}"/>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a:extLst>
                <a:ext uri="{FF2B5EF4-FFF2-40B4-BE49-F238E27FC236}">
                  <a16:creationId xmlns:a16="http://schemas.microsoft.com/office/drawing/2014/main" id="{F6CA62DD-7261-43DA-8CEC-093875488147}"/>
                </a:ext>
              </a:extLst>
            </p:cNvPr>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a:extLst>
                <a:ext uri="{FF2B5EF4-FFF2-40B4-BE49-F238E27FC236}">
                  <a16:creationId xmlns:a16="http://schemas.microsoft.com/office/drawing/2014/main" id="{1048E67A-2FF1-436B-9CC4-6D6A015AEE29}"/>
                </a:ext>
              </a:extLst>
            </p:cNvPr>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a:extLst>
                <a:ext uri="{FF2B5EF4-FFF2-40B4-BE49-F238E27FC236}">
                  <a16:creationId xmlns:a16="http://schemas.microsoft.com/office/drawing/2014/main" id="{6E8E5532-3207-4126-9D44-C1533D39B1F5}"/>
                </a:ext>
              </a:extLst>
            </p:cNvPr>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9" name="组合 83">
            <a:extLst>
              <a:ext uri="{FF2B5EF4-FFF2-40B4-BE49-F238E27FC236}">
                <a16:creationId xmlns:a16="http://schemas.microsoft.com/office/drawing/2014/main" id="{11164C33-BDBA-449C-8183-7EA0611B74C0}"/>
              </a:ext>
            </a:extLst>
          </p:cNvPr>
          <p:cNvGrpSpPr/>
          <p:nvPr/>
        </p:nvGrpSpPr>
        <p:grpSpPr>
          <a:xfrm>
            <a:off x="-12143" y="5717175"/>
            <a:ext cx="12203723" cy="1123362"/>
            <a:chOff x="-17585" y="5729324"/>
            <a:chExt cx="12203723" cy="1123362"/>
          </a:xfrm>
        </p:grpSpPr>
        <p:pic>
          <p:nvPicPr>
            <p:cNvPr id="10" name="图片 84">
              <a:extLst>
                <a:ext uri="{FF2B5EF4-FFF2-40B4-BE49-F238E27FC236}">
                  <a16:creationId xmlns:a16="http://schemas.microsoft.com/office/drawing/2014/main" id="{F6FC9A73-67ED-4C3F-9BE0-573124DE7EFD}"/>
                </a:ext>
              </a:extLst>
            </p:cNvPr>
            <p:cNvPicPr>
              <a:picLocks noChangeAspect="1"/>
            </p:cNvPicPr>
            <p:nvPr/>
          </p:nvPicPr>
          <p:blipFill rotWithShape="1">
            <a:blip r:embed="rId4"/>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id="{E69A0CFB-8FF4-4058-9C48-12E3CEB3A5FF}"/>
                </a:ext>
              </a:extLst>
            </p:cNvPr>
            <p:cNvPicPr>
              <a:picLocks noChangeAspect="1"/>
            </p:cNvPicPr>
            <p:nvPr/>
          </p:nvPicPr>
          <p:blipFill rotWithShape="1">
            <a:blip r:embed="rId4"/>
            <a:srcRect r="21459"/>
            <a:stretch/>
          </p:blipFill>
          <p:spPr>
            <a:xfrm>
              <a:off x="5398477" y="5729324"/>
              <a:ext cx="6787661" cy="1123362"/>
            </a:xfrm>
            <a:prstGeom prst="rect">
              <a:avLst/>
            </a:prstGeom>
          </p:spPr>
        </p:pic>
      </p:grpSp>
      <p:pic>
        <p:nvPicPr>
          <p:cNvPr id="12" name="图形 1">
            <a:extLst>
              <a:ext uri="{FF2B5EF4-FFF2-40B4-BE49-F238E27FC236}">
                <a16:creationId xmlns:a16="http://schemas.microsoft.com/office/drawing/2014/main" id="{6785F93D-AABF-4CB3-928E-0F0C5495C1E9}"/>
              </a:ext>
            </a:extLst>
          </p:cNvPr>
          <p:cNvPicPr>
            <a:picLocks noChangeAspect="1"/>
          </p:cNvPicPr>
          <p:nvPr/>
        </p:nvPicPr>
        <p:blipFill>
          <a:blip r:embed="rId5"/>
          <a:stretch>
            <a:fillRect/>
          </a:stretch>
        </p:blipFill>
        <p:spPr>
          <a:xfrm>
            <a:off x="7501575" y="4802512"/>
            <a:ext cx="1555652" cy="2041793"/>
          </a:xfrm>
          <a:prstGeom prst="rect">
            <a:avLst/>
          </a:prstGeom>
        </p:spPr>
      </p:pic>
      <p:pic>
        <p:nvPicPr>
          <p:cNvPr id="13" name="图片 3">
            <a:extLst>
              <a:ext uri="{FF2B5EF4-FFF2-40B4-BE49-F238E27FC236}">
                <a16:creationId xmlns:a16="http://schemas.microsoft.com/office/drawing/2014/main" id="{A96F4F77-F629-4BD9-BB42-F3942CC53F70}"/>
              </a:ext>
            </a:extLst>
          </p:cNvPr>
          <p:cNvPicPr>
            <a:picLocks noChangeAspect="1"/>
          </p:cNvPicPr>
          <p:nvPr/>
        </p:nvPicPr>
        <p:blipFill>
          <a:blip r:embed="rId6"/>
          <a:stretch>
            <a:fillRect/>
          </a:stretch>
        </p:blipFill>
        <p:spPr>
          <a:xfrm>
            <a:off x="9111868" y="4745990"/>
            <a:ext cx="1772339" cy="2309717"/>
          </a:xfrm>
          <a:prstGeom prst="rect">
            <a:avLst/>
          </a:prstGeom>
        </p:spPr>
      </p:pic>
      <p:pic>
        <p:nvPicPr>
          <p:cNvPr id="14" name="图片 8">
            <a:extLst>
              <a:ext uri="{FF2B5EF4-FFF2-40B4-BE49-F238E27FC236}">
                <a16:creationId xmlns:a16="http://schemas.microsoft.com/office/drawing/2014/main" id="{C107254C-ECB4-4C98-8F24-C4AD9AB15A55}"/>
              </a:ext>
            </a:extLst>
          </p:cNvPr>
          <p:cNvPicPr>
            <a:picLocks noChangeAspect="1"/>
          </p:cNvPicPr>
          <p:nvPr/>
        </p:nvPicPr>
        <p:blipFill>
          <a:blip r:embed="rId7"/>
          <a:stretch>
            <a:fillRect/>
          </a:stretch>
        </p:blipFill>
        <p:spPr>
          <a:xfrm>
            <a:off x="10759332" y="4745990"/>
            <a:ext cx="1401303" cy="2189595"/>
          </a:xfrm>
          <a:prstGeom prst="rect">
            <a:avLst/>
          </a:prstGeom>
        </p:spPr>
      </p:pic>
      <p:pic>
        <p:nvPicPr>
          <p:cNvPr id="15" name="图片 10">
            <a:extLst>
              <a:ext uri="{FF2B5EF4-FFF2-40B4-BE49-F238E27FC236}">
                <a16:creationId xmlns:a16="http://schemas.microsoft.com/office/drawing/2014/main" id="{C138CDB9-0FAA-4AE6-A08E-5E96DADB518E}"/>
              </a:ext>
            </a:extLst>
          </p:cNvPr>
          <p:cNvPicPr>
            <a:picLocks noChangeAspect="1"/>
          </p:cNvPicPr>
          <p:nvPr/>
        </p:nvPicPr>
        <p:blipFill>
          <a:blip r:embed="rId8"/>
          <a:stretch>
            <a:fillRect/>
          </a:stretch>
        </p:blipFill>
        <p:spPr>
          <a:xfrm>
            <a:off x="31365" y="4208948"/>
            <a:ext cx="3515171" cy="2725137"/>
          </a:xfrm>
          <a:prstGeom prst="rect">
            <a:avLst/>
          </a:prstGeom>
        </p:spPr>
      </p:pic>
      <p:pic>
        <p:nvPicPr>
          <p:cNvPr id="16" name="Picture 15">
            <a:extLst>
              <a:ext uri="{FF2B5EF4-FFF2-40B4-BE49-F238E27FC236}">
                <a16:creationId xmlns:a16="http://schemas.microsoft.com/office/drawing/2014/main" id="{879EBC2B-1770-450F-BCD3-59BA32CA55B2}"/>
              </a:ext>
            </a:extLst>
          </p:cNvPr>
          <p:cNvPicPr>
            <a:picLocks noChangeAspect="1"/>
          </p:cNvPicPr>
          <p:nvPr/>
        </p:nvPicPr>
        <p:blipFill>
          <a:blip r:embed="rId9"/>
          <a:stretch>
            <a:fillRect/>
          </a:stretch>
        </p:blipFill>
        <p:spPr>
          <a:xfrm>
            <a:off x="2433622" y="1292475"/>
            <a:ext cx="7207800" cy="2755924"/>
          </a:xfrm>
          <a:prstGeom prst="rect">
            <a:avLst/>
          </a:prstGeom>
        </p:spPr>
      </p:pic>
    </p:spTree>
    <p:custDataLst>
      <p:tags r:id="rId1"/>
    </p:custDataLst>
    <p:extLst>
      <p:ext uri="{BB962C8B-B14F-4D97-AF65-F5344CB8AC3E}">
        <p14:creationId xmlns:p14="http://schemas.microsoft.com/office/powerpoint/2010/main" val="1453850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001613A9-8174-4DD5-89A3-B564F74DDA2C}"/>
              </a:ext>
            </a:extLst>
          </p:cNvPr>
          <p:cNvSpPr txBox="1">
            <a:spLocks/>
          </p:cNvSpPr>
          <p:nvPr/>
        </p:nvSpPr>
        <p:spPr>
          <a:xfrm>
            <a:off x="1916814" y="336338"/>
            <a:ext cx="838504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cho</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lá</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xanh</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cây</a:t>
            </a:r>
            <a:endParaRPr kumimoji="0" lang="en-US" sz="40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Cho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bé</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thêm</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tuổi</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má</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hây</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hây</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hồng</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a:t>
            </a:r>
            <a:endPar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D7512D01-C1E5-4833-9EAA-57552E5B1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32" y="208815"/>
            <a:ext cx="607631" cy="607631"/>
          </a:xfrm>
          <a:prstGeom prst="rect">
            <a:avLst/>
          </a:prstGeom>
        </p:spPr>
      </p:pic>
      <p:sp>
        <p:nvSpPr>
          <p:cNvPr id="7" name="Google Shape;487;p33">
            <a:extLst>
              <a:ext uri="{FF2B5EF4-FFF2-40B4-BE49-F238E27FC236}">
                <a16:creationId xmlns:a16="http://schemas.microsoft.com/office/drawing/2014/main" id="{F73B74DF-3F45-41B9-85F9-E5CC35673FB3}"/>
              </a:ext>
            </a:extLst>
          </p:cNvPr>
          <p:cNvSpPr txBox="1">
            <a:spLocks/>
          </p:cNvSpPr>
          <p:nvPr/>
        </p:nvSpPr>
        <p:spPr>
          <a:xfrm>
            <a:off x="-854220" y="2965477"/>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xuân</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B8E2A538-25FD-41C4-AE25-9E2034508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9735" y="1962312"/>
            <a:ext cx="4772541" cy="3463501"/>
          </a:xfrm>
          <a:prstGeom prst="rect">
            <a:avLst/>
          </a:prstGeom>
          <a:ln>
            <a:noFill/>
          </a:ln>
          <a:effectLst>
            <a:softEdge rad="112500"/>
          </a:effectLst>
        </p:spPr>
      </p:pic>
      <p:sp>
        <p:nvSpPr>
          <p:cNvPr id="9" name="Arrow: Left 8">
            <a:hlinkClick r:id="rId7" action="ppaction://hlinksldjump"/>
            <a:extLst>
              <a:ext uri="{FF2B5EF4-FFF2-40B4-BE49-F238E27FC236}">
                <a16:creationId xmlns:a16="http://schemas.microsoft.com/office/drawing/2014/main" id="{35144B4F-8262-4028-A609-712217C85111}"/>
              </a:ext>
            </a:extLst>
          </p:cNvPr>
          <p:cNvSpPr/>
          <p:nvPr/>
        </p:nvSpPr>
        <p:spPr>
          <a:xfrm>
            <a:off x="398288" y="5948159"/>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69018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6699363F-9E07-46D4-A832-E7A65E203CEC}"/>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nóng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bức</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Trời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nắng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chang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chang</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học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làm</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Phải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mang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nón</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mũ</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CF650E71-B2BA-42AA-B97D-52D6960046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286B2D90-236B-4B5A-8BD2-F30B9E7FB596}"/>
              </a:ext>
            </a:extLst>
          </p:cNvPr>
          <p:cNvSpPr txBox="1">
            <a:spLocks/>
          </p:cNvSpPr>
          <p:nvPr/>
        </p:nvSpPr>
        <p:spPr>
          <a:xfrm>
            <a:off x="-552107" y="3239999"/>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hè</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418113D6-3A5F-43E8-98CC-F221AA2460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1038" y="2581884"/>
            <a:ext cx="4185322" cy="2790215"/>
          </a:xfrm>
          <a:prstGeom prst="rect">
            <a:avLst/>
          </a:prstGeom>
          <a:ln>
            <a:noFill/>
          </a:ln>
          <a:effectLst>
            <a:softEdge rad="112500"/>
          </a:effectLst>
        </p:spPr>
      </p:pic>
      <p:sp>
        <p:nvSpPr>
          <p:cNvPr id="9" name="Arrow: Left 8">
            <a:hlinkClick r:id="rId7" action="ppaction://hlinksldjump"/>
            <a:extLst>
              <a:ext uri="{FF2B5EF4-FFF2-40B4-BE49-F238E27FC236}">
                <a16:creationId xmlns:a16="http://schemas.microsoft.com/office/drawing/2014/main" id="{1A67B103-CB8B-4FCC-8A47-463B4AC5021D}"/>
              </a:ext>
            </a:extLst>
          </p:cNvPr>
          <p:cNvSpPr/>
          <p:nvPr/>
        </p:nvSpPr>
        <p:spPr>
          <a:xfrm>
            <a:off x="196061" y="5927994"/>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73880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A48A3809-A705-46F3-BF17-CDCD9B949912}"/>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Mùa gì dịu nắng</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Mây nhẹ nhàng bay</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Gió khẽ rung cây</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Lá vàng rơi rụng ?</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7F48B987-31E3-41F8-8C33-2D456EE1B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3423753C-D90F-4F3C-9298-F5F2DB9A2E34}"/>
              </a:ext>
            </a:extLst>
          </p:cNvPr>
          <p:cNvSpPr txBox="1">
            <a:spLocks/>
          </p:cNvSpPr>
          <p:nvPr/>
        </p:nvSpPr>
        <p:spPr>
          <a:xfrm>
            <a:off x="0" y="3105361"/>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thu</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98B14845-3893-4893-9E63-8088465052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6067" y="2513992"/>
            <a:ext cx="3929350" cy="2844380"/>
          </a:xfrm>
          <a:prstGeom prst="rect">
            <a:avLst/>
          </a:prstGeom>
          <a:ln>
            <a:noFill/>
          </a:ln>
          <a:effectLst>
            <a:softEdge rad="112500"/>
          </a:effectLst>
        </p:spPr>
      </p:pic>
      <p:sp>
        <p:nvSpPr>
          <p:cNvPr id="9" name="Arrow: Left 8">
            <a:hlinkClick r:id="rId7" action="ppaction://hlinksldjump"/>
            <a:extLst>
              <a:ext uri="{FF2B5EF4-FFF2-40B4-BE49-F238E27FC236}">
                <a16:creationId xmlns:a16="http://schemas.microsoft.com/office/drawing/2014/main" id="{25EBC9AB-9A3A-4654-95AC-C371E8C5F9F5}"/>
              </a:ext>
            </a:extLst>
          </p:cNvPr>
          <p:cNvSpPr/>
          <p:nvPr/>
        </p:nvSpPr>
        <p:spPr>
          <a:xfrm>
            <a:off x="237347" y="6105431"/>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79531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C6CAF1F1-1748-4415-AA72-C3215624151D}"/>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rét</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buốt</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Gió</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bấc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thổi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tràn</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học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làm</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Phải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lo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mặc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ấm</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75C407B5-0930-47B6-8AEF-56D7792F8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B8F9D594-8F57-4510-A0EB-EA289EA361D0}"/>
              </a:ext>
            </a:extLst>
          </p:cNvPr>
          <p:cNvSpPr txBox="1">
            <a:spLocks/>
          </p:cNvSpPr>
          <p:nvPr/>
        </p:nvSpPr>
        <p:spPr>
          <a:xfrm>
            <a:off x="-579775" y="3028560"/>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đông</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55D16CE5-CC28-448D-BCBF-28483FBB9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516443"/>
            <a:ext cx="4409800" cy="2939867"/>
          </a:xfrm>
          <a:prstGeom prst="rect">
            <a:avLst/>
          </a:prstGeom>
          <a:ln>
            <a:noFill/>
          </a:ln>
          <a:effectLst>
            <a:softEdge rad="112500"/>
          </a:effectLst>
        </p:spPr>
      </p:pic>
      <p:sp>
        <p:nvSpPr>
          <p:cNvPr id="9" name="Arrow: Left 8">
            <a:hlinkClick r:id="rId7" action="ppaction://hlinksldjump"/>
            <a:extLst>
              <a:ext uri="{FF2B5EF4-FFF2-40B4-BE49-F238E27FC236}">
                <a16:creationId xmlns:a16="http://schemas.microsoft.com/office/drawing/2014/main" id="{49244E3F-3686-4C2C-A39C-9882C353A043}"/>
              </a:ext>
            </a:extLst>
          </p:cNvPr>
          <p:cNvSpPr/>
          <p:nvPr/>
        </p:nvSpPr>
        <p:spPr>
          <a:xfrm>
            <a:off x="346107" y="6061492"/>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1648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a:extLst>
              <a:ext uri="{FF2B5EF4-FFF2-40B4-BE49-F238E27FC236}">
                <a16:creationId xmlns:a16="http://schemas.microsoft.com/office/drawing/2014/main" id="{17871919-2229-6AD0-C2B3-E609F833999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a:extLst>
              <a:ext uri="{FF2B5EF4-FFF2-40B4-BE49-F238E27FC236}">
                <a16:creationId xmlns:a16="http://schemas.microsoft.com/office/drawing/2014/main" id="{6805BB67-D0E9-83EA-16B1-9212C16A0A2A}"/>
              </a:ext>
            </a:extLst>
          </p:cNvPr>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1155307" y="0"/>
            <a:ext cx="10760468" cy="1954583"/>
            <a:chOff x="6986428" y="3997917"/>
            <a:chExt cx="10760468"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986428" y="4516849"/>
              <a:ext cx="9474593"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000000"/>
                  </a:solidFill>
                  <a:effectLst/>
                  <a:latin typeface="Calibri" panose="020F0502020204030204" pitchFamily="34" charset="0"/>
                  <a:cs typeface="Calibri" panose="020F0502020204030204" pitchFamily="34" charset="0"/>
                </a:rPr>
                <a:t>Trao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đổi</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Dấu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hiệu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nào</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của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thời</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tiết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giúp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em</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nhận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ra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mùa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xuân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đang</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về</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sắp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đến</a:t>
              </a:r>
              <a:r>
                <a:rPr lang="en-US" sz="3600"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pic>
        <p:nvPicPr>
          <p:cNvPr id="17" name="Picture 16">
            <a:extLst>
              <a:ext uri="{FF2B5EF4-FFF2-40B4-BE49-F238E27FC236}">
                <a16:creationId xmlns:a16="http://schemas.microsoft.com/office/drawing/2014/main" id="{3851BF93-A281-D9BF-33D8-F7AE7DEAAC8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26403" y="1857376"/>
            <a:ext cx="4930667" cy="4910624"/>
          </a:xfrm>
          <a:prstGeom prst="rect">
            <a:avLst/>
          </a:prstGeom>
        </p:spPr>
      </p:pic>
      <p:sp>
        <p:nvSpPr>
          <p:cNvPr id="18" name="文本框 6">
            <a:extLst>
              <a:ext uri="{FF2B5EF4-FFF2-40B4-BE49-F238E27FC236}">
                <a16:creationId xmlns:a16="http://schemas.microsoft.com/office/drawing/2014/main" id="{83756E5F-2541-24BE-3B51-831A8B94C2FA}"/>
              </a:ext>
            </a:extLst>
          </p:cNvPr>
          <p:cNvSpPr txBox="1"/>
          <p:nvPr/>
        </p:nvSpPr>
        <p:spPr>
          <a:xfrm>
            <a:off x="5648325" y="2424956"/>
            <a:ext cx="5781676" cy="3221593"/>
          </a:xfrm>
          <a:prstGeom prst="roundRect">
            <a:avLst>
              <a:gd name="adj" fmla="val 36592"/>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defRPr/>
            </a:pPr>
            <a:r>
              <a:rPr lang="en-US" sz="3200" b="1" i="1" dirty="0" err="1">
                <a:solidFill>
                  <a:srgbClr val="C00000"/>
                </a:solidFill>
                <a:latin typeface="Cambria" panose="02040503050406030204" pitchFamily="18" charset="0"/>
                <a:ea typeface="Cambria" panose="02040503050406030204" pitchFamily="18" charset="0"/>
              </a:rPr>
              <a:t>Dấu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hiệu</a:t>
            </a:r>
            <a:r>
              <a:rPr lang="en-US" sz="3200" b="1" i="1" dirty="0">
                <a:solidFill>
                  <a:srgbClr val="C00000"/>
                </a:solidFill>
                <a:latin typeface="Cambria" panose="02040503050406030204" pitchFamily="18" charset="0"/>
                <a:ea typeface="Cambria" panose="02040503050406030204" pitchFamily="18" charset="0"/>
              </a:rPr>
              <a:t>: N</a:t>
            </a:r>
            <a:r>
              <a:rPr lang="vi-VN" sz="3200" b="1" i="1" dirty="0">
                <a:solidFill>
                  <a:srgbClr val="C00000"/>
                </a:solidFill>
                <a:latin typeface="Cambria" panose="02040503050406030204" pitchFamily="18" charset="0"/>
                <a:ea typeface="Cambria" panose="02040503050406030204" pitchFamily="18" charset="0"/>
              </a:rPr>
              <a:t>hiều mưa phùn, trời dần ấm áp hơn, cây cối bắt đầu đâm chồi nảy lộc, nhiều loài hoa đua nhau khoe sắc.</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9" name="Arrow: Left 18">
            <a:hlinkClick r:id="rId8" action="ppaction://hlinksldjump"/>
            <a:extLst>
              <a:ext uri="{FF2B5EF4-FFF2-40B4-BE49-F238E27FC236}">
                <a16:creationId xmlns:a16="http://schemas.microsoft.com/office/drawing/2014/main" id="{2994C191-5D5E-1EB0-B4E0-512D4AFF1C0A}"/>
              </a:ext>
            </a:extLst>
          </p:cNvPr>
          <p:cNvSpPr/>
          <p:nvPr/>
        </p:nvSpPr>
        <p:spPr>
          <a:xfrm>
            <a:off x="9346268" y="5794625"/>
            <a:ext cx="1605983" cy="49315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17300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9">
            <a:extLst>
              <a:ext uri="{FF2B5EF4-FFF2-40B4-BE49-F238E27FC236}">
                <a16:creationId xmlns:a16="http://schemas.microsoft.com/office/drawing/2014/main" id="{65DFA12A-C202-4C6D-9693-B28CB4EB4BBD}"/>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7" name="Rounded Rectangle 6">
            <a:extLst>
              <a:ext uri="{FF2B5EF4-FFF2-40B4-BE49-F238E27FC236}">
                <a16:creationId xmlns:a16="http://schemas.microsoft.com/office/drawing/2014/main" id="{99F9B3DD-8FC0-4E91-B0A3-1AD966426FC5}"/>
              </a:ext>
            </a:extLst>
          </p:cNvPr>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9" name="Group 8">
            <a:extLst>
              <a:ext uri="{FF2B5EF4-FFF2-40B4-BE49-F238E27FC236}">
                <a16:creationId xmlns:a16="http://schemas.microsoft.com/office/drawing/2014/main" id="{980A992B-604A-49B4-83A6-9AF418FE2297}"/>
              </a:ext>
            </a:extLst>
          </p:cNvPr>
          <p:cNvGrpSpPr/>
          <p:nvPr/>
        </p:nvGrpSpPr>
        <p:grpSpPr>
          <a:xfrm>
            <a:off x="1155307" y="-200025"/>
            <a:ext cx="10350893" cy="1954583"/>
            <a:chOff x="6986428" y="3797892"/>
            <a:chExt cx="10350893" cy="1954583"/>
          </a:xfrm>
        </p:grpSpPr>
        <p:sp>
          <p:nvSpPr>
            <p:cNvPr id="12" name="Rectangle 11">
              <a:extLst>
                <a:ext uri="{FF2B5EF4-FFF2-40B4-BE49-F238E27FC236}">
                  <a16:creationId xmlns:a16="http://schemas.microsoft.com/office/drawing/2014/main" id="{31308C0B-14C9-404B-917C-CD27C91AA939}"/>
                </a:ext>
              </a:extLst>
            </p:cNvPr>
            <p:cNvSpPr/>
            <p:nvPr/>
          </p:nvSpPr>
          <p:spPr>
            <a:xfrm>
              <a:off x="6986428" y="4516849"/>
              <a:ext cx="9474593" cy="78599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000000"/>
                  </a:solidFill>
                  <a:effectLst/>
                  <a:latin typeface="Calibri" panose="020F0502020204030204" pitchFamily="34" charset="0"/>
                  <a:cs typeface="Calibri" panose="020F0502020204030204" pitchFamily="34" charset="0"/>
                </a:rPr>
                <a:t>Nhìn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vào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tranh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thấy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những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gì</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21B7E1E7-0BE2-42C7-8C28-A50DE133C6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2738" y="3797892"/>
              <a:ext cx="1954583" cy="1954583"/>
            </a:xfrm>
            <a:prstGeom prst="rect">
              <a:avLst/>
            </a:prstGeom>
          </p:spPr>
        </p:pic>
      </p:grpSp>
      <p:pic>
        <p:nvPicPr>
          <p:cNvPr id="15" name="Picture 14" descr="A path with a fence and flowers by a river&#10;&#10;Description automatically generated">
            <a:extLst>
              <a:ext uri="{FF2B5EF4-FFF2-40B4-BE49-F238E27FC236}">
                <a16:creationId xmlns:a16="http://schemas.microsoft.com/office/drawing/2014/main" id="{8CF9E3E7-8E7F-A9A9-11B0-671534AC65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075" y="1587273"/>
            <a:ext cx="6267450" cy="4476750"/>
          </a:xfrm>
          <a:prstGeom prst="rect">
            <a:avLst/>
          </a:prstGeom>
        </p:spPr>
      </p:pic>
      <p:sp>
        <p:nvSpPr>
          <p:cNvPr id="16" name="Arrow: Left 15">
            <a:hlinkClick r:id="rId7" action="ppaction://hlinksldjump"/>
            <a:extLst>
              <a:ext uri="{FF2B5EF4-FFF2-40B4-BE49-F238E27FC236}">
                <a16:creationId xmlns:a16="http://schemas.microsoft.com/office/drawing/2014/main" id="{1B8D195A-F61B-2397-B946-89A764E720F0}"/>
              </a:ext>
            </a:extLst>
          </p:cNvPr>
          <p:cNvSpPr/>
          <p:nvPr/>
        </p:nvSpPr>
        <p:spPr>
          <a:xfrm>
            <a:off x="10099497" y="5568593"/>
            <a:ext cx="1099337" cy="47002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90579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7D81DE-47DD-47AE-84C3-2DDD4CEC398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8- TV4- ĐỌC BƯỚC MÙA XUÂ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7932C8C-D7B6-4793-BC64-0F90E846AD75}: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4B289DB9-3FF1-4B1B-9199-A0BD6DFD175A}: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E1315A6D-6383-440A-9B5F-B35045B6080C}: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3F1F3E8F-277D-4FCD-99A1-10B8086A07DD}: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242050AF-61E2-457B-B936-A0B25AACD0B5}: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9EEFA219-7E51-427C-9514-1C1AA60B0645}: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1C77F51D-4B3B-4E57-8B7D-590DBC6C9C29}: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89109452-2F84-422C-9BBB-A2AF1A8A6E72}: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802721E1-6BA2-4A02-96E3-3935A0A6F76A}: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7DA8414E-FF97-4FA9-BA29-55BEB482FEF9}:274"/>
</p:tagLst>
</file>

<file path=ppt/tags/tag2.xml><?xml version="1.0" encoding="utf-8"?>
<p:tagLst xmlns:a="http://schemas.openxmlformats.org/drawingml/2006/main" xmlns:r="http://schemas.openxmlformats.org/officeDocument/2006/relationships" xmlns:p="http://schemas.openxmlformats.org/presentationml/2006/main">
  <p:tag name="GENSWF_SLIDE_UID" val="{00C1D059-0189-4621-8DC4-52E7271F5FC0}:289"/>
</p:tagLst>
</file>

<file path=ppt/tags/tag20.xml><?xml version="1.0" encoding="utf-8"?>
<p:tagLst xmlns:a="http://schemas.openxmlformats.org/drawingml/2006/main" xmlns:r="http://schemas.openxmlformats.org/officeDocument/2006/relationships" xmlns:p="http://schemas.openxmlformats.org/presentationml/2006/main">
  <p:tag name="GENSWF_SLIDE_UID" val="{60081785-685D-4534-A674-17F3CCD5873E}: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9B8C88B5-8095-4696-8F4B-4B54413C50C2}: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920C5C0C-6DEE-43D3-9694-3DF61A5CD6C0}: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BE138953-EF70-4FA6-B308-9B36468E4ABB}:278"/>
</p:tagLst>
</file>

<file path=ppt/tags/tag24.xml><?xml version="1.0" encoding="utf-8"?>
<p:tagLst xmlns:a="http://schemas.openxmlformats.org/drawingml/2006/main" xmlns:r="http://schemas.openxmlformats.org/officeDocument/2006/relationships" xmlns:p="http://schemas.openxmlformats.org/presentationml/2006/main">
  <p:tag name="GENSWF_SLIDE_UID" val="{18096ED9-0A20-4D48-A391-2D5CA80785D4}:279"/>
</p:tagLst>
</file>

<file path=ppt/tags/tag25.xml><?xml version="1.0" encoding="utf-8"?>
<p:tagLst xmlns:a="http://schemas.openxmlformats.org/drawingml/2006/main" xmlns:r="http://schemas.openxmlformats.org/officeDocument/2006/relationships" xmlns:p="http://schemas.openxmlformats.org/presentationml/2006/main">
  <p:tag name="GENSWF_SLIDE_UID" val="{B1D0E9A6-835E-4747-9638-9556CFB371B4}:280"/>
</p:tagLst>
</file>

<file path=ppt/tags/tag26.xml><?xml version="1.0" encoding="utf-8"?>
<p:tagLst xmlns:a="http://schemas.openxmlformats.org/drawingml/2006/main" xmlns:r="http://schemas.openxmlformats.org/officeDocument/2006/relationships" xmlns:p="http://schemas.openxmlformats.org/presentationml/2006/main">
  <p:tag name="GENSWF_SLIDE_UID" val="{D11472EC-D696-400B-8E78-CA519AA59F4F}:281"/>
</p:tagLst>
</file>

<file path=ppt/tags/tag27.xml><?xml version="1.0" encoding="utf-8"?>
<p:tagLst xmlns:a="http://schemas.openxmlformats.org/drawingml/2006/main" xmlns:r="http://schemas.openxmlformats.org/officeDocument/2006/relationships" xmlns:p="http://schemas.openxmlformats.org/presentationml/2006/main">
  <p:tag name="GENSWF_SLIDE_UID" val="{901D6853-F9FD-4DEE-83D4-B251E220CE72}:282"/>
</p:tagLst>
</file>

<file path=ppt/tags/tag28.xml><?xml version="1.0" encoding="utf-8"?>
<p:tagLst xmlns:a="http://schemas.openxmlformats.org/drawingml/2006/main" xmlns:r="http://schemas.openxmlformats.org/officeDocument/2006/relationships" xmlns:p="http://schemas.openxmlformats.org/presentationml/2006/main">
  <p:tag name="GENSWF_SLIDE_UID" val="{53685B0B-26A6-43B9-BE2F-0D6DA60BE208}:283"/>
</p:tagLst>
</file>

<file path=ppt/tags/tag29.xml><?xml version="1.0" encoding="utf-8"?>
<p:tagLst xmlns:a="http://schemas.openxmlformats.org/drawingml/2006/main" xmlns:r="http://schemas.openxmlformats.org/officeDocument/2006/relationships" xmlns:p="http://schemas.openxmlformats.org/presentationml/2006/main">
  <p:tag name="GENSWF_SLIDE_UID" val="{C2F6047E-7243-4621-94F9-AC722AC7D876}:284"/>
</p:tagLst>
</file>

<file path=ppt/tags/tag3.xml><?xml version="1.0" encoding="utf-8"?>
<p:tagLst xmlns:a="http://schemas.openxmlformats.org/drawingml/2006/main" xmlns:r="http://schemas.openxmlformats.org/officeDocument/2006/relationships" xmlns:p="http://schemas.openxmlformats.org/presentationml/2006/main">
  <p:tag name="GENSWF_SLIDE_UID" val="{BDAF4013-613B-4588-B037-18507D630A13}: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B4944A63-D794-4204-9320-345E239BBDEA}:285"/>
</p:tagLst>
</file>

<file path=ppt/tags/tag31.xml><?xml version="1.0" encoding="utf-8"?>
<p:tagLst xmlns:a="http://schemas.openxmlformats.org/drawingml/2006/main" xmlns:r="http://schemas.openxmlformats.org/officeDocument/2006/relationships" xmlns:p="http://schemas.openxmlformats.org/presentationml/2006/main">
  <p:tag name="GENSWF_SLIDE_UID" val="{F157384E-3B57-476F-A574-47374C3F63C7}:286"/>
</p:tagLst>
</file>

<file path=ppt/tags/tag32.xml><?xml version="1.0" encoding="utf-8"?>
<p:tagLst xmlns:a="http://schemas.openxmlformats.org/drawingml/2006/main" xmlns:r="http://schemas.openxmlformats.org/officeDocument/2006/relationships" xmlns:p="http://schemas.openxmlformats.org/presentationml/2006/main">
  <p:tag name="GENSWF_SLIDE_UID" val="{BE5E49AC-A1E9-4939-A246-3BD9E5DD2F46}:287"/>
</p:tagLst>
</file>

<file path=ppt/tags/tag4.xml><?xml version="1.0" encoding="utf-8"?>
<p:tagLst xmlns:a="http://schemas.openxmlformats.org/drawingml/2006/main" xmlns:r="http://schemas.openxmlformats.org/officeDocument/2006/relationships" xmlns:p="http://schemas.openxmlformats.org/presentationml/2006/main">
  <p:tag name="GENSWF_SLIDE_UID" val="{09F478B6-6B05-485C-8E3C-6EAE6B9C70E6}:258"/>
</p:tagLst>
</file>

<file path=ppt/tags/tag5.xml><?xml version="1.0" encoding="utf-8"?>
<p:tagLst xmlns:a="http://schemas.openxmlformats.org/drawingml/2006/main" xmlns:r="http://schemas.openxmlformats.org/officeDocument/2006/relationships" xmlns:p="http://schemas.openxmlformats.org/presentationml/2006/main">
  <p:tag name="GENSWF_SLIDE_UID" val="{677A534A-E04D-41AD-BD80-81F05230B3EC}:259"/>
</p:tagLst>
</file>

<file path=ppt/tags/tag6.xml><?xml version="1.0" encoding="utf-8"?>
<p:tagLst xmlns:a="http://schemas.openxmlformats.org/drawingml/2006/main" xmlns:r="http://schemas.openxmlformats.org/officeDocument/2006/relationships" xmlns:p="http://schemas.openxmlformats.org/presentationml/2006/main">
  <p:tag name="GENSWF_SLIDE_UID" val="{105BBF1A-2745-4BA1-8D40-609E3D148A0B}:260"/>
</p:tagLst>
</file>

<file path=ppt/tags/tag7.xml><?xml version="1.0" encoding="utf-8"?>
<p:tagLst xmlns:a="http://schemas.openxmlformats.org/drawingml/2006/main" xmlns:r="http://schemas.openxmlformats.org/officeDocument/2006/relationships" xmlns:p="http://schemas.openxmlformats.org/presentationml/2006/main">
  <p:tag name="GENSWF_SLIDE_UID" val="{D8E167CB-7A3D-4F60-96F9-29380EA73BF8}:261"/>
</p:tagLst>
</file>

<file path=ppt/tags/tag8.xml><?xml version="1.0" encoding="utf-8"?>
<p:tagLst xmlns:a="http://schemas.openxmlformats.org/drawingml/2006/main" xmlns:r="http://schemas.openxmlformats.org/officeDocument/2006/relationships" xmlns:p="http://schemas.openxmlformats.org/presentationml/2006/main">
  <p:tag name="GENSWF_SLIDE_UID" val="{3D1E6E50-6234-40E7-9530-F45BC22B3EDF}:262"/>
</p:tagLst>
</file>

<file path=ppt/tags/tag9.xml><?xml version="1.0" encoding="utf-8"?>
<p:tagLst xmlns:a="http://schemas.openxmlformats.org/drawingml/2006/main" xmlns:r="http://schemas.openxmlformats.org/officeDocument/2006/relationships" xmlns:p="http://schemas.openxmlformats.org/presentationml/2006/main">
  <p:tag name="GENSWF_SLIDE_UID" val="{B574F65C-0AEE-4E47-8D1B-42D46E47A1EE}: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1170</Words>
  <Application>Microsoft Office PowerPoint</Application>
  <PresentationFormat>Widescreen</PresentationFormat>
  <Paragraphs>188</Paragraphs>
  <Slides>31</Slides>
  <Notes>31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31</vt:i4>
      </vt:variant>
    </vt:vector>
  </HeadingPairs>
  <TitlesOfParts>
    <vt:vector size="51" baseType="lpstr">
      <vt:lpstr>微软雅黑</vt:lpstr>
      <vt:lpstr>宋体</vt:lpstr>
      <vt:lpstr>Arial</vt:lpstr>
      <vt:lpstr>Averta Std CY</vt:lpstr>
      <vt:lpstr>Bubblegum Sans</vt:lpstr>
      <vt:lpstr>Calibri</vt:lpstr>
      <vt:lpstr>Calibri Light</vt:lpstr>
      <vt:lpstr>Cambria</vt:lpstr>
      <vt:lpstr>等线</vt:lpstr>
      <vt:lpstr>inpin heiti</vt:lpstr>
      <vt:lpstr>Odibee Sans</vt:lpstr>
      <vt:lpstr>Roboto</vt:lpstr>
      <vt:lpstr>Times New Roman</vt:lpstr>
      <vt:lpstr>UTM Avo</vt:lpstr>
      <vt:lpstr>UTM Showcard</vt:lpstr>
      <vt:lpstr>Wingdings</vt:lpstr>
      <vt:lpstr>字魂27号-布丁体</vt:lpstr>
      <vt:lpstr>思源黑体 CN</vt:lpstr>
      <vt:lpstr>胡晓波男神体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28- TV4- ĐỌC BƯỚC MÙA XUÂN</dc:title>
  <dc:creator>Administrator</dc:creator>
  <cp:lastModifiedBy>Administrator</cp:lastModifiedBy>
  <cp:revision>4</cp:revision>
  <dcterms:created xsi:type="dcterms:W3CDTF">2025-03-29T09:51:24Z</dcterms:created>
  <dcterms:modified xsi:type="dcterms:W3CDTF">2025-03-29T09:53:12Z</dcterms:modified>
</cp:coreProperties>
</file>