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63" r:id="rId3"/>
    <p:sldId id="265" r:id="rId4"/>
    <p:sldId id="266" r:id="rId5"/>
    <p:sldId id="267" r:id="rId6"/>
    <p:sldId id="268" r:id="rId7"/>
    <p:sldId id="269" r:id="rId8"/>
    <p:sldId id="270" r:id="rId9"/>
    <p:sldId id="275" r:id="rId10"/>
    <p:sldId id="276" r:id="rId11"/>
    <p:sldId id="278" r:id="rId12"/>
    <p:sldId id="279" r:id="rId13"/>
    <p:sldId id="280" r:id="rId14"/>
    <p:sldId id="281" r:id="rId15"/>
    <p:sldId id="282" r:id="rId16"/>
    <p:sldId id="283" r:id="rId17"/>
    <p:sldId id="284" r:id="rId18"/>
    <p:sldId id="286" r:id="rId19"/>
    <p:sldId id="291"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18581-735A-4E7A-B761-429535A6FDD8}" type="datetimeFigureOut">
              <a:rPr lang="en-US" smtClean="0"/>
              <a:t>29/3/2025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EAE7C-E8D9-4954-9284-44A985B434C2}" type="slidenum">
              <a:rPr lang="en-US" smtClean="0"/>
              <a:t>‹#›</a:t>
            </a:fld>
            <a:endParaRPr lang="en-US"/>
          </a:p>
        </p:txBody>
      </p:sp>
    </p:spTree>
    <p:extLst>
      <p:ext uri="{BB962C8B-B14F-4D97-AF65-F5344CB8AC3E}">
        <p14:creationId xmlns:p14="http://schemas.microsoft.com/office/powerpoint/2010/main" val="418213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3A13E995-D537-41EB-B7CD-04398DE51027}" type="slidenum">
              <a:rPr lang="en-US" smtClean="0"/>
              <a:t>1</a:t>
            </a:fld>
            <a:endParaRPr lang="en-US"/>
          </a:p>
        </p:txBody>
      </p:sp>
    </p:spTree>
    <p:extLst>
      <p:ext uri="{BB962C8B-B14F-4D97-AF65-F5344CB8AC3E}">
        <p14:creationId xmlns:p14="http://schemas.microsoft.com/office/powerpoint/2010/main" val="310311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10</a:t>
            </a:fld>
            <a:endParaRPr lang="en-US"/>
          </a:p>
        </p:txBody>
      </p:sp>
    </p:spTree>
    <p:extLst>
      <p:ext uri="{BB962C8B-B14F-4D97-AF65-F5344CB8AC3E}">
        <p14:creationId xmlns:p14="http://schemas.microsoft.com/office/powerpoint/2010/main" val="421584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3A13E995-D537-41EB-B7CD-04398DE51027}" type="slidenum">
              <a:rPr lang="en-US" smtClean="0"/>
              <a:t>11</a:t>
            </a:fld>
            <a:endParaRPr lang="en-US"/>
          </a:p>
        </p:txBody>
      </p:sp>
    </p:spTree>
    <p:extLst>
      <p:ext uri="{BB962C8B-B14F-4D97-AF65-F5344CB8AC3E}">
        <p14:creationId xmlns:p14="http://schemas.microsoft.com/office/powerpoint/2010/main" val="739645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12</a:t>
            </a:fld>
            <a:endParaRPr lang="en-US"/>
          </a:p>
        </p:txBody>
      </p:sp>
    </p:spTree>
    <p:extLst>
      <p:ext uri="{BB962C8B-B14F-4D97-AF65-F5344CB8AC3E}">
        <p14:creationId xmlns:p14="http://schemas.microsoft.com/office/powerpoint/2010/main" val="136006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13</a:t>
            </a:fld>
            <a:endParaRPr lang="en-US"/>
          </a:p>
        </p:txBody>
      </p:sp>
    </p:spTree>
    <p:extLst>
      <p:ext uri="{BB962C8B-B14F-4D97-AF65-F5344CB8AC3E}">
        <p14:creationId xmlns:p14="http://schemas.microsoft.com/office/powerpoint/2010/main" val="114150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14</a:t>
            </a:fld>
            <a:endParaRPr lang="en-US"/>
          </a:p>
        </p:txBody>
      </p:sp>
    </p:spTree>
    <p:extLst>
      <p:ext uri="{BB962C8B-B14F-4D97-AF65-F5344CB8AC3E}">
        <p14:creationId xmlns:p14="http://schemas.microsoft.com/office/powerpoint/2010/main" val="298989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15</a:t>
            </a:fld>
            <a:endParaRPr lang="en-US"/>
          </a:p>
        </p:txBody>
      </p:sp>
    </p:spTree>
    <p:extLst>
      <p:ext uri="{BB962C8B-B14F-4D97-AF65-F5344CB8AC3E}">
        <p14:creationId xmlns:p14="http://schemas.microsoft.com/office/powerpoint/2010/main" val="1918595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16</a:t>
            </a:fld>
            <a:endParaRPr lang="en-US"/>
          </a:p>
        </p:txBody>
      </p:sp>
    </p:spTree>
    <p:extLst>
      <p:ext uri="{BB962C8B-B14F-4D97-AF65-F5344CB8AC3E}">
        <p14:creationId xmlns:p14="http://schemas.microsoft.com/office/powerpoint/2010/main" val="1805508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17</a:t>
            </a:fld>
            <a:endParaRPr lang="en-US"/>
          </a:p>
        </p:txBody>
      </p:sp>
    </p:spTree>
    <p:extLst>
      <p:ext uri="{BB962C8B-B14F-4D97-AF65-F5344CB8AC3E}">
        <p14:creationId xmlns:p14="http://schemas.microsoft.com/office/powerpoint/2010/main" val="109777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18</a:t>
            </a:fld>
            <a:endParaRPr lang="en-US"/>
          </a:p>
        </p:txBody>
      </p:sp>
    </p:spTree>
    <p:extLst>
      <p:ext uri="{BB962C8B-B14F-4D97-AF65-F5344CB8AC3E}">
        <p14:creationId xmlns:p14="http://schemas.microsoft.com/office/powerpoint/2010/main" val="26720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19</a:t>
            </a:fld>
            <a:endParaRPr lang="en-US"/>
          </a:p>
        </p:txBody>
      </p:sp>
    </p:spTree>
    <p:extLst>
      <p:ext uri="{BB962C8B-B14F-4D97-AF65-F5344CB8AC3E}">
        <p14:creationId xmlns:p14="http://schemas.microsoft.com/office/powerpoint/2010/main" val="251087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2</a:t>
            </a:fld>
            <a:endParaRPr lang="en-US"/>
          </a:p>
        </p:txBody>
      </p:sp>
    </p:spTree>
    <p:extLst>
      <p:ext uri="{BB962C8B-B14F-4D97-AF65-F5344CB8AC3E}">
        <p14:creationId xmlns:p14="http://schemas.microsoft.com/office/powerpoint/2010/main" val="205597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3</a:t>
            </a:fld>
            <a:endParaRPr lang="en-US"/>
          </a:p>
        </p:txBody>
      </p:sp>
    </p:spTree>
    <p:extLst>
      <p:ext uri="{BB962C8B-B14F-4D97-AF65-F5344CB8AC3E}">
        <p14:creationId xmlns:p14="http://schemas.microsoft.com/office/powerpoint/2010/main" val="375017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4</a:t>
            </a:fld>
            <a:endParaRPr lang="en-US"/>
          </a:p>
        </p:txBody>
      </p:sp>
    </p:spTree>
    <p:extLst>
      <p:ext uri="{BB962C8B-B14F-4D97-AF65-F5344CB8AC3E}">
        <p14:creationId xmlns:p14="http://schemas.microsoft.com/office/powerpoint/2010/main" val="353684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3A13E995-D537-41EB-B7CD-04398DE51027}" type="slidenum">
              <a:rPr lang="en-US" smtClean="0"/>
              <a:t>5</a:t>
            </a:fld>
            <a:endParaRPr lang="en-US"/>
          </a:p>
        </p:txBody>
      </p:sp>
    </p:spTree>
    <p:extLst>
      <p:ext uri="{BB962C8B-B14F-4D97-AF65-F5344CB8AC3E}">
        <p14:creationId xmlns:p14="http://schemas.microsoft.com/office/powerpoint/2010/main" val="398406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55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893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6322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EAE7C-E8D9-4954-9284-44A985B434C2}" type="slidenum">
              <a:rPr lang="en-US" smtClean="0"/>
              <a:t>9</a:t>
            </a:fld>
            <a:endParaRPr lang="en-US"/>
          </a:p>
        </p:txBody>
      </p:sp>
    </p:spTree>
    <p:extLst>
      <p:ext uri="{BB962C8B-B14F-4D97-AF65-F5344CB8AC3E}">
        <p14:creationId xmlns:p14="http://schemas.microsoft.com/office/powerpoint/2010/main" val="369111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D6A982-D2DA-4B56-A24B-46B4BBD68823}"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389130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6A982-D2DA-4B56-A24B-46B4BBD68823}"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396782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6A982-D2DA-4B56-A24B-46B4BBD68823}"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317056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42276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6A982-D2DA-4B56-A24B-46B4BBD68823}"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13617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D6A982-D2DA-4B56-A24B-46B4BBD68823}"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1182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D6A982-D2DA-4B56-A24B-46B4BBD68823}"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378066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D6A982-D2DA-4B56-A24B-46B4BBD68823}" type="datetimeFigureOut">
              <a:rPr lang="en-US" smtClean="0"/>
              <a:t>29/3/2025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383422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D6A982-D2DA-4B56-A24B-46B4BBD68823}" type="datetimeFigureOut">
              <a:rPr lang="en-US" smtClean="0"/>
              <a:t>29/3/2025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112858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6A982-D2DA-4B56-A24B-46B4BBD68823}" type="datetimeFigureOut">
              <a:rPr lang="en-US" smtClean="0"/>
              <a:t>29/3/2025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52522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D6A982-D2DA-4B56-A24B-46B4BBD68823}"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186209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D6A982-D2DA-4B56-A24B-46B4BBD68823}"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03F2D-D32A-4888-9815-44616836A8BC}" type="slidenum">
              <a:rPr lang="en-US" smtClean="0"/>
              <a:t>‹#›</a:t>
            </a:fld>
            <a:endParaRPr lang="en-US"/>
          </a:p>
        </p:txBody>
      </p:sp>
    </p:spTree>
    <p:extLst>
      <p:ext uri="{BB962C8B-B14F-4D97-AF65-F5344CB8AC3E}">
        <p14:creationId xmlns:p14="http://schemas.microsoft.com/office/powerpoint/2010/main" val="372490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6A982-D2DA-4B56-A24B-46B4BBD68823}" type="datetimeFigureOut">
              <a:rPr lang="en-US" smtClean="0"/>
              <a:t>29/3/2025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03F2D-D32A-4888-9815-44616836A8BC}" type="slidenum">
              <a:rPr lang="en-US" smtClean="0"/>
              <a:t>‹#›</a:t>
            </a:fld>
            <a:endParaRPr lang="en-US"/>
          </a:p>
        </p:txBody>
      </p:sp>
    </p:spTree>
    <p:extLst>
      <p:ext uri="{BB962C8B-B14F-4D97-AF65-F5344CB8AC3E}">
        <p14:creationId xmlns:p14="http://schemas.microsoft.com/office/powerpoint/2010/main" val="1677460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NULL"/><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NULL"/><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microsoft.com/office/2007/relationships/hdphoto" Target="../media/hdphoto3.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2.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microsoft.com/office/2007/relationships/hdphoto" Target="../media/hdphoto2.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NUL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5CDBFA72-7624-230B-8176-5A52F5167C88}"/>
              </a:ext>
            </a:extLst>
          </p:cNvPr>
          <p:cNvPicPr>
            <a:picLocks noChangeAspect="1"/>
          </p:cNvPicPr>
          <p:nvPr/>
        </p:nvPicPr>
        <p:blipFill>
          <a:blip r:embed="rId4">
            <a:alphaModFix amt="92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3261" y="-158210"/>
            <a:ext cx="11768739" cy="6252302"/>
          </a:xfrm>
          <a:prstGeom prst="rect">
            <a:avLst/>
          </a:prstGeom>
        </p:spPr>
      </p:pic>
      <p:pic>
        <p:nvPicPr>
          <p:cNvPr id="8" name="Picture 7">
            <a:extLst>
              <a:ext uri="{FF2B5EF4-FFF2-40B4-BE49-F238E27FC236}">
                <a16:creationId xmlns:a16="http://schemas.microsoft.com/office/drawing/2014/main" id="{A9C90FD8-2621-6834-3B7B-FD53640B3351}"/>
              </a:ext>
            </a:extLst>
          </p:cNvPr>
          <p:cNvPicPr>
            <a:picLocks noChangeAspect="1"/>
          </p:cNvPicPr>
          <p:nvPr/>
        </p:nvPicPr>
        <p:blipFill>
          <a:blip r:embed="rId6"/>
          <a:stretch>
            <a:fillRect/>
          </a:stretch>
        </p:blipFill>
        <p:spPr>
          <a:xfrm rot="21252128">
            <a:off x="4502309" y="869761"/>
            <a:ext cx="3706894" cy="2025716"/>
          </a:xfrm>
          <a:prstGeom prst="rect">
            <a:avLst/>
          </a:prstGeom>
        </p:spPr>
      </p:pic>
      <p:sp>
        <p:nvSpPr>
          <p:cNvPr id="11" name="Freeform 2">
            <a:extLst>
              <a:ext uri="{FF2B5EF4-FFF2-40B4-BE49-F238E27FC236}">
                <a16:creationId xmlns:a16="http://schemas.microsoft.com/office/drawing/2014/main" id="{87931A49-E483-E3E4-39BE-B5249439A8CC}"/>
              </a:ext>
            </a:extLst>
          </p:cNvPr>
          <p:cNvSpPr/>
          <p:nvPr/>
        </p:nvSpPr>
        <p:spPr>
          <a:xfrm>
            <a:off x="-109654" y="2930626"/>
            <a:ext cx="5091229" cy="3927374"/>
          </a:xfrm>
          <a:custGeom>
            <a:avLst/>
            <a:gdLst/>
            <a:ahLst/>
            <a:cxnLst/>
            <a:rect l="l" t="t" r="r" b="b"/>
            <a:pathLst>
              <a:path w="8969591" h="8229600">
                <a:moveTo>
                  <a:pt x="0" y="0"/>
                </a:moveTo>
                <a:lnTo>
                  <a:pt x="8969592" y="0"/>
                </a:lnTo>
                <a:lnTo>
                  <a:pt x="8969592" y="8229600"/>
                </a:lnTo>
                <a:lnTo>
                  <a:pt x="0" y="8229600"/>
                </a:lnTo>
                <a:lnTo>
                  <a:pt x="0" y="0"/>
                </a:lnTo>
                <a:close/>
              </a:path>
            </a:pathLst>
          </a:custGeom>
          <a:blipFill>
            <a:blip r:embed="rId7"/>
            <a:stretch>
              <a:fillRect/>
            </a:stretch>
          </a:blipFill>
        </p:spPr>
      </p:sp>
      <p:sp>
        <p:nvSpPr>
          <p:cNvPr id="12" name="Freeform 3">
            <a:extLst>
              <a:ext uri="{FF2B5EF4-FFF2-40B4-BE49-F238E27FC236}">
                <a16:creationId xmlns:a16="http://schemas.microsoft.com/office/drawing/2014/main" id="{D272D605-0159-A7A7-9398-90155E5EF60C}"/>
              </a:ext>
            </a:extLst>
          </p:cNvPr>
          <p:cNvSpPr/>
          <p:nvPr/>
        </p:nvSpPr>
        <p:spPr>
          <a:xfrm>
            <a:off x="7877174" y="4391024"/>
            <a:ext cx="3914775" cy="2536725"/>
          </a:xfrm>
          <a:custGeom>
            <a:avLst/>
            <a:gdLst/>
            <a:ahLst/>
            <a:cxnLst/>
            <a:rect l="l" t="t" r="r" b="b"/>
            <a:pathLst>
              <a:path w="6837316" h="4709202">
                <a:moveTo>
                  <a:pt x="0" y="0"/>
                </a:moveTo>
                <a:lnTo>
                  <a:pt x="6837316" y="0"/>
                </a:lnTo>
                <a:lnTo>
                  <a:pt x="6837316" y="4709201"/>
                </a:lnTo>
                <a:lnTo>
                  <a:pt x="0" y="4709201"/>
                </a:lnTo>
                <a:lnTo>
                  <a:pt x="0" y="0"/>
                </a:lnTo>
                <a:close/>
              </a:path>
            </a:pathLst>
          </a:custGeom>
          <a:blipFill>
            <a:blip r:embed="rId8"/>
            <a:stretch>
              <a:fillRect/>
            </a:stretch>
          </a:blipFill>
        </p:spPr>
      </p:sp>
      <p:pic>
        <p:nvPicPr>
          <p:cNvPr id="14" name="Picture 13">
            <a:extLst>
              <a:ext uri="{FF2B5EF4-FFF2-40B4-BE49-F238E27FC236}">
                <a16:creationId xmlns:a16="http://schemas.microsoft.com/office/drawing/2014/main" id="{6F453613-789E-88FD-5548-DA90F1351859}"/>
              </a:ext>
            </a:extLst>
          </p:cNvPr>
          <p:cNvPicPr>
            <a:picLocks noChangeAspect="1"/>
          </p:cNvPicPr>
          <p:nvPr/>
        </p:nvPicPr>
        <p:blipFill>
          <a:blip r:embed="rId9"/>
          <a:stretch>
            <a:fillRect/>
          </a:stretch>
        </p:blipFill>
        <p:spPr>
          <a:xfrm>
            <a:off x="3719389" y="1647660"/>
            <a:ext cx="7248772" cy="3810330"/>
          </a:xfrm>
          <a:prstGeom prst="rect">
            <a:avLst/>
          </a:prstGeom>
        </p:spPr>
      </p:pic>
      <p:sp>
        <p:nvSpPr>
          <p:cNvPr id="2" name="Rectangle 1"/>
          <p:cNvSpPr/>
          <p:nvPr/>
        </p:nvSpPr>
        <p:spPr>
          <a:xfrm>
            <a:off x="3510988" y="5225630"/>
            <a:ext cx="4560416" cy="584775"/>
          </a:xfrm>
          <a:prstGeom prst="rect">
            <a:avLst/>
          </a:prstGeom>
          <a:noFill/>
        </p:spPr>
        <p:txBody>
          <a:bodyPr wrap="none" lIns="91440" tIns="45720" rIns="91440" bIns="45720">
            <a:spAutoFit/>
          </a:bodyPr>
          <a:lstStyle/>
          <a:p>
            <a:pPr algn="ctr"/>
            <a:r>
              <a:rPr lang="en-US" sz="3200" b="1" smtClean="0">
                <a:ln w="0"/>
                <a:solidFill>
                  <a:srgbClr val="FF0000"/>
                </a:solidFill>
                <a:effectLst>
                  <a:outerShdw blurRad="38100" dist="25400" dir="5400000" algn="ctr" rotWithShape="0">
                    <a:srgbClr val="6E747A">
                      <a:alpha val="43000"/>
                    </a:srgbClr>
                  </a:outerShdw>
                </a:effectLst>
              </a:rPr>
              <a:t>GV: PHẠM THỊ KIM OANH</a:t>
            </a:r>
            <a:endParaRPr lang="en-US" sz="32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27311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38C8243A-3844-CD06-C5B8-6D8BF13682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60318" y="617170"/>
            <a:ext cx="7624013" cy="6382512"/>
          </a:xfrm>
          <a:prstGeom prst="rect">
            <a:avLst/>
          </a:prstGeom>
        </p:spPr>
      </p:pic>
      <p:pic>
        <p:nvPicPr>
          <p:cNvPr id="6" name="Picture 10">
            <a:extLst>
              <a:ext uri="{FF2B5EF4-FFF2-40B4-BE49-F238E27FC236}">
                <a16:creationId xmlns:a16="http://schemas.microsoft.com/office/drawing/2014/main" id="{908F51F3-966D-9884-9605-7ACCD0FE1B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9544253" y="2633472"/>
            <a:ext cx="2530585" cy="3133852"/>
          </a:xfrm>
          <a:prstGeom prst="rect">
            <a:avLst/>
          </a:prstGeom>
        </p:spPr>
      </p:pic>
      <p:pic>
        <p:nvPicPr>
          <p:cNvPr id="8" name="Picture 10">
            <a:extLst>
              <a:ext uri="{FF2B5EF4-FFF2-40B4-BE49-F238E27FC236}">
                <a16:creationId xmlns:a16="http://schemas.microsoft.com/office/drawing/2014/main" id="{524C5780-2111-AD15-50B7-100582233B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4908" y="3036187"/>
            <a:ext cx="4265699" cy="4882058"/>
          </a:xfrm>
          <a:prstGeom prst="rect">
            <a:avLst/>
          </a:prstGeom>
        </p:spPr>
      </p:pic>
      <p:pic>
        <p:nvPicPr>
          <p:cNvPr id="3" name="Picture 2">
            <a:extLst>
              <a:ext uri="{FF2B5EF4-FFF2-40B4-BE49-F238E27FC236}">
                <a16:creationId xmlns:a16="http://schemas.microsoft.com/office/drawing/2014/main" id="{A5734427-D63D-4B89-916C-99E2F073D18C}"/>
              </a:ext>
            </a:extLst>
          </p:cNvPr>
          <p:cNvPicPr>
            <a:picLocks noChangeAspect="1"/>
          </p:cNvPicPr>
          <p:nvPr/>
        </p:nvPicPr>
        <p:blipFill>
          <a:blip r:embed="rId10"/>
          <a:stretch>
            <a:fillRect/>
          </a:stretch>
        </p:blipFill>
        <p:spPr>
          <a:xfrm>
            <a:off x="3668513" y="1402091"/>
            <a:ext cx="5407621" cy="2798307"/>
          </a:xfrm>
          <a:prstGeom prst="rect">
            <a:avLst/>
          </a:prstGeom>
        </p:spPr>
      </p:pic>
    </p:spTree>
    <p:custDataLst>
      <p:tags r:id="rId1"/>
    </p:custDataLst>
    <p:extLst>
      <p:ext uri="{BB962C8B-B14F-4D97-AF65-F5344CB8AC3E}">
        <p14:creationId xmlns:p14="http://schemas.microsoft.com/office/powerpoint/2010/main" val="3221080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DE52BF6-30D1-490A-A19C-5DF5ECA2B2E5}"/>
              </a:ext>
            </a:extLst>
          </p:cNvPr>
          <p:cNvSpPr txBox="1"/>
          <p:nvPr/>
        </p:nvSpPr>
        <p:spPr>
          <a:xfrm>
            <a:off x="1065868" y="529770"/>
            <a:ext cx="10231240" cy="1446550"/>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1. </a:t>
            </a:r>
            <a:r>
              <a:rPr lang="vi-VN" sz="4400" b="1" dirty="0">
                <a:solidFill>
                  <a:srgbClr val="002060"/>
                </a:solidFill>
                <a:latin typeface="Calibri" panose="020F0502020204030204" pitchFamily="34" charset="0"/>
                <a:cs typeface="Calibri" panose="020F0502020204030204" pitchFamily="34" charset="0"/>
              </a:rPr>
              <a:t>Nghĩ về quê hương tác giả nhớ nhất hình ảnh nào?</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0" name="Picture 9" descr="A picture containing clipart&#10;&#10;Description automatically generated">
            <a:extLst>
              <a:ext uri="{FF2B5EF4-FFF2-40B4-BE49-F238E27FC236}">
                <a16:creationId xmlns:a16="http://schemas.microsoft.com/office/drawing/2014/main" id="{2FF39C2B-6773-4A22-BAA4-ACE6D5AC877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6993" b="91108" l="9994" r="89942">
                        <a14:foregroundMark x1="52781" y1="6993" x2="57277" y2="10833"/>
                        <a14:foregroundMark x1="50517" y1="91108" x2="45828" y2="78860"/>
                        <a14:foregroundMark x1="44179" y1="14632" x2="48480" y2="16694"/>
                      </a14:backgroundRemoval>
                    </a14:imgEffect>
                  </a14:imgLayer>
                </a14:imgProps>
              </a:ext>
              <a:ext uri="{28A0092B-C50C-407E-A947-70E740481C1C}">
                <a14:useLocalDpi xmlns:a14="http://schemas.microsoft.com/office/drawing/2010/main" val="0"/>
              </a:ext>
            </a:extLst>
          </a:blip>
          <a:stretch>
            <a:fillRect/>
          </a:stretch>
        </p:blipFill>
        <p:spPr>
          <a:xfrm flipH="1">
            <a:off x="-210806" y="2272564"/>
            <a:ext cx="5229546" cy="4183636"/>
          </a:xfrm>
          <a:prstGeom prst="rect">
            <a:avLst/>
          </a:prstGeom>
        </p:spPr>
      </p:pic>
      <p:grpSp>
        <p:nvGrpSpPr>
          <p:cNvPr id="11" name="Group 10">
            <a:extLst>
              <a:ext uri="{FF2B5EF4-FFF2-40B4-BE49-F238E27FC236}">
                <a16:creationId xmlns:a16="http://schemas.microsoft.com/office/drawing/2014/main" id="{761453B2-B3B6-400C-8E44-ACA59DBB0B4D}"/>
              </a:ext>
            </a:extLst>
          </p:cNvPr>
          <p:cNvGrpSpPr/>
          <p:nvPr/>
        </p:nvGrpSpPr>
        <p:grpSpPr>
          <a:xfrm>
            <a:off x="4094750" y="2367537"/>
            <a:ext cx="7293339" cy="2763263"/>
            <a:chOff x="4638596" y="3133618"/>
            <a:chExt cx="5543094" cy="3000054"/>
          </a:xfrm>
        </p:grpSpPr>
        <p:sp>
          <p:nvSpPr>
            <p:cNvPr id="3" name="Rectangle: Rounded Corners 2">
              <a:extLst>
                <a:ext uri="{FF2B5EF4-FFF2-40B4-BE49-F238E27FC236}">
                  <a16:creationId xmlns:a16="http://schemas.microsoft.com/office/drawing/2014/main" id="{0F870EE3-A66D-4D5F-A4B5-919C087F4C3C}"/>
                </a:ext>
              </a:extLst>
            </p:cNvPr>
            <p:cNvSpPr/>
            <p:nvPr/>
          </p:nvSpPr>
          <p:spPr>
            <a:xfrm>
              <a:off x="4638596" y="3133618"/>
              <a:ext cx="5543094" cy="3000054"/>
            </a:xfrm>
            <a:prstGeom prst="roundRect">
              <a:avLst/>
            </a:prstGeom>
            <a:solidFill>
              <a:schemeClr val="bg1"/>
            </a:solidFill>
            <a:ln w="28575">
              <a:solidFill>
                <a:srgbClr val="21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0E6F22-C90E-4260-BE7A-2D1EBED50D5A}"/>
                </a:ext>
              </a:extLst>
            </p:cNvPr>
            <p:cNvSpPr txBox="1"/>
            <p:nvPr/>
          </p:nvSpPr>
          <p:spPr>
            <a:xfrm>
              <a:off x="4638596" y="3429001"/>
              <a:ext cx="5440351" cy="2308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Nghĩ về quê hương, tác giả nhớ nhất hình ảnh cây đa. Vì cây đa ở ngay trước xóm./ Vì cây đa gắn liền với tuổi thơ của tác giả,…</a:t>
              </a:r>
              <a:endParaRPr kumimoji="0" lang="en-US" sz="36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955797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DE52BF6-30D1-490A-A19C-5DF5ECA2B2E5}"/>
              </a:ext>
            </a:extLst>
          </p:cNvPr>
          <p:cNvSpPr txBox="1"/>
          <p:nvPr/>
        </p:nvSpPr>
        <p:spPr>
          <a:xfrm>
            <a:off x="771525" y="529770"/>
            <a:ext cx="10525583" cy="769441"/>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2. </a:t>
            </a:r>
            <a:r>
              <a:rPr lang="vi-VN" sz="4400" b="1" dirty="0">
                <a:solidFill>
                  <a:srgbClr val="002060"/>
                </a:solidFill>
                <a:latin typeface="Calibri" panose="020F0502020204030204" pitchFamily="34" charset="0"/>
                <a:cs typeface="Calibri" panose="020F0502020204030204" pitchFamily="34" charset="0"/>
              </a:rPr>
              <a:t>Cây đa quê hương được tả như thế nào? </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3" name="Picture 22">
            <a:extLst>
              <a:ext uri="{FF2B5EF4-FFF2-40B4-BE49-F238E27FC236}">
                <a16:creationId xmlns:a16="http://schemas.microsoft.com/office/drawing/2014/main" id="{C04FDF83-4333-09C2-A44C-7B68DC06DDAC}"/>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995612" y="1595437"/>
            <a:ext cx="6415088" cy="4657530"/>
          </a:xfrm>
          <a:prstGeom prst="rect">
            <a:avLst/>
          </a:prstGeom>
        </p:spPr>
      </p:pic>
    </p:spTree>
    <p:custDataLst>
      <p:tags r:id="rId1"/>
    </p:custDataLst>
    <p:extLst>
      <p:ext uri="{BB962C8B-B14F-4D97-AF65-F5344CB8AC3E}">
        <p14:creationId xmlns:p14="http://schemas.microsoft.com/office/powerpoint/2010/main" val="3535640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4DADD7EF-44D1-3163-C1E6-B045419471DA}"/>
              </a:ext>
            </a:extLst>
          </p:cNvPr>
          <p:cNvGraphicFramePr>
            <a:graphicFrameLocks noGrp="1"/>
          </p:cNvGraphicFramePr>
          <p:nvPr>
            <p:extLst/>
          </p:nvPr>
        </p:nvGraphicFramePr>
        <p:xfrm>
          <a:off x="981075" y="981075"/>
          <a:ext cx="10274300" cy="4908762"/>
        </p:xfrm>
        <a:graphic>
          <a:graphicData uri="http://schemas.openxmlformats.org/drawingml/2006/table">
            <a:tbl>
              <a:tblPr firstRow="1" bandRow="1">
                <a:tableStyleId>{93296810-A885-4BE3-A3E7-6D5BEEA58F35}</a:tableStyleId>
              </a:tblPr>
              <a:tblGrid>
                <a:gridCol w="1352550">
                  <a:extLst>
                    <a:ext uri="{9D8B030D-6E8A-4147-A177-3AD203B41FA5}">
                      <a16:colId xmlns:a16="http://schemas.microsoft.com/office/drawing/2014/main" val="2929020274"/>
                    </a:ext>
                  </a:extLst>
                </a:gridCol>
                <a:gridCol w="2238375">
                  <a:extLst>
                    <a:ext uri="{9D8B030D-6E8A-4147-A177-3AD203B41FA5}">
                      <a16:colId xmlns:a16="http://schemas.microsoft.com/office/drawing/2014/main" val="3444498215"/>
                    </a:ext>
                  </a:extLst>
                </a:gridCol>
                <a:gridCol w="6683375">
                  <a:extLst>
                    <a:ext uri="{9D8B030D-6E8A-4147-A177-3AD203B41FA5}">
                      <a16:colId xmlns:a16="http://schemas.microsoft.com/office/drawing/2014/main" val="2204096006"/>
                    </a:ext>
                  </a:extLst>
                </a:gridCol>
              </a:tblGrid>
              <a:tr h="818127">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ln>
                            <a:solidFill>
                              <a:srgbClr val="002060"/>
                            </a:solidFill>
                          </a:ln>
                        </a:rPr>
                        <a:t>Tả</a:t>
                      </a:r>
                      <a:r>
                        <a:rPr lang="en-US" sz="3200" dirty="0">
                          <a:ln>
                            <a:solidFill>
                              <a:srgbClr val="002060"/>
                            </a:solidFill>
                          </a:ln>
                        </a:rPr>
                        <a:t> </a:t>
                      </a:r>
                      <a:r>
                        <a:rPr lang="en-US" sz="3200" dirty="0" err="1">
                          <a:ln>
                            <a:solidFill>
                              <a:srgbClr val="002060"/>
                            </a:solidFill>
                          </a:ln>
                        </a:rPr>
                        <a:t>cây</a:t>
                      </a:r>
                      <a:r>
                        <a:rPr lang="en-US" sz="3200" dirty="0">
                          <a:ln>
                            <a:solidFill>
                              <a:srgbClr val="002060"/>
                            </a:solidFill>
                          </a:ln>
                        </a:rPr>
                        <a:t> </a:t>
                      </a:r>
                      <a:r>
                        <a:rPr lang="en-US" sz="3200" dirty="0" err="1">
                          <a:ln>
                            <a:solidFill>
                              <a:srgbClr val="002060"/>
                            </a:solidFill>
                          </a:ln>
                        </a:rPr>
                        <a:t>đa</a:t>
                      </a:r>
                      <a:r>
                        <a:rPr lang="en-US" sz="3200" dirty="0">
                          <a:ln>
                            <a:solidFill>
                              <a:srgbClr val="002060"/>
                            </a:solidFill>
                          </a:ln>
                        </a:rPr>
                        <a:t> </a:t>
                      </a:r>
                      <a:r>
                        <a:rPr lang="en-US" sz="3200" dirty="0" err="1">
                          <a:ln>
                            <a:solidFill>
                              <a:srgbClr val="002060"/>
                            </a:solidFill>
                          </a:ln>
                        </a:rPr>
                        <a:t>quê</a:t>
                      </a:r>
                      <a:r>
                        <a:rPr lang="en-US" sz="3200" dirty="0">
                          <a:ln>
                            <a:solidFill>
                              <a:srgbClr val="002060"/>
                            </a:solidFill>
                          </a:ln>
                        </a:rPr>
                        <a:t> </a:t>
                      </a:r>
                      <a:r>
                        <a:rPr lang="en-US" sz="3200" dirty="0" err="1">
                          <a:ln>
                            <a:solidFill>
                              <a:srgbClr val="002060"/>
                            </a:solidFill>
                          </a:ln>
                        </a:rPr>
                        <a:t>hương</a:t>
                      </a: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3200" dirty="0" err="1">
                          <a:ln>
                            <a:solidFill>
                              <a:srgbClr val="002060"/>
                            </a:solidFill>
                          </a:ln>
                        </a:rPr>
                        <a:t>Bộ</a:t>
                      </a:r>
                      <a:r>
                        <a:rPr lang="en-US" sz="3200" dirty="0">
                          <a:ln>
                            <a:solidFill>
                              <a:srgbClr val="002060"/>
                            </a:solidFill>
                          </a:ln>
                        </a:rPr>
                        <a:t> </a:t>
                      </a:r>
                      <a:r>
                        <a:rPr lang="en-US" sz="3200" dirty="0" err="1">
                          <a:ln>
                            <a:solidFill>
                              <a:srgbClr val="002060"/>
                            </a:solidFill>
                          </a:ln>
                        </a:rPr>
                        <a:t>phận</a:t>
                      </a: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3200" dirty="0" err="1">
                          <a:ln>
                            <a:solidFill>
                              <a:srgbClr val="002060"/>
                            </a:solidFill>
                          </a:ln>
                        </a:rPr>
                        <a:t>Từ</a:t>
                      </a:r>
                      <a:r>
                        <a:rPr lang="en-US" sz="3200" dirty="0">
                          <a:ln>
                            <a:solidFill>
                              <a:srgbClr val="002060"/>
                            </a:solidFill>
                          </a:ln>
                        </a:rPr>
                        <a:t> </a:t>
                      </a:r>
                      <a:r>
                        <a:rPr lang="en-US" sz="3200" dirty="0" err="1">
                          <a:ln>
                            <a:solidFill>
                              <a:srgbClr val="002060"/>
                            </a:solidFill>
                          </a:ln>
                        </a:rPr>
                        <a:t>ngữ</a:t>
                      </a:r>
                      <a:r>
                        <a:rPr lang="en-US" sz="3200" dirty="0">
                          <a:ln>
                            <a:solidFill>
                              <a:srgbClr val="002060"/>
                            </a:solidFill>
                          </a:ln>
                        </a:rPr>
                        <a:t>/</a:t>
                      </a:r>
                      <a:r>
                        <a:rPr lang="en-US" sz="3200" dirty="0" err="1">
                          <a:ln>
                            <a:solidFill>
                              <a:srgbClr val="002060"/>
                            </a:solidFill>
                          </a:ln>
                        </a:rPr>
                        <a:t>câu</a:t>
                      </a:r>
                      <a:r>
                        <a:rPr lang="en-US" sz="3200" dirty="0">
                          <a:ln>
                            <a:solidFill>
                              <a:srgbClr val="002060"/>
                            </a:solidFill>
                          </a:ln>
                        </a:rPr>
                        <a:t> </a:t>
                      </a:r>
                      <a:r>
                        <a:rPr lang="en-US" sz="3200" dirty="0" err="1">
                          <a:ln>
                            <a:solidFill>
                              <a:srgbClr val="002060"/>
                            </a:solidFill>
                          </a:ln>
                        </a:rPr>
                        <a:t>văn</a:t>
                      </a:r>
                      <a:r>
                        <a:rPr lang="en-US" sz="3200" dirty="0">
                          <a:ln>
                            <a:solidFill>
                              <a:srgbClr val="002060"/>
                            </a:solidFill>
                          </a:ln>
                        </a:rPr>
                        <a:t> </a:t>
                      </a:r>
                      <a:r>
                        <a:rPr lang="en-US" sz="3200" dirty="0" err="1">
                          <a:ln>
                            <a:solidFill>
                              <a:srgbClr val="002060"/>
                            </a:solidFill>
                          </a:ln>
                        </a:rPr>
                        <a:t>miêu</a:t>
                      </a:r>
                      <a:r>
                        <a:rPr lang="en-US" sz="3200" dirty="0">
                          <a:ln>
                            <a:solidFill>
                              <a:srgbClr val="002060"/>
                            </a:solidFill>
                          </a:ln>
                        </a:rPr>
                        <a:t> </a:t>
                      </a:r>
                      <a:r>
                        <a:rPr lang="en-US" sz="3200" dirty="0" err="1">
                          <a:ln>
                            <a:solidFill>
                              <a:srgbClr val="002060"/>
                            </a:solidFill>
                          </a:ln>
                        </a:rPr>
                        <a:t>tả</a:t>
                      </a: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07725809"/>
                  </a:ext>
                </a:extLst>
              </a:tr>
              <a:tr h="818127">
                <a:tc vMerge="1">
                  <a:txBody>
                    <a:bodyPr/>
                    <a:lstStyle/>
                    <a:p>
                      <a:endParaRPr lang="en-US"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729912913"/>
                  </a:ext>
                </a:extLst>
              </a:tr>
              <a:tr h="818127">
                <a:tc vMerge="1">
                  <a:txBody>
                    <a:bodyPr/>
                    <a:lstStyle/>
                    <a:p>
                      <a:endParaRPr lang="en-US"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569348588"/>
                  </a:ext>
                </a:extLst>
              </a:tr>
              <a:tr h="818127">
                <a:tc vMerge="1">
                  <a:txBody>
                    <a:bodyPr/>
                    <a:lstStyle/>
                    <a:p>
                      <a:endParaRPr lang="en-US"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329391"/>
                  </a:ext>
                </a:extLst>
              </a:tr>
              <a:tr h="818127">
                <a:tc vMerge="1">
                  <a:txBody>
                    <a:bodyPr/>
                    <a:lstStyle/>
                    <a:p>
                      <a:endParaRPr lang="en-US"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843020481"/>
                  </a:ext>
                </a:extLst>
              </a:tr>
              <a:tr h="818127">
                <a:tc vMerge="1">
                  <a:txBody>
                    <a:bodyPr/>
                    <a:lstStyle/>
                    <a:p>
                      <a:endParaRPr lang="en-US"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830359264"/>
                  </a:ext>
                </a:extLst>
              </a:tr>
            </a:tbl>
          </a:graphicData>
        </a:graphic>
      </p:graphicFrame>
      <p:sp>
        <p:nvSpPr>
          <p:cNvPr id="6" name="TextBox 5">
            <a:extLst>
              <a:ext uri="{FF2B5EF4-FFF2-40B4-BE49-F238E27FC236}">
                <a16:creationId xmlns:a16="http://schemas.microsoft.com/office/drawing/2014/main" id="{E8A358ED-24AC-F4B2-34AE-6A9394C6D610}"/>
              </a:ext>
            </a:extLst>
          </p:cNvPr>
          <p:cNvSpPr txBox="1"/>
          <p:nvPr/>
        </p:nvSpPr>
        <p:spPr>
          <a:xfrm>
            <a:off x="2800350" y="1952625"/>
            <a:ext cx="1533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cây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F944C5A-F57E-6E2A-C503-B9C625797C71}"/>
              </a:ext>
            </a:extLst>
          </p:cNvPr>
          <p:cNvSpPr txBox="1"/>
          <p:nvPr/>
        </p:nvSpPr>
        <p:spPr>
          <a:xfrm>
            <a:off x="4705350" y="1857375"/>
            <a:ext cx="62484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toà</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cổ</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kính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chín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đứa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bé</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bắt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nhau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ôm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xuể</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C6C3301-8E2F-0A2D-2448-64AE2592DA05}"/>
              </a:ext>
            </a:extLst>
          </p:cNvPr>
          <p:cNvSpPr txBox="1"/>
          <p:nvPr/>
        </p:nvSpPr>
        <p:spPr>
          <a:xfrm>
            <a:off x="2857500" y="2714625"/>
            <a:ext cx="1533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Cành</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cây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26E07AC-2E4B-3468-4E05-23E9D33C7AD8}"/>
              </a:ext>
            </a:extLst>
          </p:cNvPr>
          <p:cNvSpPr txBox="1"/>
          <p:nvPr/>
        </p:nvSpPr>
        <p:spPr>
          <a:xfrm>
            <a:off x="4695825" y="2724150"/>
            <a:ext cx="41529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Lớn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hơn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đình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72F9E74-3B3E-ADC9-7321-1EE2CA307103}"/>
              </a:ext>
            </a:extLst>
          </p:cNvPr>
          <p:cNvSpPr txBox="1"/>
          <p:nvPr/>
        </p:nvSpPr>
        <p:spPr>
          <a:xfrm>
            <a:off x="2362200" y="3562350"/>
            <a:ext cx="2219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Ngọn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cây</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đỉnh</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054B1991-9D93-7BAC-8EC2-AFEDAFA2C9E0}"/>
              </a:ext>
            </a:extLst>
          </p:cNvPr>
          <p:cNvSpPr txBox="1"/>
          <p:nvPr/>
        </p:nvSpPr>
        <p:spPr>
          <a:xfrm>
            <a:off x="4629149" y="3495675"/>
            <a:ext cx="631507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Chót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vót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giữa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xanh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quạ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đậu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trên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cao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nhìn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cũng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chẳng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TextBox 15">
            <a:extLst>
              <a:ext uri="{FF2B5EF4-FFF2-40B4-BE49-F238E27FC236}">
                <a16:creationId xmlns:a16="http://schemas.microsoft.com/office/drawing/2014/main" id="{9B6E5D22-72DA-577F-3EC5-3959DB96D623}"/>
              </a:ext>
            </a:extLst>
          </p:cNvPr>
          <p:cNvSpPr txBox="1"/>
          <p:nvPr/>
        </p:nvSpPr>
        <p:spPr>
          <a:xfrm>
            <a:off x="2962275" y="4391025"/>
            <a:ext cx="1743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Rễ</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cây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FC7AB6B-A3C2-BF92-F169-A7AA80E271C8}"/>
              </a:ext>
            </a:extLst>
          </p:cNvPr>
          <p:cNvSpPr txBox="1"/>
          <p:nvPr/>
        </p:nvSpPr>
        <p:spPr>
          <a:xfrm>
            <a:off x="4638674" y="4295775"/>
            <a:ext cx="64103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Nổi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lên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mặt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đất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ụ,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thù</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quái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rắn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hổ</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giận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A6B4733-C0F5-B103-CB8A-AB3C402E2DCD}"/>
              </a:ext>
            </a:extLst>
          </p:cNvPr>
          <p:cNvSpPr txBox="1"/>
          <p:nvPr/>
        </p:nvSpPr>
        <p:spPr>
          <a:xfrm>
            <a:off x="2905125" y="5286970"/>
            <a:ext cx="1743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Vòm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lá</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FA01F99-AF27-0E7F-C8EE-25A269FC0761}"/>
              </a:ext>
            </a:extLst>
          </p:cNvPr>
          <p:cNvSpPr txBox="1"/>
          <p:nvPr/>
        </p:nvSpPr>
        <p:spPr>
          <a:xfrm>
            <a:off x="4705349" y="5134570"/>
            <a:ext cx="65246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mây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gảy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lên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điệu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li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kì</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tưởng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chừng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ai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nói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cành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ustDataLst>
      <p:tags r:id="rId1"/>
    </p:custDataLst>
    <p:extLst>
      <p:ext uri="{BB962C8B-B14F-4D97-AF65-F5344CB8AC3E}">
        <p14:creationId xmlns:p14="http://schemas.microsoft.com/office/powerpoint/2010/main" val="1479276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DE52BF6-30D1-490A-A19C-5DF5ECA2B2E5}"/>
              </a:ext>
            </a:extLst>
          </p:cNvPr>
          <p:cNvSpPr txBox="1"/>
          <p:nvPr/>
        </p:nvSpPr>
        <p:spPr>
          <a:xfrm>
            <a:off x="1065868" y="529770"/>
            <a:ext cx="10231240" cy="1446550"/>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3. </a:t>
            </a:r>
            <a:r>
              <a:rPr lang="en-US" sz="4400" b="1" dirty="0" err="1">
                <a:solidFill>
                  <a:srgbClr val="002060"/>
                </a:solidFill>
                <a:latin typeface="Calibri" panose="020F0502020204030204" pitchFamily="34" charset="0"/>
                <a:cs typeface="Calibri" panose="020F0502020204030204" pitchFamily="34" charset="0"/>
              </a:rPr>
              <a:t>Vì</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sao</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tác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giả</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gọi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quê</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mình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là</a:t>
            </a:r>
            <a:endParaRPr lang="en-US" sz="4400" b="1" dirty="0">
              <a:solidFill>
                <a:srgbClr val="002060"/>
              </a:solidFill>
              <a:latin typeface="Calibri" panose="020F0502020204030204" pitchFamily="34" charset="0"/>
              <a:cs typeface="Calibri" panose="020F0502020204030204" pitchFamily="34" charset="0"/>
            </a:endParaRPr>
          </a:p>
          <a:p>
            <a:pPr lvl="0" algn="ct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nghìn</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năm</a:t>
            </a:r>
            <a:r>
              <a:rPr lang="en-US" sz="4400" b="1" dirty="0">
                <a:solidFill>
                  <a:srgbClr val="002060"/>
                </a:solidFill>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Freeform 2">
            <a:extLst>
              <a:ext uri="{FF2B5EF4-FFF2-40B4-BE49-F238E27FC236}">
                <a16:creationId xmlns:a16="http://schemas.microsoft.com/office/drawing/2014/main" id="{7D285011-C80B-9591-A005-736178409873}"/>
              </a:ext>
            </a:extLst>
          </p:cNvPr>
          <p:cNvSpPr/>
          <p:nvPr/>
        </p:nvSpPr>
        <p:spPr>
          <a:xfrm>
            <a:off x="276427" y="2585186"/>
            <a:ext cx="4752774" cy="3927374"/>
          </a:xfrm>
          <a:custGeom>
            <a:avLst/>
            <a:gdLst/>
            <a:ahLst/>
            <a:cxnLst/>
            <a:rect l="l" t="t" r="r" b="b"/>
            <a:pathLst>
              <a:path w="8969591" h="8229600">
                <a:moveTo>
                  <a:pt x="0" y="0"/>
                </a:moveTo>
                <a:lnTo>
                  <a:pt x="8969592" y="0"/>
                </a:lnTo>
                <a:lnTo>
                  <a:pt x="8969592" y="8229600"/>
                </a:lnTo>
                <a:lnTo>
                  <a:pt x="0" y="8229600"/>
                </a:lnTo>
                <a:lnTo>
                  <a:pt x="0" y="0"/>
                </a:lnTo>
                <a:close/>
              </a:path>
            </a:pathLst>
          </a:custGeom>
          <a:blipFill>
            <a:blip r:embed="rId4"/>
            <a:stretch>
              <a:fillRect/>
            </a:stretch>
          </a:blipFill>
        </p:spPr>
      </p:sp>
      <p:sp>
        <p:nvSpPr>
          <p:cNvPr id="5" name="Rectangle: Rounded Corners 4">
            <a:extLst>
              <a:ext uri="{FF2B5EF4-FFF2-40B4-BE49-F238E27FC236}">
                <a16:creationId xmlns:a16="http://schemas.microsoft.com/office/drawing/2014/main" id="{F0F28F9D-EEDD-7B81-974A-CB224D7A925D}"/>
              </a:ext>
            </a:extLst>
          </p:cNvPr>
          <p:cNvSpPr/>
          <p:nvPr/>
        </p:nvSpPr>
        <p:spPr>
          <a:xfrm>
            <a:off x="5598160" y="2265680"/>
            <a:ext cx="5161280" cy="85344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a:t>Vì</a:t>
            </a:r>
            <a:r>
              <a:rPr lang="en-US" sz="4400" dirty="0"/>
              <a:t> </a:t>
            </a:r>
            <a:r>
              <a:rPr lang="en-US" sz="4400" dirty="0" err="1"/>
              <a:t>cây</a:t>
            </a:r>
            <a:r>
              <a:rPr lang="en-US" sz="4400" dirty="0"/>
              <a:t> </a:t>
            </a:r>
            <a:r>
              <a:rPr lang="en-US" sz="4400" dirty="0" err="1"/>
              <a:t>đa</a:t>
            </a:r>
            <a:r>
              <a:rPr lang="en-US" sz="4400" dirty="0"/>
              <a:t> </a:t>
            </a:r>
            <a:r>
              <a:rPr lang="en-US" sz="4400" dirty="0" err="1"/>
              <a:t>rất</a:t>
            </a:r>
            <a:r>
              <a:rPr lang="en-US" sz="4400" dirty="0"/>
              <a:t> to</a:t>
            </a:r>
          </a:p>
        </p:txBody>
      </p:sp>
      <p:sp>
        <p:nvSpPr>
          <p:cNvPr id="6" name="Rectangle: Rounded Corners 5">
            <a:extLst>
              <a:ext uri="{FF2B5EF4-FFF2-40B4-BE49-F238E27FC236}">
                <a16:creationId xmlns:a16="http://schemas.microsoft.com/office/drawing/2014/main" id="{C70A6939-D54E-A65C-862E-B80F8E45AD51}"/>
              </a:ext>
            </a:extLst>
          </p:cNvPr>
          <p:cNvSpPr/>
          <p:nvPr/>
        </p:nvSpPr>
        <p:spPr>
          <a:xfrm>
            <a:off x="5252720" y="3383280"/>
            <a:ext cx="6146800" cy="103632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Vì</a:t>
            </a:r>
            <a:r>
              <a:rPr lang="en-US" sz="3200" dirty="0"/>
              <a:t> </a:t>
            </a:r>
            <a:r>
              <a:rPr lang="en-US" sz="3200" dirty="0" err="1"/>
              <a:t>cây</a:t>
            </a:r>
            <a:r>
              <a:rPr lang="en-US" sz="3200" dirty="0"/>
              <a:t> </a:t>
            </a:r>
            <a:r>
              <a:rPr lang="en-US" sz="3200" dirty="0" err="1"/>
              <a:t>trông</a:t>
            </a:r>
            <a:r>
              <a:rPr lang="en-US" sz="3200" dirty="0"/>
              <a:t> </a:t>
            </a:r>
            <a:r>
              <a:rPr lang="en-US" sz="3200" dirty="0" err="1"/>
              <a:t>như</a:t>
            </a:r>
            <a:r>
              <a:rPr lang="en-US" sz="3200" dirty="0"/>
              <a:t> </a:t>
            </a:r>
            <a:r>
              <a:rPr lang="en-US" sz="3200" dirty="0" err="1"/>
              <a:t>một</a:t>
            </a:r>
            <a:r>
              <a:rPr lang="en-US" sz="3200" dirty="0"/>
              <a:t> </a:t>
            </a:r>
            <a:r>
              <a:rPr lang="en-US" sz="3200" dirty="0" err="1"/>
              <a:t>toà</a:t>
            </a:r>
            <a:r>
              <a:rPr lang="en-US" sz="3200" dirty="0"/>
              <a:t> </a:t>
            </a:r>
            <a:r>
              <a:rPr lang="en-US" sz="3200" dirty="0" err="1"/>
              <a:t>nhà</a:t>
            </a:r>
            <a:r>
              <a:rPr lang="en-US" sz="3200" dirty="0"/>
              <a:t> </a:t>
            </a:r>
            <a:r>
              <a:rPr lang="en-US" sz="3200" dirty="0" err="1"/>
              <a:t>cổ</a:t>
            </a:r>
            <a:r>
              <a:rPr lang="en-US" sz="3200" dirty="0"/>
              <a:t> </a:t>
            </a:r>
            <a:r>
              <a:rPr lang="en-US" sz="3200" dirty="0" err="1"/>
              <a:t>kính</a:t>
            </a:r>
            <a:r>
              <a:rPr lang="en-US" sz="3200" dirty="0"/>
              <a:t> </a:t>
            </a:r>
            <a:r>
              <a:rPr lang="en-US" sz="3200" dirty="0" err="1"/>
              <a:t>hơn</a:t>
            </a:r>
            <a:r>
              <a:rPr lang="en-US" sz="3200" dirty="0"/>
              <a:t> </a:t>
            </a:r>
            <a:r>
              <a:rPr lang="en-US" sz="3200" dirty="0" err="1"/>
              <a:t>là</a:t>
            </a:r>
            <a:r>
              <a:rPr lang="en-US" sz="3200" dirty="0"/>
              <a:t> </a:t>
            </a:r>
            <a:r>
              <a:rPr lang="en-US" sz="3200" dirty="0" err="1"/>
              <a:t>một</a:t>
            </a:r>
            <a:r>
              <a:rPr lang="en-US" sz="3200" dirty="0"/>
              <a:t> </a:t>
            </a:r>
            <a:r>
              <a:rPr lang="en-US" sz="3200" dirty="0" err="1"/>
              <a:t>thân</a:t>
            </a:r>
            <a:r>
              <a:rPr lang="en-US" sz="3200" dirty="0"/>
              <a:t> </a:t>
            </a:r>
            <a:r>
              <a:rPr lang="en-US" sz="3200" dirty="0" err="1"/>
              <a:t>cây</a:t>
            </a:r>
            <a:r>
              <a:rPr lang="en-US" sz="3200" dirty="0"/>
              <a:t>.</a:t>
            </a:r>
          </a:p>
        </p:txBody>
      </p:sp>
      <p:sp>
        <p:nvSpPr>
          <p:cNvPr id="8" name="Rectangle: Rounded Corners 7">
            <a:extLst>
              <a:ext uri="{FF2B5EF4-FFF2-40B4-BE49-F238E27FC236}">
                <a16:creationId xmlns:a16="http://schemas.microsoft.com/office/drawing/2014/main" id="{005F6FD1-1309-F9A3-16CB-1FB24007E629}"/>
              </a:ext>
            </a:extLst>
          </p:cNvPr>
          <p:cNvSpPr/>
          <p:nvPr/>
        </p:nvSpPr>
        <p:spPr>
          <a:xfrm>
            <a:off x="4673600" y="4775200"/>
            <a:ext cx="6797040" cy="15748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Calibri" panose="020F0502020204030204" pitchFamily="34" charset="0"/>
                <a:cs typeface="Calibri" panose="020F0502020204030204" pitchFamily="34" charset="0"/>
              </a:rPr>
              <a:t>Vì</a:t>
            </a:r>
            <a:r>
              <a:rPr lang="en-US" sz="3200" dirty="0">
                <a:latin typeface="Calibri" panose="020F0502020204030204" pitchFamily="34" charset="0"/>
                <a:cs typeface="Calibri" panose="020F0502020204030204" pitchFamily="34" charset="0"/>
              </a:rPr>
              <a:t> đ</a:t>
            </a:r>
            <a:r>
              <a:rPr lang="vi-VN" sz="3200" dirty="0">
                <a:latin typeface="Calibri" panose="020F0502020204030204" pitchFamily="34" charset="0"/>
                <a:cs typeface="Calibri" panose="020F0502020204030204" pitchFamily="34" charset="0"/>
              </a:rPr>
              <a:t>ể khẳng định sự tồn tại, gắn bó lâu đời của cây đa đối với làng quê, đối với mỗi người từng sống ở làng quê.</a:t>
            </a: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15663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DE52BF6-30D1-490A-A19C-5DF5ECA2B2E5}"/>
              </a:ext>
            </a:extLst>
          </p:cNvPr>
          <p:cNvSpPr txBox="1"/>
          <p:nvPr/>
        </p:nvSpPr>
        <p:spPr>
          <a:xfrm>
            <a:off x="1065868" y="529770"/>
            <a:ext cx="10231240" cy="1446550"/>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4. </a:t>
            </a:r>
            <a:r>
              <a:rPr lang="vi-VN" sz="4400" b="1" dirty="0">
                <a:solidFill>
                  <a:srgbClr val="002060"/>
                </a:solidFill>
                <a:latin typeface="Calibri" panose="020F0502020204030204" pitchFamily="34" charset="0"/>
                <a:cs typeface="Calibri" panose="020F0502020204030204" pitchFamily="34" charset="0"/>
              </a:rPr>
              <a:t>Cây đa quê hương đã gắn bó với tuổi thơ của tác giả như th</a:t>
            </a:r>
            <a:r>
              <a:rPr lang="en-US" sz="4400" b="1" dirty="0">
                <a:solidFill>
                  <a:srgbClr val="002060"/>
                </a:solidFill>
                <a:latin typeface="Calibri" panose="020F0502020204030204" pitchFamily="34" charset="0"/>
                <a:cs typeface="Calibri" panose="020F0502020204030204" pitchFamily="34" charset="0"/>
              </a:rPr>
              <a:t>ế</a:t>
            </a:r>
            <a:r>
              <a:rPr lang="vi-VN" sz="4400" b="1" dirty="0">
                <a:solidFill>
                  <a:srgbClr val="002060"/>
                </a:solidFill>
                <a:latin typeface="Calibri" panose="020F0502020204030204" pitchFamily="34" charset="0"/>
                <a:cs typeface="Calibri" panose="020F0502020204030204" pitchFamily="34" charset="0"/>
              </a:rPr>
              <a:t> nào?</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clipart&#10;&#10;Description automatically generated">
            <a:extLst>
              <a:ext uri="{FF2B5EF4-FFF2-40B4-BE49-F238E27FC236}">
                <a16:creationId xmlns:a16="http://schemas.microsoft.com/office/drawing/2014/main" id="{2FF39C2B-6773-4A22-BAA4-ACE6D5AC877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6993" b="91108" l="9994" r="89942">
                        <a14:foregroundMark x1="52781" y1="6993" x2="57277" y2="10833"/>
                        <a14:foregroundMark x1="50517" y1="91108" x2="45828" y2="78860"/>
                        <a14:foregroundMark x1="44179" y1="14632" x2="48480" y2="16694"/>
                      </a14:backgroundRemoval>
                    </a14:imgEffect>
                  </a14:imgLayer>
                </a14:imgProps>
              </a:ext>
              <a:ext uri="{28A0092B-C50C-407E-A947-70E740481C1C}">
                <a14:useLocalDpi xmlns:a14="http://schemas.microsoft.com/office/drawing/2010/main" val="0"/>
              </a:ext>
            </a:extLst>
          </a:blip>
          <a:stretch>
            <a:fillRect/>
          </a:stretch>
        </p:blipFill>
        <p:spPr>
          <a:xfrm flipH="1">
            <a:off x="-210806" y="2272564"/>
            <a:ext cx="5229546" cy="4183636"/>
          </a:xfrm>
          <a:prstGeom prst="rect">
            <a:avLst/>
          </a:prstGeom>
        </p:spPr>
      </p:pic>
      <p:grpSp>
        <p:nvGrpSpPr>
          <p:cNvPr id="11" name="Group 10">
            <a:extLst>
              <a:ext uri="{FF2B5EF4-FFF2-40B4-BE49-F238E27FC236}">
                <a16:creationId xmlns:a16="http://schemas.microsoft.com/office/drawing/2014/main" id="{761453B2-B3B6-400C-8E44-ACA59DBB0B4D}"/>
              </a:ext>
            </a:extLst>
          </p:cNvPr>
          <p:cNvGrpSpPr/>
          <p:nvPr/>
        </p:nvGrpSpPr>
        <p:grpSpPr>
          <a:xfrm>
            <a:off x="4155710" y="2438400"/>
            <a:ext cx="7293339" cy="3943349"/>
            <a:chOff x="4638596" y="3133618"/>
            <a:chExt cx="5543094" cy="3196108"/>
          </a:xfrm>
        </p:grpSpPr>
        <p:sp>
          <p:nvSpPr>
            <p:cNvPr id="3" name="Rectangle: Rounded Corners 2">
              <a:extLst>
                <a:ext uri="{FF2B5EF4-FFF2-40B4-BE49-F238E27FC236}">
                  <a16:creationId xmlns:a16="http://schemas.microsoft.com/office/drawing/2014/main" id="{0F870EE3-A66D-4D5F-A4B5-919C087F4C3C}"/>
                </a:ext>
              </a:extLst>
            </p:cNvPr>
            <p:cNvSpPr/>
            <p:nvPr/>
          </p:nvSpPr>
          <p:spPr>
            <a:xfrm>
              <a:off x="4638596" y="3133618"/>
              <a:ext cx="5543094" cy="3000054"/>
            </a:xfrm>
            <a:prstGeom prst="roundRect">
              <a:avLst/>
            </a:prstGeom>
            <a:solidFill>
              <a:schemeClr val="bg1"/>
            </a:solidFill>
            <a:ln w="28575">
              <a:solidFill>
                <a:srgbClr val="21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0E6F22-C90E-4260-BE7A-2D1EBED50D5A}"/>
                </a:ext>
              </a:extLst>
            </p:cNvPr>
            <p:cNvSpPr txBox="1"/>
            <p:nvPr/>
          </p:nvSpPr>
          <p:spPr>
            <a:xfrm>
              <a:off x="4710988" y="3331893"/>
              <a:ext cx="5440351" cy="2997833"/>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Tác giả nhớ về quê hương, nhớ về tuổi thơ của mình là nhớ đến cây đa quê hương.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Tác giả nhớ lại những kỉ niệm của ấu thơ gắn bó với cây đa và cảnh vật ở quê hương.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Tác giả nhớ rất kỹ những hình ảnh, cảnh vật của quê hương và miêu tả lại (như thể cảnh vật đang hiện ra trước mắt, có màu sắc, âm thanh, dáng hình,..) </a:t>
              </a:r>
            </a:p>
          </p:txBody>
        </p:sp>
      </p:grpSp>
    </p:spTree>
    <p:custDataLst>
      <p:tags r:id="rId1"/>
    </p:custDataLst>
    <p:extLst>
      <p:ext uri="{BB962C8B-B14F-4D97-AF65-F5344CB8AC3E}">
        <p14:creationId xmlns:p14="http://schemas.microsoft.com/office/powerpoint/2010/main" val="659600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DE52BF6-30D1-490A-A19C-5DF5ECA2B2E5}"/>
              </a:ext>
            </a:extLst>
          </p:cNvPr>
          <p:cNvSpPr txBox="1"/>
          <p:nvPr/>
        </p:nvSpPr>
        <p:spPr>
          <a:xfrm>
            <a:off x="1065868" y="529770"/>
            <a:ext cx="10231240" cy="2554545"/>
          </a:xfrm>
          <a:prstGeom prst="rect">
            <a:avLst/>
          </a:prstGeom>
          <a:noFill/>
        </p:spPr>
        <p:txBody>
          <a:bodyPr wrap="square">
            <a:spAutoFit/>
          </a:bodyPr>
          <a:lstStyle/>
          <a:p>
            <a:pPr lvl="0" algn="just"/>
            <a:r>
              <a:rPr lang="vi-VN" sz="3200" b="1" dirty="0">
                <a:solidFill>
                  <a:srgbClr val="002060"/>
                </a:solidFill>
                <a:latin typeface="Calibri" panose="020F0502020204030204" pitchFamily="34" charset="0"/>
                <a:cs typeface="Calibri" panose="020F0502020204030204" pitchFamily="34" charset="0"/>
              </a:rPr>
              <a:t>Hình ảnh cây đa, cảnh vật quê hương nhìn từ gốc đa được miêu tả rất chi tiết khiến chúng ta dễ dàng hình dung được màu sắc, đường nét, âm thanh,… của cảnh vật. Điều này chứng tỏ tác giả rất yêu cây đa, rất yêu quê hương thì cảnh vật quê hương mới khắc sâu, in đậm trong trí nhớ như thế.</a:t>
            </a:r>
            <a:endParaRPr kumimoji="0" lang="en-US"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Freeform 2">
            <a:extLst>
              <a:ext uri="{FF2B5EF4-FFF2-40B4-BE49-F238E27FC236}">
                <a16:creationId xmlns:a16="http://schemas.microsoft.com/office/drawing/2014/main" id="{E75F4B98-5C01-145F-F660-57698F588D61}"/>
              </a:ext>
            </a:extLst>
          </p:cNvPr>
          <p:cNvSpPr/>
          <p:nvPr/>
        </p:nvSpPr>
        <p:spPr>
          <a:xfrm>
            <a:off x="4055946" y="3001746"/>
            <a:ext cx="5091229" cy="3927374"/>
          </a:xfrm>
          <a:custGeom>
            <a:avLst/>
            <a:gdLst/>
            <a:ahLst/>
            <a:cxnLst/>
            <a:rect l="l" t="t" r="r" b="b"/>
            <a:pathLst>
              <a:path w="8969591" h="8229600">
                <a:moveTo>
                  <a:pt x="0" y="0"/>
                </a:moveTo>
                <a:lnTo>
                  <a:pt x="8969592" y="0"/>
                </a:lnTo>
                <a:lnTo>
                  <a:pt x="8969592" y="8229600"/>
                </a:lnTo>
                <a:lnTo>
                  <a:pt x="0" y="8229600"/>
                </a:lnTo>
                <a:lnTo>
                  <a:pt x="0" y="0"/>
                </a:lnTo>
                <a:close/>
              </a:path>
            </a:pathLst>
          </a:custGeom>
          <a:blipFill>
            <a:blip r:embed="rId4"/>
            <a:stretch>
              <a:fillRect/>
            </a:stretch>
          </a:blipFill>
        </p:spPr>
      </p:sp>
    </p:spTree>
    <p:custDataLst>
      <p:tags r:id="rId1"/>
    </p:custDataLst>
    <p:extLst>
      <p:ext uri="{BB962C8B-B14F-4D97-AF65-F5344CB8AC3E}">
        <p14:creationId xmlns:p14="http://schemas.microsoft.com/office/powerpoint/2010/main" val="1875084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DE52BF6-30D1-490A-A19C-5DF5ECA2B2E5}"/>
              </a:ext>
            </a:extLst>
          </p:cNvPr>
          <p:cNvSpPr txBox="1"/>
          <p:nvPr/>
        </p:nvSpPr>
        <p:spPr>
          <a:xfrm>
            <a:off x="1065868" y="529770"/>
            <a:ext cx="10231240" cy="1446550"/>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5. </a:t>
            </a:r>
            <a:r>
              <a:rPr lang="vi-VN" sz="4400" b="1" dirty="0">
                <a:solidFill>
                  <a:srgbClr val="002060"/>
                </a:solidFill>
                <a:latin typeface="Calibri" panose="020F0502020204030204" pitchFamily="34" charset="0"/>
                <a:cs typeface="Calibri" panose="020F0502020204030204" pitchFamily="34" charset="0"/>
              </a:rPr>
              <a:t>Những chi tiết, hình ảnh nào trong bài gây ấn tượng đối với em? Vì sao?</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clipart&#10;&#10;Description automatically generated">
            <a:extLst>
              <a:ext uri="{FF2B5EF4-FFF2-40B4-BE49-F238E27FC236}">
                <a16:creationId xmlns:a16="http://schemas.microsoft.com/office/drawing/2014/main" id="{2FF39C2B-6773-4A22-BAA4-ACE6D5AC877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6993" b="91108" l="9994" r="89942">
                        <a14:foregroundMark x1="52781" y1="6993" x2="57277" y2="10833"/>
                        <a14:foregroundMark x1="50517" y1="91108" x2="45828" y2="78860"/>
                        <a14:foregroundMark x1="44179" y1="14632" x2="48480" y2="16694"/>
                      </a14:backgroundRemoval>
                    </a14:imgEffect>
                  </a14:imgLayer>
                </a14:imgProps>
              </a:ext>
              <a:ext uri="{28A0092B-C50C-407E-A947-70E740481C1C}">
                <a14:useLocalDpi xmlns:a14="http://schemas.microsoft.com/office/drawing/2010/main" val="0"/>
              </a:ext>
            </a:extLst>
          </a:blip>
          <a:stretch>
            <a:fillRect/>
          </a:stretch>
        </p:blipFill>
        <p:spPr>
          <a:xfrm flipH="1">
            <a:off x="-210806" y="2272564"/>
            <a:ext cx="5229546" cy="4183636"/>
          </a:xfrm>
          <a:prstGeom prst="rect">
            <a:avLst/>
          </a:prstGeom>
        </p:spPr>
      </p:pic>
      <p:grpSp>
        <p:nvGrpSpPr>
          <p:cNvPr id="11" name="Group 10">
            <a:extLst>
              <a:ext uri="{FF2B5EF4-FFF2-40B4-BE49-F238E27FC236}">
                <a16:creationId xmlns:a16="http://schemas.microsoft.com/office/drawing/2014/main" id="{761453B2-B3B6-400C-8E44-ACA59DBB0B4D}"/>
              </a:ext>
            </a:extLst>
          </p:cNvPr>
          <p:cNvGrpSpPr/>
          <p:nvPr/>
        </p:nvGrpSpPr>
        <p:grpSpPr>
          <a:xfrm>
            <a:off x="4155710" y="2438400"/>
            <a:ext cx="7293339" cy="3434080"/>
            <a:chOff x="4638596" y="3133618"/>
            <a:chExt cx="5543094" cy="3000054"/>
          </a:xfrm>
        </p:grpSpPr>
        <p:sp>
          <p:nvSpPr>
            <p:cNvPr id="3" name="Rectangle: Rounded Corners 2">
              <a:extLst>
                <a:ext uri="{FF2B5EF4-FFF2-40B4-BE49-F238E27FC236}">
                  <a16:creationId xmlns:a16="http://schemas.microsoft.com/office/drawing/2014/main" id="{0F870EE3-A66D-4D5F-A4B5-919C087F4C3C}"/>
                </a:ext>
              </a:extLst>
            </p:cNvPr>
            <p:cNvSpPr/>
            <p:nvPr/>
          </p:nvSpPr>
          <p:spPr>
            <a:xfrm>
              <a:off x="4638596" y="3133618"/>
              <a:ext cx="5543094" cy="3000054"/>
            </a:xfrm>
            <a:prstGeom prst="roundRect">
              <a:avLst/>
            </a:prstGeom>
            <a:solidFill>
              <a:schemeClr val="bg1"/>
            </a:solidFill>
            <a:ln w="28575">
              <a:solidFill>
                <a:srgbClr val="21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0E6F22-C90E-4260-BE7A-2D1EBED50D5A}"/>
                </a:ext>
              </a:extLst>
            </p:cNvPr>
            <p:cNvSpPr txBox="1"/>
            <p:nvPr/>
          </p:nvSpPr>
          <p:spPr>
            <a:xfrm>
              <a:off x="4710988" y="3331893"/>
              <a:ext cx="5440351" cy="2469602"/>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Lúa vàng gợn sóng.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Tiếng ễnh ương ộp oạp.</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Đàn trâu lững thững từng bước nặng nề, nhịp nhàng, bóng sừng trâu dưới ánh chiều kéo dài, lan giữa ruộng đồng yên lặng.</a:t>
              </a:r>
            </a:p>
          </p:txBody>
        </p:sp>
      </p:grpSp>
    </p:spTree>
    <p:custDataLst>
      <p:tags r:id="rId1"/>
    </p:custDataLst>
    <p:extLst>
      <p:ext uri="{BB962C8B-B14F-4D97-AF65-F5344CB8AC3E}">
        <p14:creationId xmlns:p14="http://schemas.microsoft.com/office/powerpoint/2010/main" val="2446581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95F5BCF-C63E-48A2-A24B-B2331474F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542" y="4094480"/>
            <a:ext cx="2630547" cy="2834640"/>
          </a:xfrm>
          <a:prstGeom prst="rect">
            <a:avLst/>
          </a:prstGeom>
        </p:spPr>
      </p:pic>
      <p:pic>
        <p:nvPicPr>
          <p:cNvPr id="13" name="Picture 12">
            <a:extLst>
              <a:ext uri="{FF2B5EF4-FFF2-40B4-BE49-F238E27FC236}">
                <a16:creationId xmlns:a16="http://schemas.microsoft.com/office/drawing/2014/main" id="{E47BEAE2-A191-4156-A813-E7120857D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503920" cy="6565591"/>
          </a:xfrm>
          <a:prstGeom prst="rect">
            <a:avLst/>
          </a:prstGeom>
        </p:spPr>
      </p:pic>
      <p:sp>
        <p:nvSpPr>
          <p:cNvPr id="2" name="TextBox 1">
            <a:extLst>
              <a:ext uri="{FF2B5EF4-FFF2-40B4-BE49-F238E27FC236}">
                <a16:creationId xmlns:a16="http://schemas.microsoft.com/office/drawing/2014/main" id="{7C03949D-4825-43DE-AD82-6719CE060703}"/>
              </a:ext>
            </a:extLst>
          </p:cNvPr>
          <p:cNvSpPr txBox="1"/>
          <p:nvPr/>
        </p:nvSpPr>
        <p:spPr>
          <a:xfrm>
            <a:off x="1662762" y="1052137"/>
            <a:ext cx="5246038" cy="4031873"/>
          </a:xfrm>
          <a:prstGeom prst="rect">
            <a:avLst/>
          </a:prstGeom>
          <a:noFill/>
        </p:spPr>
        <p:txBody>
          <a:bodyPr wrap="square" rtlCol="0">
            <a:spAutoFit/>
          </a:bodyPr>
          <a:lstStyle/>
          <a:p>
            <a:pPr lvl="0" algn="just"/>
            <a:r>
              <a:rPr lang="vi-VN" sz="3200" b="1" dirty="0">
                <a:solidFill>
                  <a:srgbClr val="00B050"/>
                </a:solidFill>
              </a:rPr>
              <a:t>Tác giả nhớ về quê hương, nhớ về cây đa đã gắn bó với tuổi thơ của mình. Những hình ảnh về cây đa hiện lên qua cảm nhận của tuổi thơ tác giả. Qua đó, ta thấy được tình yêu quê hương tha thiết.</a:t>
            </a:r>
          </a:p>
        </p:txBody>
      </p:sp>
      <p:pic>
        <p:nvPicPr>
          <p:cNvPr id="3" name="Picture 2">
            <a:extLst>
              <a:ext uri="{FF2B5EF4-FFF2-40B4-BE49-F238E27FC236}">
                <a16:creationId xmlns:a16="http://schemas.microsoft.com/office/drawing/2014/main" id="{9D07B224-FA68-4BB9-974D-FE6BAA94CAD2}"/>
              </a:ext>
            </a:extLst>
          </p:cNvPr>
          <p:cNvPicPr>
            <a:picLocks noChangeAspect="1"/>
          </p:cNvPicPr>
          <p:nvPr/>
        </p:nvPicPr>
        <p:blipFill>
          <a:blip r:embed="rId6"/>
          <a:stretch>
            <a:fillRect/>
          </a:stretch>
        </p:blipFill>
        <p:spPr>
          <a:xfrm>
            <a:off x="7626233" y="1428880"/>
            <a:ext cx="4352921" cy="2554445"/>
          </a:xfrm>
          <a:prstGeom prst="rect">
            <a:avLst/>
          </a:prstGeom>
        </p:spPr>
      </p:pic>
    </p:spTree>
    <p:custDataLst>
      <p:tags r:id="rId1"/>
    </p:custDataLst>
    <p:extLst>
      <p:ext uri="{BB962C8B-B14F-4D97-AF65-F5344CB8AC3E}">
        <p14:creationId xmlns:p14="http://schemas.microsoft.com/office/powerpoint/2010/main" val="1250410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a:extLst>
              <a:ext uri="{FF2B5EF4-FFF2-40B4-BE49-F238E27FC236}">
                <a16:creationId xmlns:a16="http://schemas.microsoft.com/office/drawing/2014/main" id="{9316085D-99B4-E361-083F-40B4504B0676}"/>
              </a:ext>
            </a:extLst>
          </p:cNvPr>
          <p:cNvPicPr>
            <a:picLocks noChangeAspect="1"/>
          </p:cNvPicPr>
          <p:nvPr/>
        </p:nvPicPr>
        <p:blipFill>
          <a:blip r:embed="rId4"/>
          <a:srcRect/>
          <a:stretch>
            <a:fillRect/>
          </a:stretch>
        </p:blipFill>
        <p:spPr>
          <a:xfrm rot="605786">
            <a:off x="7489098" y="680138"/>
            <a:ext cx="4011901" cy="1736818"/>
          </a:xfrm>
          <a:prstGeom prst="rect">
            <a:avLst/>
          </a:prstGeom>
        </p:spPr>
      </p:pic>
      <p:pic>
        <p:nvPicPr>
          <p:cNvPr id="8" name="Picture 7">
            <a:extLst>
              <a:ext uri="{FF2B5EF4-FFF2-40B4-BE49-F238E27FC236}">
                <a16:creationId xmlns:a16="http://schemas.microsoft.com/office/drawing/2014/main" id="{89FB2A77-7761-6421-A5AC-E948053BBA17}"/>
              </a:ext>
            </a:extLst>
          </p:cNvPr>
          <p:cNvPicPr>
            <a:picLocks noChangeAspect="1"/>
          </p:cNvPicPr>
          <p:nvPr/>
        </p:nvPicPr>
        <p:blipFill>
          <a:blip r:embed="rId5"/>
          <a:stretch>
            <a:fillRect/>
          </a:stretch>
        </p:blipFill>
        <p:spPr>
          <a:xfrm rot="349906">
            <a:off x="7110009" y="417637"/>
            <a:ext cx="4508228" cy="2463623"/>
          </a:xfrm>
          <a:prstGeom prst="rect">
            <a:avLst/>
          </a:prstGeom>
        </p:spPr>
      </p:pic>
      <p:pic>
        <p:nvPicPr>
          <p:cNvPr id="5" name="Picture 23">
            <a:extLst>
              <a:ext uri="{FF2B5EF4-FFF2-40B4-BE49-F238E27FC236}">
                <a16:creationId xmlns:a16="http://schemas.microsoft.com/office/drawing/2014/main" id="{B929D90E-2FC9-E1F6-82DA-B56E6F77291D}"/>
              </a:ext>
            </a:extLst>
          </p:cNvPr>
          <p:cNvPicPr>
            <a:picLocks noChangeAspect="1"/>
          </p:cNvPicPr>
          <p:nvPr/>
        </p:nvPicPr>
        <p:blipFill>
          <a:blip r:embed="rId6"/>
          <a:srcRect/>
          <a:stretch>
            <a:fillRect/>
          </a:stretch>
        </p:blipFill>
        <p:spPr>
          <a:xfrm>
            <a:off x="10071281" y="2020853"/>
            <a:ext cx="2028263" cy="1675852"/>
          </a:xfrm>
          <a:prstGeom prst="rect">
            <a:avLst/>
          </a:prstGeom>
        </p:spPr>
      </p:pic>
      <p:pic>
        <p:nvPicPr>
          <p:cNvPr id="2" name="Picture 1">
            <a:extLst>
              <a:ext uri="{FF2B5EF4-FFF2-40B4-BE49-F238E27FC236}">
                <a16:creationId xmlns:a16="http://schemas.microsoft.com/office/drawing/2014/main" id="{CF53EA7C-192D-4BA5-BA93-CAE3D8B01ED8}"/>
              </a:ext>
            </a:extLst>
          </p:cNvPr>
          <p:cNvPicPr>
            <a:picLocks noChangeAspect="1"/>
          </p:cNvPicPr>
          <p:nvPr/>
        </p:nvPicPr>
        <p:blipFill>
          <a:blip r:embed="rId7"/>
          <a:stretch>
            <a:fillRect/>
          </a:stretch>
        </p:blipFill>
        <p:spPr>
          <a:xfrm>
            <a:off x="694476" y="2787818"/>
            <a:ext cx="10803048" cy="2353260"/>
          </a:xfrm>
          <a:prstGeom prst="rect">
            <a:avLst/>
          </a:prstGeom>
        </p:spPr>
      </p:pic>
    </p:spTree>
    <p:custDataLst>
      <p:tags r:id="rId1"/>
    </p:custDataLst>
    <p:extLst>
      <p:ext uri="{BB962C8B-B14F-4D97-AF65-F5344CB8AC3E}">
        <p14:creationId xmlns:p14="http://schemas.microsoft.com/office/powerpoint/2010/main" val="12333532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38C8243A-3844-CD06-C5B8-6D8BF13682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60320" y="576073"/>
            <a:ext cx="7624013" cy="6382512"/>
          </a:xfrm>
          <a:prstGeom prst="rect">
            <a:avLst/>
          </a:prstGeom>
        </p:spPr>
      </p:pic>
      <p:pic>
        <p:nvPicPr>
          <p:cNvPr id="6" name="Picture 10">
            <a:extLst>
              <a:ext uri="{FF2B5EF4-FFF2-40B4-BE49-F238E27FC236}">
                <a16:creationId xmlns:a16="http://schemas.microsoft.com/office/drawing/2014/main" id="{908F51F3-966D-9884-9605-7ACCD0FE1B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9544253" y="2633472"/>
            <a:ext cx="2530585" cy="3133852"/>
          </a:xfrm>
          <a:prstGeom prst="rect">
            <a:avLst/>
          </a:prstGeom>
        </p:spPr>
      </p:pic>
      <p:pic>
        <p:nvPicPr>
          <p:cNvPr id="8" name="Picture 10">
            <a:extLst>
              <a:ext uri="{FF2B5EF4-FFF2-40B4-BE49-F238E27FC236}">
                <a16:creationId xmlns:a16="http://schemas.microsoft.com/office/drawing/2014/main" id="{524C5780-2111-AD15-50B7-100582233B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4908" y="3036187"/>
            <a:ext cx="4265699" cy="4882058"/>
          </a:xfrm>
          <a:prstGeom prst="rect">
            <a:avLst/>
          </a:prstGeom>
        </p:spPr>
      </p:pic>
      <p:pic>
        <p:nvPicPr>
          <p:cNvPr id="3" name="Picture 2">
            <a:extLst>
              <a:ext uri="{FF2B5EF4-FFF2-40B4-BE49-F238E27FC236}">
                <a16:creationId xmlns:a16="http://schemas.microsoft.com/office/drawing/2014/main" id="{8070DAC0-6DFA-4EE3-936C-C158E22D03A4}"/>
              </a:ext>
            </a:extLst>
          </p:cNvPr>
          <p:cNvPicPr>
            <a:picLocks noChangeAspect="1"/>
          </p:cNvPicPr>
          <p:nvPr/>
        </p:nvPicPr>
        <p:blipFill>
          <a:blip r:embed="rId10"/>
          <a:stretch>
            <a:fillRect/>
          </a:stretch>
        </p:blipFill>
        <p:spPr>
          <a:xfrm>
            <a:off x="3525539" y="1212884"/>
            <a:ext cx="5407621" cy="2554445"/>
          </a:xfrm>
          <a:prstGeom prst="rect">
            <a:avLst/>
          </a:prstGeom>
        </p:spPr>
      </p:pic>
    </p:spTree>
    <p:custDataLst>
      <p:tags r:id="rId1"/>
    </p:custDataLst>
    <p:extLst>
      <p:ext uri="{BB962C8B-B14F-4D97-AF65-F5344CB8AC3E}">
        <p14:creationId xmlns:p14="http://schemas.microsoft.com/office/powerpoint/2010/main" val="2451135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222607" y="246579"/>
            <a:ext cx="11705690" cy="6423251"/>
          </a:xfrm>
          <a:custGeom>
            <a:avLst/>
            <a:gdLst>
              <a:gd name="connsiteX0" fmla="*/ 612521 w 11705690"/>
              <a:gd name="connsiteY0" fmla="*/ 0 h 6423251"/>
              <a:gd name="connsiteX1" fmla="*/ 11347208 w 11705690"/>
              <a:gd name="connsiteY1" fmla="*/ 0 h 6423251"/>
              <a:gd name="connsiteX2" fmla="*/ 11705690 w 11705690"/>
              <a:gd name="connsiteY2" fmla="*/ 358482 h 6423251"/>
              <a:gd name="connsiteX3" fmla="*/ 11705690 w 11705690"/>
              <a:gd name="connsiteY3" fmla="*/ 5810730 h 6423251"/>
              <a:gd name="connsiteX4" fmla="*/ 11093169 w 11705690"/>
              <a:gd name="connsiteY4" fmla="*/ 6423251 h 6423251"/>
              <a:gd name="connsiteX5" fmla="*/ 358482 w 11705690"/>
              <a:gd name="connsiteY5" fmla="*/ 6423251 h 6423251"/>
              <a:gd name="connsiteX6" fmla="*/ 0 w 11705690"/>
              <a:gd name="connsiteY6" fmla="*/ 6064769 h 6423251"/>
              <a:gd name="connsiteX7" fmla="*/ 0 w 11705690"/>
              <a:gd name="connsiteY7" fmla="*/ 612521 h 6423251"/>
              <a:gd name="connsiteX8" fmla="*/ 612521 w 11705690"/>
              <a:gd name="connsiteY8" fmla="*/ 0 h 64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5690" h="6423251" fill="none" extrusionOk="0">
                <a:moveTo>
                  <a:pt x="612521" y="0"/>
                </a:moveTo>
                <a:cubicBezTo>
                  <a:pt x="5190639" y="130856"/>
                  <a:pt x="6840167" y="126729"/>
                  <a:pt x="11347208" y="0"/>
                </a:cubicBezTo>
                <a:cubicBezTo>
                  <a:pt x="11576583" y="13265"/>
                  <a:pt x="11695883" y="187690"/>
                  <a:pt x="11705690" y="358482"/>
                </a:cubicBezTo>
                <a:cubicBezTo>
                  <a:pt x="11760573" y="2225585"/>
                  <a:pt x="11814475" y="3524570"/>
                  <a:pt x="11705690" y="5810730"/>
                </a:cubicBezTo>
                <a:cubicBezTo>
                  <a:pt x="11710098" y="6152445"/>
                  <a:pt x="11462171" y="6406546"/>
                  <a:pt x="11093169" y="6423251"/>
                </a:cubicBezTo>
                <a:cubicBezTo>
                  <a:pt x="9718524" y="6529818"/>
                  <a:pt x="2537688" y="6282734"/>
                  <a:pt x="358482" y="6423251"/>
                </a:cubicBezTo>
                <a:cubicBezTo>
                  <a:pt x="199492" y="6422552"/>
                  <a:pt x="-13" y="6233267"/>
                  <a:pt x="0" y="6064769"/>
                </a:cubicBezTo>
                <a:cubicBezTo>
                  <a:pt x="60567" y="3675983"/>
                  <a:pt x="88459" y="2590935"/>
                  <a:pt x="0" y="612521"/>
                </a:cubicBezTo>
                <a:cubicBezTo>
                  <a:pt x="-15114" y="286006"/>
                  <a:pt x="292593" y="2668"/>
                  <a:pt x="612521" y="0"/>
                </a:cubicBezTo>
                <a:close/>
              </a:path>
              <a:path w="11705690" h="6423251" stroke="0" extrusionOk="0">
                <a:moveTo>
                  <a:pt x="612521" y="0"/>
                </a:moveTo>
                <a:cubicBezTo>
                  <a:pt x="2944690" y="-89578"/>
                  <a:pt x="8823734" y="-133700"/>
                  <a:pt x="11347208" y="0"/>
                </a:cubicBezTo>
                <a:cubicBezTo>
                  <a:pt x="11552730" y="-10455"/>
                  <a:pt x="11692671" y="153608"/>
                  <a:pt x="11705690" y="358482"/>
                </a:cubicBezTo>
                <a:cubicBezTo>
                  <a:pt x="11678946" y="1364310"/>
                  <a:pt x="11657777" y="3089298"/>
                  <a:pt x="11705690" y="5810730"/>
                </a:cubicBezTo>
                <a:cubicBezTo>
                  <a:pt x="11703919" y="6121800"/>
                  <a:pt x="11424230" y="6394870"/>
                  <a:pt x="11093169" y="6423251"/>
                </a:cubicBezTo>
                <a:cubicBezTo>
                  <a:pt x="7855735" y="6444083"/>
                  <a:pt x="5655074" y="6302785"/>
                  <a:pt x="358482" y="6423251"/>
                </a:cubicBezTo>
                <a:cubicBezTo>
                  <a:pt x="133340" y="6407845"/>
                  <a:pt x="9329" y="6231206"/>
                  <a:pt x="0" y="6064769"/>
                </a:cubicBezTo>
                <a:cubicBezTo>
                  <a:pt x="34198" y="4602132"/>
                  <a:pt x="156806" y="1674311"/>
                  <a:pt x="0" y="612521"/>
                </a:cubicBezTo>
                <a:cubicBezTo>
                  <a:pt x="-32079" y="300147"/>
                  <a:pt x="279766" y="-742"/>
                  <a:pt x="612521"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9536"/>
                      <a:gd name="adj2" fmla="val 558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295DBFE-8D08-8CA7-F288-1918A804CDB3}"/>
              </a:ext>
            </a:extLst>
          </p:cNvPr>
          <p:cNvPicPr>
            <a:picLocks noChangeAspect="1"/>
          </p:cNvPicPr>
          <p:nvPr/>
        </p:nvPicPr>
        <p:blipFill>
          <a:blip r:embed="rId4"/>
          <a:stretch>
            <a:fillRect/>
          </a:stretch>
        </p:blipFill>
        <p:spPr>
          <a:xfrm>
            <a:off x="3466862" y="236951"/>
            <a:ext cx="5486876" cy="707197"/>
          </a:xfrm>
          <a:prstGeom prst="rect">
            <a:avLst/>
          </a:prstGeom>
        </p:spPr>
      </p:pic>
      <p:pic>
        <p:nvPicPr>
          <p:cNvPr id="9" name="Picture 8">
            <a:extLst>
              <a:ext uri="{FF2B5EF4-FFF2-40B4-BE49-F238E27FC236}">
                <a16:creationId xmlns:a16="http://schemas.microsoft.com/office/drawing/2014/main" id="{41D4D852-4455-146C-B369-CCE33A499500}"/>
              </a:ext>
            </a:extLst>
          </p:cNvPr>
          <p:cNvPicPr>
            <a:picLocks noChangeAspect="1"/>
          </p:cNvPicPr>
          <p:nvPr/>
        </p:nvPicPr>
        <p:blipFill>
          <a:blip r:embed="rId5"/>
          <a:stretch>
            <a:fillRect/>
          </a:stretch>
        </p:blipFill>
        <p:spPr>
          <a:xfrm>
            <a:off x="228599" y="4265059"/>
            <a:ext cx="3762375" cy="2350054"/>
          </a:xfrm>
          <a:prstGeom prst="rect">
            <a:avLst/>
          </a:prstGeom>
        </p:spPr>
      </p:pic>
      <p:sp>
        <p:nvSpPr>
          <p:cNvPr id="10" name="TextBox 9">
            <a:extLst>
              <a:ext uri="{FF2B5EF4-FFF2-40B4-BE49-F238E27FC236}">
                <a16:creationId xmlns:a16="http://schemas.microsoft.com/office/drawing/2014/main" id="{83F3EDF0-0E4B-76D9-A35C-B29C8240090A}"/>
              </a:ext>
            </a:extLst>
          </p:cNvPr>
          <p:cNvSpPr txBox="1"/>
          <p:nvPr/>
        </p:nvSpPr>
        <p:spPr>
          <a:xfrm>
            <a:off x="628650" y="828675"/>
            <a:ext cx="10572750" cy="4093428"/>
          </a:xfrm>
          <a:prstGeom prst="rect">
            <a:avLst/>
          </a:prstGeom>
          <a:noFill/>
        </p:spPr>
        <p:txBody>
          <a:bodyPr wrap="square" rtlCol="0">
            <a:spAutoFit/>
          </a:bodyPr>
          <a:lstStyle/>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Nói đến làng quê, trong kí ức tôi, đậm nét nhất là hình ảnh cây đa trước xóm. Cây đa ấy không có tên chính thức, nó mang tên chung rất đỗi thân thuộc với mọi người: cây đa quê hương.</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Cây đa nghìn năm đã gắn liền với thời thơ ấu của chúng tôi. Nói đúng hơn, đó là cả một toà cổ kính hơn là một thân cây. Chín, mười đứa bé chúng tôi bắt tay nhau ôm không xuể. Cành cây lớn hơn cột đình. Đỉnh chót vót giữa trời xanh, đến những con quạ đậu trên cao, nhìn cũng chẳng rõ. Rễ cây nổi lên mặt đất thành những ụ, những hình thù quái lạ như những con rắn hổ mang giận dữ. Trong vòm lá, gió chiều gảy lên những điệu nhạc li kì, có khi tưởng chừng như ai cười ai nói trong cành, trong lá.</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Chiều chiều, chúng tôi ra ngồi gốc đa hóng mát. Lúa vàng gợn sóng. Đây đó, ễnh ương ộp oạp, và xa xa, giữa cánh đồng, đàn trâu bắt đầu ra về, lững thững từng bước nặng nề, nhịp nhàng. Bóng sừng trâu dưới ánh chiều kéo dài, lan giữa ruộng đồng yên lặng. </a:t>
            </a:r>
          </a:p>
          <a:p>
            <a:pPr algn="r" rtl="0" latinLnBrk="0"/>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Khắc Viện)</a:t>
            </a:r>
          </a:p>
          <a:p>
            <a:endParaRPr lang="en-US" sz="20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238515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222607" y="246579"/>
            <a:ext cx="11705690" cy="6423251"/>
          </a:xfrm>
          <a:custGeom>
            <a:avLst/>
            <a:gdLst>
              <a:gd name="connsiteX0" fmla="*/ 612521 w 11705690"/>
              <a:gd name="connsiteY0" fmla="*/ 0 h 6423251"/>
              <a:gd name="connsiteX1" fmla="*/ 11347208 w 11705690"/>
              <a:gd name="connsiteY1" fmla="*/ 0 h 6423251"/>
              <a:gd name="connsiteX2" fmla="*/ 11705690 w 11705690"/>
              <a:gd name="connsiteY2" fmla="*/ 358482 h 6423251"/>
              <a:gd name="connsiteX3" fmla="*/ 11705690 w 11705690"/>
              <a:gd name="connsiteY3" fmla="*/ 5810730 h 6423251"/>
              <a:gd name="connsiteX4" fmla="*/ 11093169 w 11705690"/>
              <a:gd name="connsiteY4" fmla="*/ 6423251 h 6423251"/>
              <a:gd name="connsiteX5" fmla="*/ 358482 w 11705690"/>
              <a:gd name="connsiteY5" fmla="*/ 6423251 h 6423251"/>
              <a:gd name="connsiteX6" fmla="*/ 0 w 11705690"/>
              <a:gd name="connsiteY6" fmla="*/ 6064769 h 6423251"/>
              <a:gd name="connsiteX7" fmla="*/ 0 w 11705690"/>
              <a:gd name="connsiteY7" fmla="*/ 612521 h 6423251"/>
              <a:gd name="connsiteX8" fmla="*/ 612521 w 11705690"/>
              <a:gd name="connsiteY8" fmla="*/ 0 h 64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5690" h="6423251" fill="none" extrusionOk="0">
                <a:moveTo>
                  <a:pt x="612521" y="0"/>
                </a:moveTo>
                <a:cubicBezTo>
                  <a:pt x="5190639" y="130856"/>
                  <a:pt x="6840167" y="126729"/>
                  <a:pt x="11347208" y="0"/>
                </a:cubicBezTo>
                <a:cubicBezTo>
                  <a:pt x="11576583" y="13265"/>
                  <a:pt x="11695883" y="187690"/>
                  <a:pt x="11705690" y="358482"/>
                </a:cubicBezTo>
                <a:cubicBezTo>
                  <a:pt x="11760573" y="2225585"/>
                  <a:pt x="11814475" y="3524570"/>
                  <a:pt x="11705690" y="5810730"/>
                </a:cubicBezTo>
                <a:cubicBezTo>
                  <a:pt x="11710098" y="6152445"/>
                  <a:pt x="11462171" y="6406546"/>
                  <a:pt x="11093169" y="6423251"/>
                </a:cubicBezTo>
                <a:cubicBezTo>
                  <a:pt x="9718524" y="6529818"/>
                  <a:pt x="2537688" y="6282734"/>
                  <a:pt x="358482" y="6423251"/>
                </a:cubicBezTo>
                <a:cubicBezTo>
                  <a:pt x="199492" y="6422552"/>
                  <a:pt x="-13" y="6233267"/>
                  <a:pt x="0" y="6064769"/>
                </a:cubicBezTo>
                <a:cubicBezTo>
                  <a:pt x="60567" y="3675983"/>
                  <a:pt x="88459" y="2590935"/>
                  <a:pt x="0" y="612521"/>
                </a:cubicBezTo>
                <a:cubicBezTo>
                  <a:pt x="-15114" y="286006"/>
                  <a:pt x="292593" y="2668"/>
                  <a:pt x="612521" y="0"/>
                </a:cubicBezTo>
                <a:close/>
              </a:path>
              <a:path w="11705690" h="6423251" stroke="0" extrusionOk="0">
                <a:moveTo>
                  <a:pt x="612521" y="0"/>
                </a:moveTo>
                <a:cubicBezTo>
                  <a:pt x="2944690" y="-89578"/>
                  <a:pt x="8823734" y="-133700"/>
                  <a:pt x="11347208" y="0"/>
                </a:cubicBezTo>
                <a:cubicBezTo>
                  <a:pt x="11552730" y="-10455"/>
                  <a:pt x="11692671" y="153608"/>
                  <a:pt x="11705690" y="358482"/>
                </a:cubicBezTo>
                <a:cubicBezTo>
                  <a:pt x="11678946" y="1364310"/>
                  <a:pt x="11657777" y="3089298"/>
                  <a:pt x="11705690" y="5810730"/>
                </a:cubicBezTo>
                <a:cubicBezTo>
                  <a:pt x="11703919" y="6121800"/>
                  <a:pt x="11424230" y="6394870"/>
                  <a:pt x="11093169" y="6423251"/>
                </a:cubicBezTo>
                <a:cubicBezTo>
                  <a:pt x="7855735" y="6444083"/>
                  <a:pt x="5655074" y="6302785"/>
                  <a:pt x="358482" y="6423251"/>
                </a:cubicBezTo>
                <a:cubicBezTo>
                  <a:pt x="133340" y="6407845"/>
                  <a:pt x="9329" y="6231206"/>
                  <a:pt x="0" y="6064769"/>
                </a:cubicBezTo>
                <a:cubicBezTo>
                  <a:pt x="34198" y="4602132"/>
                  <a:pt x="156806" y="1674311"/>
                  <a:pt x="0" y="612521"/>
                </a:cubicBezTo>
                <a:cubicBezTo>
                  <a:pt x="-32079" y="300147"/>
                  <a:pt x="279766" y="-742"/>
                  <a:pt x="612521"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9536"/>
                      <a:gd name="adj2" fmla="val 558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oy, doll&#10;&#10;Description automatically generated">
            <a:extLst>
              <a:ext uri="{FF2B5EF4-FFF2-40B4-BE49-F238E27FC236}">
                <a16:creationId xmlns:a16="http://schemas.microsoft.com/office/drawing/2014/main" id="{A7F26C01-20A6-E98E-47F1-FD4328F72B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869" y="3989231"/>
            <a:ext cx="2150725" cy="2868769"/>
          </a:xfrm>
          <a:prstGeom prst="rect">
            <a:avLst/>
          </a:prstGeom>
        </p:spPr>
      </p:pic>
      <p:pic>
        <p:nvPicPr>
          <p:cNvPr id="4" name="Picture 3">
            <a:extLst>
              <a:ext uri="{FF2B5EF4-FFF2-40B4-BE49-F238E27FC236}">
                <a16:creationId xmlns:a16="http://schemas.microsoft.com/office/drawing/2014/main" id="{F8A63541-A987-7F5D-717A-B43FE7B7E6FB}"/>
              </a:ext>
            </a:extLst>
          </p:cNvPr>
          <p:cNvPicPr>
            <a:picLocks noChangeAspect="1"/>
          </p:cNvPicPr>
          <p:nvPr/>
        </p:nvPicPr>
        <p:blipFill>
          <a:blip r:embed="rId5"/>
          <a:stretch>
            <a:fillRect/>
          </a:stretch>
        </p:blipFill>
        <p:spPr>
          <a:xfrm>
            <a:off x="1735582" y="0"/>
            <a:ext cx="9010069" cy="2081422"/>
          </a:xfrm>
          <a:prstGeom prst="rect">
            <a:avLst/>
          </a:prstGeom>
        </p:spPr>
      </p:pic>
      <p:sp>
        <p:nvSpPr>
          <p:cNvPr id="5" name="矩形 29">
            <a:extLst>
              <a:ext uri="{FF2B5EF4-FFF2-40B4-BE49-F238E27FC236}">
                <a16:creationId xmlns:a16="http://schemas.microsoft.com/office/drawing/2014/main" id="{689B3779-3733-F2B8-0D3A-75A51F63D856}"/>
              </a:ext>
            </a:extLst>
          </p:cNvPr>
          <p:cNvSpPr/>
          <p:nvPr/>
        </p:nvSpPr>
        <p:spPr>
          <a:xfrm>
            <a:off x="2249484" y="2508475"/>
            <a:ext cx="8249206" cy="646986"/>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1: Từ đầu đến </a:t>
            </a:r>
            <a:r>
              <a:rPr lang="vi-VN" sz="3200" b="1" i="1" dirty="0">
                <a:solidFill>
                  <a:prstClr val="black"/>
                </a:solidFill>
                <a:latin typeface="Cambria" panose="02040503050406030204" pitchFamily="18" charset="0"/>
                <a:ea typeface="Cambria" panose="02040503050406030204" pitchFamily="18" charset="0"/>
              </a:rPr>
              <a:t>cây đa quê hương </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矩形 29">
            <a:extLst>
              <a:ext uri="{FF2B5EF4-FFF2-40B4-BE49-F238E27FC236}">
                <a16:creationId xmlns:a16="http://schemas.microsoft.com/office/drawing/2014/main" id="{3AB49649-92C2-1C78-69B6-6151B0E6B849}"/>
              </a:ext>
            </a:extLst>
          </p:cNvPr>
          <p:cNvSpPr/>
          <p:nvPr/>
        </p:nvSpPr>
        <p:spPr>
          <a:xfrm>
            <a:off x="2311128" y="3505068"/>
            <a:ext cx="8602063" cy="646986"/>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2: Tiếp theo đến </a:t>
            </a:r>
            <a:r>
              <a:rPr lang="vi-VN" sz="3200" b="1" i="1" dirty="0">
                <a:solidFill>
                  <a:prstClr val="black"/>
                </a:solidFill>
                <a:latin typeface="Cambria" panose="02040503050406030204" pitchFamily="18" charset="0"/>
                <a:ea typeface="Cambria" panose="02040503050406030204" pitchFamily="18" charset="0"/>
              </a:rPr>
              <a:t>trong cành,</a:t>
            </a:r>
            <a:r>
              <a:rPr lang="en-US" sz="3200" b="1" i="1" dirty="0">
                <a:solidFill>
                  <a:prstClr val="black"/>
                </a:solidFill>
                <a:latin typeface="Cambria" panose="02040503050406030204" pitchFamily="18" charset="0"/>
                <a:ea typeface="Cambria" panose="02040503050406030204" pitchFamily="18" charset="0"/>
              </a:rPr>
              <a:t> </a:t>
            </a:r>
            <a:r>
              <a:rPr lang="vi-VN" sz="3200" b="1" i="1" dirty="0">
                <a:solidFill>
                  <a:prstClr val="black"/>
                </a:solidFill>
                <a:latin typeface="Cambria" panose="02040503050406030204" pitchFamily="18" charset="0"/>
                <a:ea typeface="Cambria" panose="02040503050406030204" pitchFamily="18" charset="0"/>
              </a:rPr>
              <a:t>trong lá </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矩形 29">
            <a:extLst>
              <a:ext uri="{FF2B5EF4-FFF2-40B4-BE49-F238E27FC236}">
                <a16:creationId xmlns:a16="http://schemas.microsoft.com/office/drawing/2014/main" id="{94C81E59-1914-BB8D-336D-181C2081C7D9}"/>
              </a:ext>
            </a:extLst>
          </p:cNvPr>
          <p:cNvSpPr/>
          <p:nvPr/>
        </p:nvSpPr>
        <p:spPr>
          <a:xfrm>
            <a:off x="3816656" y="4425040"/>
            <a:ext cx="5089219"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a:t>
            </a:r>
            <a:r>
              <a:rPr lang="en-US" sz="3200" b="1" dirty="0" err="1">
                <a:solidFill>
                  <a:prstClr val="black"/>
                </a:solidFill>
                <a:latin typeface="Cambria" panose="02040503050406030204" pitchFamily="18" charset="0"/>
                <a:ea typeface="Cambria" panose="02040503050406030204" pitchFamily="18" charset="0"/>
              </a:rPr>
              <a:t>Còn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085781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DF28ECD-B5AF-1666-C6D1-2E332F7C619D}"/>
              </a:ext>
            </a:extLst>
          </p:cNvPr>
          <p:cNvSpPr/>
          <p:nvPr/>
        </p:nvSpPr>
        <p:spPr>
          <a:xfrm>
            <a:off x="428090"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extLst>
              <a:ext uri="{C807C97D-BFC1-408E-A445-0C87EB9F89A2}">
                <ask:lineSketchStyleProps xmlns:ask="http://schemas.microsoft.com/office/drawing/2018/sketchyshapes" xmlns="" sd="607552313">
                  <a:prstGeom prst="round2DiagRect">
                    <a:avLst>
                      <a:gd name="adj1" fmla="val 11598"/>
                      <a:gd name="adj2" fmla="val 99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1265;p64">
            <a:extLst>
              <a:ext uri="{FF2B5EF4-FFF2-40B4-BE49-F238E27FC236}">
                <a16:creationId xmlns:a16="http://schemas.microsoft.com/office/drawing/2014/main" id="{206E3B45-BC71-E84D-6D36-4CDCD40F3EA2}"/>
              </a:ext>
            </a:extLst>
          </p:cNvPr>
          <p:cNvSpPr/>
          <p:nvPr/>
        </p:nvSpPr>
        <p:spPr>
          <a:xfrm>
            <a:off x="4085149" y="1796074"/>
            <a:ext cx="4021702" cy="5061926"/>
          </a:xfrm>
          <a:custGeom>
            <a:avLst/>
            <a:gdLst/>
            <a:ahLst/>
            <a:cxnLst/>
            <a:rect l="l" t="t" r="r" b="b"/>
            <a:pathLst>
              <a:path w="9191" h="11527" extrusionOk="0">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accent3">
              <a:lumMod val="50000"/>
            </a:schemeClr>
          </a:solidFill>
          <a:ln>
            <a:solidFill>
              <a:schemeClr val="accent3">
                <a:lumMod val="2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3F6F7"/>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B5B743D5-0C09-F4C5-E64B-DB05E3B0EDF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033677" y="178945"/>
            <a:ext cx="8205927" cy="1298561"/>
          </a:xfrm>
          <a:prstGeom prst="rect">
            <a:avLst/>
          </a:prstGeom>
        </p:spPr>
      </p:pic>
      <p:grpSp>
        <p:nvGrpSpPr>
          <p:cNvPr id="13" name="Group 12">
            <a:extLst>
              <a:ext uri="{FF2B5EF4-FFF2-40B4-BE49-F238E27FC236}">
                <a16:creationId xmlns:a16="http://schemas.microsoft.com/office/drawing/2014/main" id="{DD38D24D-80C5-EF04-5044-640890339671}"/>
              </a:ext>
            </a:extLst>
          </p:cNvPr>
          <p:cNvGrpSpPr/>
          <p:nvPr/>
        </p:nvGrpSpPr>
        <p:grpSpPr>
          <a:xfrm>
            <a:off x="2767357" y="3336821"/>
            <a:ext cx="2773680" cy="1723826"/>
            <a:chOff x="2767357" y="3336821"/>
            <a:chExt cx="2773680" cy="1723826"/>
          </a:xfrm>
        </p:grpSpPr>
        <p:sp>
          <p:nvSpPr>
            <p:cNvPr id="14" name="Teardrop 13">
              <a:extLst>
                <a:ext uri="{FF2B5EF4-FFF2-40B4-BE49-F238E27FC236}">
                  <a16:creationId xmlns:a16="http://schemas.microsoft.com/office/drawing/2014/main" id="{045BCDFC-685D-74F6-D306-C70A786CA7F1}"/>
                </a:ext>
              </a:extLst>
            </p:cNvPr>
            <p:cNvSpPr/>
            <p:nvPr/>
          </p:nvSpPr>
          <p:spPr>
            <a:xfrm flipV="1">
              <a:off x="2767357" y="3336821"/>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5" name="TextBox 14">
              <a:extLst>
                <a:ext uri="{FF2B5EF4-FFF2-40B4-BE49-F238E27FC236}">
                  <a16:creationId xmlns:a16="http://schemas.microsoft.com/office/drawing/2014/main" id="{364A1EC2-C76E-8FC7-6F7A-E4D5DA71169C}"/>
                </a:ext>
              </a:extLst>
            </p:cNvPr>
            <p:cNvSpPr txBox="1"/>
            <p:nvPr/>
          </p:nvSpPr>
          <p:spPr>
            <a:xfrm>
              <a:off x="2767357" y="3732624"/>
              <a:ext cx="2773680" cy="1328023"/>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ôm</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không</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xuể</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F09A4EC5-248C-FAF3-12F6-1F5F023D8CEC}"/>
              </a:ext>
            </a:extLst>
          </p:cNvPr>
          <p:cNvGrpSpPr/>
          <p:nvPr/>
        </p:nvGrpSpPr>
        <p:grpSpPr>
          <a:xfrm>
            <a:off x="6700961" y="2346940"/>
            <a:ext cx="2773680" cy="1634053"/>
            <a:chOff x="6700961" y="2346940"/>
            <a:chExt cx="2773680" cy="1634053"/>
          </a:xfrm>
        </p:grpSpPr>
        <p:sp>
          <p:nvSpPr>
            <p:cNvPr id="17" name="Teardrop 16">
              <a:extLst>
                <a:ext uri="{FF2B5EF4-FFF2-40B4-BE49-F238E27FC236}">
                  <a16:creationId xmlns:a16="http://schemas.microsoft.com/office/drawing/2014/main" id="{A94D22D2-01ED-F5C5-1461-EEF25CE411AB}"/>
                </a:ext>
              </a:extLst>
            </p:cNvPr>
            <p:cNvSpPr/>
            <p:nvPr/>
          </p:nvSpPr>
          <p:spPr>
            <a:xfrm flipH="1" flipV="1">
              <a:off x="6775891" y="2346940"/>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8" name="TextBox 17">
              <a:extLst>
                <a:ext uri="{FF2B5EF4-FFF2-40B4-BE49-F238E27FC236}">
                  <a16:creationId xmlns:a16="http://schemas.microsoft.com/office/drawing/2014/main" id="{C763C20F-D509-2936-0614-7C7CF6322ACE}"/>
                </a:ext>
              </a:extLst>
            </p:cNvPr>
            <p:cNvSpPr txBox="1"/>
            <p:nvPr/>
          </p:nvSpPr>
          <p:spPr>
            <a:xfrm>
              <a:off x="6700961" y="2652970"/>
              <a:ext cx="2773680" cy="1328023"/>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nổi</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lên</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mặt</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đất</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116B1B55-3271-CE1B-8DB2-8E230A0996B7}"/>
              </a:ext>
            </a:extLst>
          </p:cNvPr>
          <p:cNvGrpSpPr/>
          <p:nvPr/>
        </p:nvGrpSpPr>
        <p:grpSpPr>
          <a:xfrm>
            <a:off x="2717827" y="1525487"/>
            <a:ext cx="2773680" cy="1590476"/>
            <a:chOff x="2717827" y="1525487"/>
            <a:chExt cx="2773680" cy="1590476"/>
          </a:xfrm>
        </p:grpSpPr>
        <p:sp>
          <p:nvSpPr>
            <p:cNvPr id="20" name="Teardrop 19">
              <a:extLst>
                <a:ext uri="{FF2B5EF4-FFF2-40B4-BE49-F238E27FC236}">
                  <a16:creationId xmlns:a16="http://schemas.microsoft.com/office/drawing/2014/main" id="{5A31421E-6BB1-FB17-9195-85E4ABE2E72E}"/>
                </a:ext>
              </a:extLst>
            </p:cNvPr>
            <p:cNvSpPr/>
            <p:nvPr/>
          </p:nvSpPr>
          <p:spPr>
            <a:xfrm flipV="1">
              <a:off x="2774977" y="1525487"/>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1" name="TextBox 20">
              <a:extLst>
                <a:ext uri="{FF2B5EF4-FFF2-40B4-BE49-F238E27FC236}">
                  <a16:creationId xmlns:a16="http://schemas.microsoft.com/office/drawing/2014/main" id="{88BFE693-FC8F-2F5F-77A0-94CEA4675B17}"/>
                </a:ext>
              </a:extLst>
            </p:cNvPr>
            <p:cNvSpPr txBox="1"/>
            <p:nvPr/>
          </p:nvSpPr>
          <p:spPr>
            <a:xfrm>
              <a:off x="2717827" y="1787940"/>
              <a:ext cx="2773680" cy="1328023"/>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một</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toà</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cổ</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kính</a:t>
              </a:r>
              <a:endParaRPr lang="en-US" sz="3600" b="1" dirty="0">
                <a:solidFill>
                  <a:schemeClr val="accent1"/>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3094759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5"/>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623195" y="792943"/>
            <a:ext cx="2249106" cy="102633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tabLst/>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cổ</a:t>
            </a:r>
            <a:r>
              <a:rPr kumimoji="0" lang="en-US" altLang="zh-CN" sz="3600" b="1" i="0" u="none" strike="noStrike" kern="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kính</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7006203" y="808622"/>
            <a:ext cx="4176148" cy="1077218"/>
          </a:xfrm>
          <a:prstGeom prst="rect">
            <a:avLst/>
          </a:prstGeom>
        </p:spPr>
        <p:txBody>
          <a:bodyPr wrap="square">
            <a:spAutoFit/>
          </a:bodyPr>
          <a:lstStyle/>
          <a:p>
            <a:pPr lvl="0" algn="ctr">
              <a:defRPr/>
            </a:pP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Cũ</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và có vẻ đẹp trang nghiêm.</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26" name="Picture 2" descr="Độc đáo vẻ đẹp cổ kính của Nhà thờ cổ Tùng Sơn | Văn hóa | Báo ảnh Dân tộc  và Miền núi">
            <a:extLst>
              <a:ext uri="{FF2B5EF4-FFF2-40B4-BE49-F238E27FC236}">
                <a16:creationId xmlns:a16="http://schemas.microsoft.com/office/drawing/2014/main" id="{10BB02AD-3B93-434D-9FE3-7277D0848E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050" y="2185988"/>
            <a:ext cx="5905500" cy="3933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38755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5"/>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623195" y="792943"/>
            <a:ext cx="2249106" cy="102633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tabLst/>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Chót</a:t>
            </a:r>
            <a:r>
              <a:rPr kumimoji="0" lang="en-US" altLang="zh-CN" sz="3600" b="1" i="0" u="none" strike="noStrike" kern="0" cap="none" spc="0" normalizeH="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vót</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7006203" y="808622"/>
            <a:ext cx="4176148" cy="1077218"/>
          </a:xfrm>
          <a:prstGeom prst="rect">
            <a:avLst/>
          </a:prstGeom>
        </p:spPr>
        <p:txBody>
          <a:bodyPr wrap="square">
            <a:spAutoFit/>
          </a:bodyPr>
          <a:lstStyle/>
          <a:p>
            <a:pPr lvl="0" algn="ctr">
              <a:defRPr/>
            </a:pPr>
            <a:r>
              <a:rPr lang="vi-VN" sz="3200" i="1">
                <a:solidFill>
                  <a:prstClr val="black"/>
                </a:solidFill>
                <a:latin typeface="Cambria" panose="02040503050406030204" pitchFamily="18" charset="0"/>
                <a:ea typeface="Cambria" panose="02040503050406030204" pitchFamily="18" charset="0"/>
                <a:cs typeface="Times New Roman" panose="02020603050405020304" pitchFamily="18" charset="0"/>
              </a:rPr>
              <a:t>(cao) vượt lên hẳn những vật xung quanh.</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Tháp CN Tower cao chót vót">
            <a:extLst>
              <a:ext uri="{FF2B5EF4-FFF2-40B4-BE49-F238E27FC236}">
                <a16:creationId xmlns:a16="http://schemas.microsoft.com/office/drawing/2014/main" id="{464B3043-0960-D391-EE8C-8FF06BD263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350" y="2314575"/>
            <a:ext cx="5886450" cy="41308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97658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latin typeface="等线"/>
              </a:rPr>
              <a:t>(đi) chậm, từng bước một.</a:t>
            </a: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5"/>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727970" y="1735918"/>
            <a:ext cx="2701530" cy="102633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tabLst/>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lững</a:t>
            </a:r>
            <a:r>
              <a:rPr kumimoji="0" lang="en-US" altLang="zh-CN" sz="3600" b="1" i="0" u="none" strike="noStrike" kern="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thững</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7419974" y="1761122"/>
            <a:ext cx="3733801" cy="1077218"/>
          </a:xfrm>
          <a:prstGeom prst="rect">
            <a:avLst/>
          </a:prstGeom>
        </p:spPr>
        <p:txBody>
          <a:bodyPr wrap="square">
            <a:spAutoFit/>
          </a:bodyPr>
          <a:lstStyle/>
          <a:p>
            <a:pPr lvl="0" algn="ctr">
              <a:defRPr/>
            </a:pPr>
            <a:r>
              <a:rPr lang="vi-VN"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(đi) chậm, từng bước một.</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08348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AC12C99-C833-4944-9B93-C78D6264D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844" y="4600793"/>
            <a:ext cx="2165033" cy="2333009"/>
          </a:xfrm>
          <a:prstGeom prst="rect">
            <a:avLst/>
          </a:prstGeom>
        </p:spPr>
      </p:pic>
      <p:grpSp>
        <p:nvGrpSpPr>
          <p:cNvPr id="6" name="Group 5">
            <a:extLst>
              <a:ext uri="{FF2B5EF4-FFF2-40B4-BE49-F238E27FC236}">
                <a16:creationId xmlns:a16="http://schemas.microsoft.com/office/drawing/2014/main" id="{4FA63255-41FC-4484-9026-398A16E95452}"/>
              </a:ext>
            </a:extLst>
          </p:cNvPr>
          <p:cNvGrpSpPr/>
          <p:nvPr/>
        </p:nvGrpSpPr>
        <p:grpSpPr>
          <a:xfrm>
            <a:off x="422778" y="3177769"/>
            <a:ext cx="6217446" cy="2891207"/>
            <a:chOff x="2301235" y="2524394"/>
            <a:chExt cx="5013966" cy="2411998"/>
          </a:xfrm>
        </p:grpSpPr>
        <p:sp>
          <p:nvSpPr>
            <p:cNvPr id="8" name="Rectangle: Rounded Corners 7">
              <a:extLst>
                <a:ext uri="{FF2B5EF4-FFF2-40B4-BE49-F238E27FC236}">
                  <a16:creationId xmlns:a16="http://schemas.microsoft.com/office/drawing/2014/main" id="{E7AD0034-E43B-4907-AE95-FDE26839DFEA}"/>
                </a:ext>
              </a:extLst>
            </p:cNvPr>
            <p:cNvSpPr/>
            <p:nvPr/>
          </p:nvSpPr>
          <p:spPr>
            <a:xfrm>
              <a:off x="2301235" y="2524394"/>
              <a:ext cx="5013966" cy="24119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6002F44-BEE2-4355-B656-292237A0D7E5}"/>
                </a:ext>
              </a:extLst>
            </p:cNvPr>
            <p:cNvPicPr>
              <a:picLocks noChangeAspect="1"/>
            </p:cNvPicPr>
            <p:nvPr/>
          </p:nvPicPr>
          <p:blipFill>
            <a:blip r:embed="rId5"/>
            <a:stretch>
              <a:fillRect/>
            </a:stretch>
          </p:blipFill>
          <p:spPr>
            <a:xfrm>
              <a:off x="2510493" y="2571750"/>
              <a:ext cx="4531169" cy="2279612"/>
            </a:xfrm>
            <a:prstGeom prst="rect">
              <a:avLst/>
            </a:prstGeom>
            <a:noFill/>
          </p:spPr>
        </p:pic>
      </p:grpSp>
      <p:pic>
        <p:nvPicPr>
          <p:cNvPr id="13" name="Picture 12">
            <a:extLst>
              <a:ext uri="{FF2B5EF4-FFF2-40B4-BE49-F238E27FC236}">
                <a16:creationId xmlns:a16="http://schemas.microsoft.com/office/drawing/2014/main" id="{1B358DC5-A599-45E0-A254-718CC6A0A9F5}"/>
              </a:ext>
            </a:extLst>
          </p:cNvPr>
          <p:cNvPicPr>
            <a:picLocks noChangeAspect="1"/>
          </p:cNvPicPr>
          <p:nvPr/>
        </p:nvPicPr>
        <p:blipFill>
          <a:blip r:embed="rId6"/>
          <a:stretch>
            <a:fillRect/>
          </a:stretch>
        </p:blipFill>
        <p:spPr>
          <a:xfrm flipH="1">
            <a:off x="7521293" y="416147"/>
            <a:ext cx="2868999" cy="6195630"/>
          </a:xfrm>
          <a:prstGeom prst="rect">
            <a:avLst/>
          </a:prstGeom>
        </p:spPr>
      </p:pic>
      <p:pic>
        <p:nvPicPr>
          <p:cNvPr id="3" name="Picture 2">
            <a:extLst>
              <a:ext uri="{FF2B5EF4-FFF2-40B4-BE49-F238E27FC236}">
                <a16:creationId xmlns:a16="http://schemas.microsoft.com/office/drawing/2014/main" id="{88FCC443-3E02-C35D-8298-21ED23111F6B}"/>
              </a:ext>
            </a:extLst>
          </p:cNvPr>
          <p:cNvPicPr>
            <a:picLocks noChangeAspect="1"/>
          </p:cNvPicPr>
          <p:nvPr/>
        </p:nvPicPr>
        <p:blipFill>
          <a:blip r:embed="rId7"/>
          <a:stretch>
            <a:fillRect/>
          </a:stretch>
        </p:blipFill>
        <p:spPr>
          <a:xfrm>
            <a:off x="433631" y="76068"/>
            <a:ext cx="7571888" cy="3048264"/>
          </a:xfrm>
          <a:prstGeom prst="rect">
            <a:avLst/>
          </a:prstGeom>
        </p:spPr>
      </p:pic>
    </p:spTree>
    <p:custDataLst>
      <p:tags r:id="rId1"/>
    </p:custDataLst>
    <p:extLst>
      <p:ext uri="{BB962C8B-B14F-4D97-AF65-F5344CB8AC3E}">
        <p14:creationId xmlns:p14="http://schemas.microsoft.com/office/powerpoint/2010/main" val="1443577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1339AC8-C901-4A0C-8463-78C389BF6DE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8- TV4- ĐỌC CÂY ĐA QUÊ HƯƠ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2DB260D-BA9A-4122-9115-564FFDF2C7B7}:275"/>
</p:tagLst>
</file>

<file path=ppt/tags/tag11.xml><?xml version="1.0" encoding="utf-8"?>
<p:tagLst xmlns:a="http://schemas.openxmlformats.org/drawingml/2006/main" xmlns:r="http://schemas.openxmlformats.org/officeDocument/2006/relationships" xmlns:p="http://schemas.openxmlformats.org/presentationml/2006/main">
  <p:tag name="GENSWF_SLIDE_UID" val="{299ADFEE-005E-455E-A089-AEA662EB954B}:276"/>
</p:tagLst>
</file>

<file path=ppt/tags/tag12.xml><?xml version="1.0" encoding="utf-8"?>
<p:tagLst xmlns:a="http://schemas.openxmlformats.org/drawingml/2006/main" xmlns:r="http://schemas.openxmlformats.org/officeDocument/2006/relationships" xmlns:p="http://schemas.openxmlformats.org/presentationml/2006/main">
  <p:tag name="GENSWF_SLIDE_UID" val="{69AAC1E2-B21F-4EC1-B8E1-ED0BAF24FE16}:278"/>
</p:tagLst>
</file>

<file path=ppt/tags/tag13.xml><?xml version="1.0" encoding="utf-8"?>
<p:tagLst xmlns:a="http://schemas.openxmlformats.org/drawingml/2006/main" xmlns:r="http://schemas.openxmlformats.org/officeDocument/2006/relationships" xmlns:p="http://schemas.openxmlformats.org/presentationml/2006/main">
  <p:tag name="GENSWF_SLIDE_UID" val="{012C3243-9951-4275-B350-9B24035F1BA8}:279"/>
</p:tagLst>
</file>

<file path=ppt/tags/tag14.xml><?xml version="1.0" encoding="utf-8"?>
<p:tagLst xmlns:a="http://schemas.openxmlformats.org/drawingml/2006/main" xmlns:r="http://schemas.openxmlformats.org/officeDocument/2006/relationships" xmlns:p="http://schemas.openxmlformats.org/presentationml/2006/main">
  <p:tag name="GENSWF_SLIDE_UID" val="{DC65734D-4189-43F5-B7BA-1E578AF4BCF7}:280"/>
</p:tagLst>
</file>

<file path=ppt/tags/tag15.xml><?xml version="1.0" encoding="utf-8"?>
<p:tagLst xmlns:a="http://schemas.openxmlformats.org/drawingml/2006/main" xmlns:r="http://schemas.openxmlformats.org/officeDocument/2006/relationships" xmlns:p="http://schemas.openxmlformats.org/presentationml/2006/main">
  <p:tag name="GENSWF_SLIDE_UID" val="{80171A6B-1AD0-4797-AC20-39C886B762D8}:281"/>
</p:tagLst>
</file>

<file path=ppt/tags/tag16.xml><?xml version="1.0" encoding="utf-8"?>
<p:tagLst xmlns:a="http://schemas.openxmlformats.org/drawingml/2006/main" xmlns:r="http://schemas.openxmlformats.org/officeDocument/2006/relationships" xmlns:p="http://schemas.openxmlformats.org/presentationml/2006/main">
  <p:tag name="GENSWF_SLIDE_UID" val="{67895866-49F9-4099-9F38-DEC2B965F1B2}:282"/>
</p:tagLst>
</file>

<file path=ppt/tags/tag17.xml><?xml version="1.0" encoding="utf-8"?>
<p:tagLst xmlns:a="http://schemas.openxmlformats.org/drawingml/2006/main" xmlns:r="http://schemas.openxmlformats.org/officeDocument/2006/relationships" xmlns:p="http://schemas.openxmlformats.org/presentationml/2006/main">
  <p:tag name="GENSWF_SLIDE_UID" val="{9DD19F94-DD7B-4612-9E64-EF1A1F710E21}:283"/>
</p:tagLst>
</file>

<file path=ppt/tags/tag18.xml><?xml version="1.0" encoding="utf-8"?>
<p:tagLst xmlns:a="http://schemas.openxmlformats.org/drawingml/2006/main" xmlns:r="http://schemas.openxmlformats.org/officeDocument/2006/relationships" xmlns:p="http://schemas.openxmlformats.org/presentationml/2006/main">
  <p:tag name="GENSWF_SLIDE_UID" val="{AA2B2918-768B-42AB-990D-58A25CA56382}:284"/>
</p:tagLst>
</file>

<file path=ppt/tags/tag19.xml><?xml version="1.0" encoding="utf-8"?>
<p:tagLst xmlns:a="http://schemas.openxmlformats.org/drawingml/2006/main" xmlns:r="http://schemas.openxmlformats.org/officeDocument/2006/relationships" xmlns:p="http://schemas.openxmlformats.org/presentationml/2006/main">
  <p:tag name="GENSWF_SLIDE_UID" val="{F284D666-090D-451D-B597-FFD7305A59B7}:286"/>
</p:tagLst>
</file>

<file path=ppt/tags/tag2.xml><?xml version="1.0" encoding="utf-8"?>
<p:tagLst xmlns:a="http://schemas.openxmlformats.org/drawingml/2006/main" xmlns:r="http://schemas.openxmlformats.org/officeDocument/2006/relationships" xmlns:p="http://schemas.openxmlformats.org/presentationml/2006/main">
  <p:tag name="GENSWF_SLIDE_UID" val="{22FB4B57-5D6B-4322-94A4-2479C46F31DA}:261"/>
</p:tagLst>
</file>

<file path=ppt/tags/tag20.xml><?xml version="1.0" encoding="utf-8"?>
<p:tagLst xmlns:a="http://schemas.openxmlformats.org/drawingml/2006/main" xmlns:r="http://schemas.openxmlformats.org/officeDocument/2006/relationships" xmlns:p="http://schemas.openxmlformats.org/presentationml/2006/main">
  <p:tag name="GENSWF_SLIDE_UID" val="{A0E204AB-14F1-436D-808D-47737538EE1B}:291"/>
</p:tagLst>
</file>

<file path=ppt/tags/tag3.xml><?xml version="1.0" encoding="utf-8"?>
<p:tagLst xmlns:a="http://schemas.openxmlformats.org/drawingml/2006/main" xmlns:r="http://schemas.openxmlformats.org/officeDocument/2006/relationships" xmlns:p="http://schemas.openxmlformats.org/presentationml/2006/main">
  <p:tag name="GENSWF_SLIDE_UID" val="{08438B08-BDC7-40C5-A99E-BF2B34B6ABEF}:263"/>
</p:tagLst>
</file>

<file path=ppt/tags/tag4.xml><?xml version="1.0" encoding="utf-8"?>
<p:tagLst xmlns:a="http://schemas.openxmlformats.org/drawingml/2006/main" xmlns:r="http://schemas.openxmlformats.org/officeDocument/2006/relationships" xmlns:p="http://schemas.openxmlformats.org/presentationml/2006/main">
  <p:tag name="GENSWF_SLIDE_UID" val="{EB7C2AF8-1558-481F-8F79-EF2A5EC0686E}:265"/>
</p:tagLst>
</file>

<file path=ppt/tags/tag5.xml><?xml version="1.0" encoding="utf-8"?>
<p:tagLst xmlns:a="http://schemas.openxmlformats.org/drawingml/2006/main" xmlns:r="http://schemas.openxmlformats.org/officeDocument/2006/relationships" xmlns:p="http://schemas.openxmlformats.org/presentationml/2006/main">
  <p:tag name="GENSWF_SLIDE_UID" val="{3D9DE6D9-9AAD-4C8E-AFF6-010342EB0968}:266"/>
</p:tagLst>
</file>

<file path=ppt/tags/tag6.xml><?xml version="1.0" encoding="utf-8"?>
<p:tagLst xmlns:a="http://schemas.openxmlformats.org/drawingml/2006/main" xmlns:r="http://schemas.openxmlformats.org/officeDocument/2006/relationships" xmlns:p="http://schemas.openxmlformats.org/presentationml/2006/main">
  <p:tag name="GENSWF_SLIDE_UID" val="{AE1FE670-C075-4BB4-B7C5-28DBCE643D39}:267"/>
</p:tagLst>
</file>

<file path=ppt/tags/tag7.xml><?xml version="1.0" encoding="utf-8"?>
<p:tagLst xmlns:a="http://schemas.openxmlformats.org/drawingml/2006/main" xmlns:r="http://schemas.openxmlformats.org/officeDocument/2006/relationships" xmlns:p="http://schemas.openxmlformats.org/presentationml/2006/main">
  <p:tag name="GENSWF_SLIDE_UID" val="{EDD7B1AE-0C27-4702-BE73-7E84C8E2CF72}:268"/>
</p:tagLst>
</file>

<file path=ppt/tags/tag8.xml><?xml version="1.0" encoding="utf-8"?>
<p:tagLst xmlns:a="http://schemas.openxmlformats.org/drawingml/2006/main" xmlns:r="http://schemas.openxmlformats.org/officeDocument/2006/relationships" xmlns:p="http://schemas.openxmlformats.org/presentationml/2006/main">
  <p:tag name="GENSWF_SLIDE_UID" val="{DF197191-EBFE-4D7E-957F-AFC1FB5EB7AD}:269"/>
</p:tagLst>
</file>

<file path=ppt/tags/tag9.xml><?xml version="1.0" encoding="utf-8"?>
<p:tagLst xmlns:a="http://schemas.openxmlformats.org/drawingml/2006/main" xmlns:r="http://schemas.openxmlformats.org/officeDocument/2006/relationships" xmlns:p="http://schemas.openxmlformats.org/presentationml/2006/main">
  <p:tag name="GENSWF_SLIDE_UID" val="{D5183E83-385B-431C-A04D-AA25EA150DE5}:2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926</Words>
  <Application>Microsoft Office PowerPoint</Application>
  <PresentationFormat>Widescreen</PresentationFormat>
  <Paragraphs>74</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vt:lpstr>
      <vt:lpstr>等线</vt:lpstr>
      <vt:lpstr>Times New Roman</vt:lpstr>
      <vt:lpstr>字魂17号-萌趣果冻体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28- TV4- ĐỌC CÂY ĐA QUÊ HƯƠNG</dc:title>
  <dc:creator>Administrator</dc:creator>
  <cp:lastModifiedBy>Administrator</cp:lastModifiedBy>
  <cp:revision>7</cp:revision>
  <dcterms:created xsi:type="dcterms:W3CDTF">2025-03-29T09:48:29Z</dcterms:created>
  <dcterms:modified xsi:type="dcterms:W3CDTF">2025-03-29T09:59:25Z</dcterms:modified>
</cp:coreProperties>
</file>