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15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1C8D9-C2BA-43B9-98D7-9A6CEC76489B}"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426C3-4F83-46D8-B967-4B40470B60E8}" type="slidenum">
              <a:rPr lang="en-US" smtClean="0"/>
              <a:t>‹#›</a:t>
            </a:fld>
            <a:endParaRPr lang="en-US"/>
          </a:p>
        </p:txBody>
      </p:sp>
    </p:spTree>
    <p:extLst>
      <p:ext uri="{BB962C8B-B14F-4D97-AF65-F5344CB8AC3E}">
        <p14:creationId xmlns:p14="http://schemas.microsoft.com/office/powerpoint/2010/main" val="148753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833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486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78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38CC0F-1B49-461B-8440-4B00AC752B45}" type="slidenum">
              <a:rPr kumimoji="0" lang="ru-RU"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74442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214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DBA83-748C-4D0E-A861-2C188EF890E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182673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DBA83-748C-4D0E-A861-2C188EF890E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129706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DBA83-748C-4D0E-A861-2C188EF890E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415751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空白21-1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E754FC7-E5FF-4D0E-A71F-B49B45B07ACA}"/>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a16="http://schemas.microsoft.com/office/drawing/2014/main" id="{793258C0-45A3-4EF9-8E13-CA6990D64C0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D55F0FC5-0705-4D5C-87F2-C4335CE6EE9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9FAB7B3F-B9FB-44F2-A52D-262C0C87941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5">
            <a:extLst>
              <a:ext uri="{FF2B5EF4-FFF2-40B4-BE49-F238E27FC236}">
                <a16:creationId xmlns:a16="http://schemas.microsoft.com/office/drawing/2014/main" id="{7507C84A-14B2-4D92-B762-FEC073350730}"/>
              </a:ext>
            </a:extLst>
          </p:cNvPr>
          <p:cNvSpPr>
            <a:spLocks/>
          </p:cNvSpPr>
          <p:nvPr userDrawn="1"/>
        </p:nvSpPr>
        <p:spPr bwMode="auto">
          <a:xfrm flipV="1">
            <a:off x="1600200" y="826742"/>
            <a:ext cx="8991600" cy="5204516"/>
          </a:xfrm>
          <a:custGeom>
            <a:avLst/>
            <a:gdLst>
              <a:gd name="T0" fmla="*/ 54 w 2790"/>
              <a:gd name="T1" fmla="*/ 102 h 1620"/>
              <a:gd name="T2" fmla="*/ 18 w 2790"/>
              <a:gd name="T3" fmla="*/ 606 h 1620"/>
              <a:gd name="T4" fmla="*/ 18 w 2790"/>
              <a:gd name="T5" fmla="*/ 1068 h 1620"/>
              <a:gd name="T6" fmla="*/ 12 w 2790"/>
              <a:gd name="T7" fmla="*/ 1362 h 1620"/>
              <a:gd name="T8" fmla="*/ 12 w 2790"/>
              <a:gd name="T9" fmla="*/ 1458 h 1620"/>
              <a:gd name="T10" fmla="*/ 60 w 2790"/>
              <a:gd name="T11" fmla="*/ 1560 h 1620"/>
              <a:gd name="T12" fmla="*/ 108 w 2790"/>
              <a:gd name="T13" fmla="*/ 1554 h 1620"/>
              <a:gd name="T14" fmla="*/ 414 w 2790"/>
              <a:gd name="T15" fmla="*/ 1590 h 1620"/>
              <a:gd name="T16" fmla="*/ 966 w 2790"/>
              <a:gd name="T17" fmla="*/ 1620 h 1620"/>
              <a:gd name="T18" fmla="*/ 1608 w 2790"/>
              <a:gd name="T19" fmla="*/ 1614 h 1620"/>
              <a:gd name="T20" fmla="*/ 2580 w 2790"/>
              <a:gd name="T21" fmla="*/ 1554 h 1620"/>
              <a:gd name="T22" fmla="*/ 2712 w 2790"/>
              <a:gd name="T23" fmla="*/ 1524 h 1620"/>
              <a:gd name="T24" fmla="*/ 2718 w 2790"/>
              <a:gd name="T25" fmla="*/ 1356 h 1620"/>
              <a:gd name="T26" fmla="*/ 2736 w 2790"/>
              <a:gd name="T27" fmla="*/ 1044 h 1620"/>
              <a:gd name="T28" fmla="*/ 2766 w 2790"/>
              <a:gd name="T29" fmla="*/ 360 h 1620"/>
              <a:gd name="T30" fmla="*/ 2742 w 2790"/>
              <a:gd name="T31" fmla="*/ 66 h 1620"/>
              <a:gd name="T32" fmla="*/ 2514 w 2790"/>
              <a:gd name="T33" fmla="*/ 30 h 1620"/>
              <a:gd name="T34" fmla="*/ 1902 w 2790"/>
              <a:gd name="T35" fmla="*/ 66 h 1620"/>
              <a:gd name="T36" fmla="*/ 1386 w 2790"/>
              <a:gd name="T37" fmla="*/ 78 h 1620"/>
              <a:gd name="T38" fmla="*/ 66 w 2790"/>
              <a:gd name="T39" fmla="*/ 84 h 1620"/>
              <a:gd name="T40" fmla="*/ 54 w 2790"/>
              <a:gd name="T41" fmla="*/ 102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0" h="1620">
                <a:moveTo>
                  <a:pt x="54" y="102"/>
                </a:moveTo>
                <a:cubicBezTo>
                  <a:pt x="54" y="270"/>
                  <a:pt x="18" y="438"/>
                  <a:pt x="18" y="606"/>
                </a:cubicBezTo>
                <a:cubicBezTo>
                  <a:pt x="18" y="762"/>
                  <a:pt x="18" y="912"/>
                  <a:pt x="18" y="1068"/>
                </a:cubicBezTo>
                <a:cubicBezTo>
                  <a:pt x="18" y="1164"/>
                  <a:pt x="12" y="1260"/>
                  <a:pt x="12" y="1362"/>
                </a:cubicBezTo>
                <a:cubicBezTo>
                  <a:pt x="12" y="1392"/>
                  <a:pt x="12" y="1428"/>
                  <a:pt x="12" y="1458"/>
                </a:cubicBezTo>
                <a:cubicBezTo>
                  <a:pt x="12" y="1542"/>
                  <a:pt x="0" y="1542"/>
                  <a:pt x="60" y="1560"/>
                </a:cubicBezTo>
                <a:cubicBezTo>
                  <a:pt x="66" y="1566"/>
                  <a:pt x="96" y="1554"/>
                  <a:pt x="108" y="1554"/>
                </a:cubicBezTo>
                <a:cubicBezTo>
                  <a:pt x="210" y="1554"/>
                  <a:pt x="312" y="1572"/>
                  <a:pt x="414" y="1590"/>
                </a:cubicBezTo>
                <a:cubicBezTo>
                  <a:pt x="600" y="1614"/>
                  <a:pt x="780" y="1620"/>
                  <a:pt x="966" y="1620"/>
                </a:cubicBezTo>
                <a:cubicBezTo>
                  <a:pt x="1182" y="1620"/>
                  <a:pt x="1392" y="1614"/>
                  <a:pt x="1608" y="1614"/>
                </a:cubicBezTo>
                <a:cubicBezTo>
                  <a:pt x="1926" y="1614"/>
                  <a:pt x="2274" y="1620"/>
                  <a:pt x="2580" y="1554"/>
                </a:cubicBezTo>
                <a:cubicBezTo>
                  <a:pt x="2610" y="1548"/>
                  <a:pt x="2694" y="1548"/>
                  <a:pt x="2712" y="1524"/>
                </a:cubicBezTo>
                <a:cubicBezTo>
                  <a:pt x="2736" y="1494"/>
                  <a:pt x="2718" y="1398"/>
                  <a:pt x="2718" y="1356"/>
                </a:cubicBezTo>
                <a:cubicBezTo>
                  <a:pt x="2718" y="1254"/>
                  <a:pt x="2730" y="1152"/>
                  <a:pt x="2736" y="1044"/>
                </a:cubicBezTo>
                <a:cubicBezTo>
                  <a:pt x="2748" y="816"/>
                  <a:pt x="2766" y="594"/>
                  <a:pt x="2766" y="360"/>
                </a:cubicBezTo>
                <a:cubicBezTo>
                  <a:pt x="2766" y="282"/>
                  <a:pt x="2790" y="132"/>
                  <a:pt x="2742" y="66"/>
                </a:cubicBezTo>
                <a:cubicBezTo>
                  <a:pt x="2688" y="0"/>
                  <a:pt x="2592" y="24"/>
                  <a:pt x="2514" y="30"/>
                </a:cubicBezTo>
                <a:cubicBezTo>
                  <a:pt x="2316" y="48"/>
                  <a:pt x="2106" y="48"/>
                  <a:pt x="1902" y="66"/>
                </a:cubicBezTo>
                <a:cubicBezTo>
                  <a:pt x="1728" y="78"/>
                  <a:pt x="1560" y="60"/>
                  <a:pt x="1386" y="78"/>
                </a:cubicBezTo>
                <a:cubicBezTo>
                  <a:pt x="1272" y="90"/>
                  <a:pt x="120" y="78"/>
                  <a:pt x="66" y="84"/>
                </a:cubicBezTo>
                <a:lnTo>
                  <a:pt x="54" y="10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a16="http://schemas.microsoft.com/office/drawing/2014/main" id="{4F3E2350-2D3C-4AC4-A2C3-EEA01C1B8A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6778" y="-874244"/>
            <a:ext cx="1434921" cy="3644444"/>
          </a:xfrm>
          <a:prstGeom prst="rect">
            <a:avLst/>
          </a:prstGeom>
        </p:spPr>
      </p:pic>
      <p:pic>
        <p:nvPicPr>
          <p:cNvPr id="8" name="图片 7">
            <a:extLst>
              <a:ext uri="{FF2B5EF4-FFF2-40B4-BE49-F238E27FC236}">
                <a16:creationId xmlns:a16="http://schemas.microsoft.com/office/drawing/2014/main" id="{9110AE80-75FE-4CA8-AB12-C6B03E36E1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402" y="382177"/>
            <a:ext cx="2501587" cy="2869841"/>
          </a:xfrm>
          <a:prstGeom prst="rect">
            <a:avLst/>
          </a:prstGeom>
        </p:spPr>
      </p:pic>
      <p:pic>
        <p:nvPicPr>
          <p:cNvPr id="9" name="图片 8">
            <a:extLst>
              <a:ext uri="{FF2B5EF4-FFF2-40B4-BE49-F238E27FC236}">
                <a16:creationId xmlns:a16="http://schemas.microsoft.com/office/drawing/2014/main" id="{C981B839-C4BC-40D5-9362-0C930BF8F8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5691" y="4454260"/>
            <a:ext cx="1733485" cy="1850612"/>
          </a:xfrm>
          <a:prstGeom prst="rect">
            <a:avLst/>
          </a:prstGeom>
        </p:spPr>
      </p:pic>
      <p:pic>
        <p:nvPicPr>
          <p:cNvPr id="10" name="图片 9">
            <a:extLst>
              <a:ext uri="{FF2B5EF4-FFF2-40B4-BE49-F238E27FC236}">
                <a16:creationId xmlns:a16="http://schemas.microsoft.com/office/drawing/2014/main" id="{C544429D-86B0-4FDD-B62D-BD9E2FEE8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7076" y="4454260"/>
            <a:ext cx="2287788" cy="2531818"/>
          </a:xfrm>
          <a:prstGeom prst="rect">
            <a:avLst/>
          </a:prstGeom>
        </p:spPr>
      </p:pic>
    </p:spTree>
    <p:extLst>
      <p:ext uri="{BB962C8B-B14F-4D97-AF65-F5344CB8AC3E}">
        <p14:creationId xmlns:p14="http://schemas.microsoft.com/office/powerpoint/2010/main" val="2489834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1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DBA83-748C-4D0E-A861-2C188EF890E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37853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ADBA83-748C-4D0E-A861-2C188EF890E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240675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DBA83-748C-4D0E-A861-2C188EF890ED}"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204569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DBA83-748C-4D0E-A861-2C188EF890ED}"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17388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DBA83-748C-4D0E-A861-2C188EF890ED}"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366361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DBA83-748C-4D0E-A861-2C188EF890ED}"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265150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ADBA83-748C-4D0E-A861-2C188EF890ED}"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249161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ADBA83-748C-4D0E-A861-2C188EF890ED}"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66770-4D8B-446E-9451-77A1065681AD}" type="slidenum">
              <a:rPr lang="en-US" smtClean="0"/>
              <a:t>‹#›</a:t>
            </a:fld>
            <a:endParaRPr lang="en-US"/>
          </a:p>
        </p:txBody>
      </p:sp>
    </p:spTree>
    <p:extLst>
      <p:ext uri="{BB962C8B-B14F-4D97-AF65-F5344CB8AC3E}">
        <p14:creationId xmlns:p14="http://schemas.microsoft.com/office/powerpoint/2010/main" val="185171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DBA83-748C-4D0E-A861-2C188EF890ED}" type="datetimeFigureOut">
              <a:rPr lang="en-US" smtClean="0"/>
              <a:t>31/3/2025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66770-4D8B-446E-9451-77A1065681AD}" type="slidenum">
              <a:rPr lang="en-US" smtClean="0"/>
              <a:t>‹#›</a:t>
            </a:fld>
            <a:endParaRPr lang="en-US"/>
          </a:p>
        </p:txBody>
      </p:sp>
    </p:spTree>
    <p:extLst>
      <p:ext uri="{BB962C8B-B14F-4D97-AF65-F5344CB8AC3E}">
        <p14:creationId xmlns:p14="http://schemas.microsoft.com/office/powerpoint/2010/main" val="172620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商务企业宣传">
            <a:hlinkClick r:id="" action="ppaction://media"/>
            <a:extLst>
              <a:ext uri="{FF2B5EF4-FFF2-40B4-BE49-F238E27FC236}">
                <a16:creationId xmlns:a16="http://schemas.microsoft.com/office/drawing/2014/main" id="{855217EE-9029-4525-9FD7-FAB43E2523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04488" y="9772650"/>
            <a:ext cx="609600" cy="609600"/>
          </a:xfrm>
          <a:prstGeom prst="rect">
            <a:avLst/>
          </a:prstGeom>
        </p:spPr>
      </p:pic>
      <p:pic>
        <p:nvPicPr>
          <p:cNvPr id="2" name="Picture 1">
            <a:extLst>
              <a:ext uri="{FF2B5EF4-FFF2-40B4-BE49-F238E27FC236}">
                <a16:creationId xmlns:a16="http://schemas.microsoft.com/office/drawing/2014/main" id="{2FA64D8A-6490-D8D9-A089-D705BA50BA81}"/>
              </a:ext>
            </a:extLst>
          </p:cNvPr>
          <p:cNvPicPr>
            <a:picLocks noChangeAspect="1"/>
          </p:cNvPicPr>
          <p:nvPr/>
        </p:nvPicPr>
        <p:blipFill>
          <a:blip r:embed="rId6"/>
          <a:stretch>
            <a:fillRect/>
          </a:stretch>
        </p:blipFill>
        <p:spPr>
          <a:xfrm>
            <a:off x="2904686" y="2264776"/>
            <a:ext cx="6096528" cy="786452"/>
          </a:xfrm>
          <a:prstGeom prst="rect">
            <a:avLst/>
          </a:prstGeom>
        </p:spPr>
      </p:pic>
      <p:pic>
        <p:nvPicPr>
          <p:cNvPr id="5" name="Picture 4">
            <a:extLst>
              <a:ext uri="{FF2B5EF4-FFF2-40B4-BE49-F238E27FC236}">
                <a16:creationId xmlns:a16="http://schemas.microsoft.com/office/drawing/2014/main" id="{E19EA94C-BE55-F0C1-CD65-B8DB43CBF288}"/>
              </a:ext>
            </a:extLst>
          </p:cNvPr>
          <p:cNvPicPr>
            <a:picLocks noChangeAspect="1"/>
          </p:cNvPicPr>
          <p:nvPr/>
        </p:nvPicPr>
        <p:blipFill>
          <a:blip r:embed="rId7"/>
          <a:stretch>
            <a:fillRect/>
          </a:stretch>
        </p:blipFill>
        <p:spPr>
          <a:xfrm>
            <a:off x="2024978" y="3657462"/>
            <a:ext cx="8510754" cy="2353260"/>
          </a:xfrm>
          <a:prstGeom prst="rect">
            <a:avLst/>
          </a:prstGeom>
        </p:spPr>
      </p:pic>
      <p:pic>
        <p:nvPicPr>
          <p:cNvPr id="7" name="Picture 6">
            <a:extLst>
              <a:ext uri="{FF2B5EF4-FFF2-40B4-BE49-F238E27FC236}">
                <a16:creationId xmlns:a16="http://schemas.microsoft.com/office/drawing/2014/main" id="{8E1344E9-E571-AD70-6B21-265E21FD0964}"/>
              </a:ext>
            </a:extLst>
          </p:cNvPr>
          <p:cNvPicPr>
            <a:picLocks noChangeAspect="1"/>
          </p:cNvPicPr>
          <p:nvPr/>
        </p:nvPicPr>
        <p:blipFill>
          <a:blip r:embed="rId8"/>
          <a:stretch>
            <a:fillRect/>
          </a:stretch>
        </p:blipFill>
        <p:spPr>
          <a:xfrm>
            <a:off x="4446500" y="3157198"/>
            <a:ext cx="3200677" cy="877900"/>
          </a:xfrm>
          <a:prstGeom prst="rect">
            <a:avLst/>
          </a:prstGeom>
        </p:spPr>
      </p:pic>
    </p:spTree>
    <p:extLst>
      <p:ext uri="{BB962C8B-B14F-4D97-AF65-F5344CB8AC3E}">
        <p14:creationId xmlns:p14="http://schemas.microsoft.com/office/powerpoint/2010/main" val="120013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2585323"/>
          </a:xfrm>
          <a:prstGeom prst="rect">
            <a:avLst/>
          </a:prstGeom>
        </p:spPr>
        <p:txBody>
          <a:bodyPr wrap="square">
            <a:spAutoFit/>
          </a:bodyPr>
          <a:lstStyle/>
          <a:p>
            <a:pPr algn="ctr" defTabSz="457200"/>
            <a:r>
              <a:rPr lang="en-US" altLang="zh-CN" sz="5400" b="1" dirty="0" err="1">
                <a:solidFill>
                  <a:srgbClr val="095F33"/>
                </a:solidFill>
                <a:latin typeface="Calibri" panose="020F0502020204030204" pitchFamily="34" charset="0"/>
                <a:cs typeface="Calibri" panose="020F0502020204030204" pitchFamily="34" charset="0"/>
              </a:rPr>
              <a:t>Hoạt</a:t>
            </a:r>
            <a:r>
              <a:rPr lang="en-US" altLang="zh-CN" sz="5400" b="1" dirty="0">
                <a:solidFill>
                  <a:srgbClr val="095F33"/>
                </a:solidFill>
                <a:latin typeface="Calibri" panose="020F0502020204030204" pitchFamily="34" charset="0"/>
                <a:cs typeface="Calibri" panose="020F0502020204030204" pitchFamily="34" charset="0"/>
              </a:rPr>
              <a:t> </a:t>
            </a:r>
            <a:r>
              <a:rPr lang="en-US" altLang="zh-CN" sz="5400" b="1" dirty="0" err="1">
                <a:solidFill>
                  <a:srgbClr val="095F33"/>
                </a:solidFill>
                <a:latin typeface="Calibri" panose="020F0502020204030204" pitchFamily="34" charset="0"/>
                <a:cs typeface="Calibri" panose="020F0502020204030204" pitchFamily="34" charset="0"/>
              </a:rPr>
              <a:t>động</a:t>
            </a:r>
            <a:r>
              <a:rPr lang="en-US" altLang="zh-CN" sz="5400" b="1" dirty="0">
                <a:solidFill>
                  <a:srgbClr val="095F33"/>
                </a:solidFill>
                <a:latin typeface="Calibri" panose="020F0502020204030204" pitchFamily="34" charset="0"/>
                <a:cs typeface="Calibri" panose="020F0502020204030204" pitchFamily="34" charset="0"/>
              </a:rPr>
              <a:t> 3: </a:t>
            </a:r>
            <a:r>
              <a:rPr lang="en-US" altLang="zh-CN" sz="5400" dirty="0" err="1">
                <a:solidFill>
                  <a:srgbClr val="095F33"/>
                </a:solidFill>
                <a:latin typeface="Calibri" panose="020F0502020204030204" pitchFamily="34" charset="0"/>
                <a:cs typeface="Calibri" panose="020F0502020204030204" pitchFamily="34" charset="0"/>
              </a:rPr>
              <a:t>Dấu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hiệu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nhận</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biết</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thực</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phẩm</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r>
              <a:rPr lang="en-US" altLang="zh-CN" sz="5400" dirty="0">
                <a:solidFill>
                  <a:srgbClr val="095F33"/>
                </a:solidFill>
                <a:latin typeface="Calibri" panose="020F0502020204030204" pitchFamily="34" charset="0"/>
                <a:cs typeface="Calibri" panose="020F0502020204030204" pitchFamily="34" charset="0"/>
              </a:rPr>
              <a:t> hay </a:t>
            </a:r>
            <a:r>
              <a:rPr lang="en-US" altLang="zh-CN" sz="5400" dirty="0" err="1">
                <a:solidFill>
                  <a:srgbClr val="095F33"/>
                </a:solidFill>
                <a:latin typeface="Calibri" panose="020F0502020204030204" pitchFamily="34" charset="0"/>
                <a:cs typeface="Calibri" panose="020F0502020204030204" pitchFamily="34" charset="0"/>
              </a:rPr>
              <a:t>không</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endParaRPr lang="en-US" sz="1400" dirty="0"/>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2681384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lvl="0" algn="ctr"/>
            <a:r>
              <a:rPr lang="nl-NL" sz="4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Quan sát các hình từ hình 5 đến hình 9</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8D03657-3421-17E8-91AB-9C9D06F1394E}"/>
              </a:ext>
            </a:extLst>
          </p:cNvPr>
          <p:cNvPicPr>
            <a:picLocks noChangeAspect="1"/>
          </p:cNvPicPr>
          <p:nvPr/>
        </p:nvPicPr>
        <p:blipFill>
          <a:blip r:embed="rId3"/>
          <a:stretch>
            <a:fillRect/>
          </a:stretch>
        </p:blipFill>
        <p:spPr>
          <a:xfrm>
            <a:off x="521877" y="1392647"/>
            <a:ext cx="6812987" cy="2692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BEEC2B7-2D46-83F5-2F44-4C5D4C36238E}"/>
              </a:ext>
            </a:extLst>
          </p:cNvPr>
          <p:cNvPicPr>
            <a:picLocks noChangeAspect="1"/>
          </p:cNvPicPr>
          <p:nvPr/>
        </p:nvPicPr>
        <p:blipFill>
          <a:blip r:embed="rId4"/>
          <a:stretch>
            <a:fillRect/>
          </a:stretch>
        </p:blipFill>
        <p:spPr>
          <a:xfrm>
            <a:off x="7211365" y="3628104"/>
            <a:ext cx="4150423" cy="2568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31710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Hoàn</a:t>
            </a:r>
            <a:r>
              <a:rPr kumimoji="0" lang="nl-NL" sz="4000" b="1" i="0" u="none" strike="noStrike" kern="1200" cap="none" spc="0" normalizeH="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thành nội dung bảng</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FD9E77AB-FEAA-64BB-DBBB-822328FA9BBB}"/>
              </a:ext>
            </a:extLst>
          </p:cNvPr>
          <p:cNvGraphicFramePr>
            <a:graphicFrameLocks noGrp="1"/>
          </p:cNvGraphicFramePr>
          <p:nvPr>
            <p:extLst/>
          </p:nvPr>
        </p:nvGraphicFramePr>
        <p:xfrm>
          <a:off x="1042219" y="1838632"/>
          <a:ext cx="9901084" cy="3200186"/>
        </p:xfrm>
        <a:graphic>
          <a:graphicData uri="http://schemas.openxmlformats.org/drawingml/2006/table">
            <a:tbl>
              <a:tblPr firstRow="1" firstCol="1" bandRow="1">
                <a:tableStyleId>{5C22544A-7EE6-4342-B048-85BDC9FD1C3A}</a:tableStyleId>
              </a:tblPr>
              <a:tblGrid>
                <a:gridCol w="2357841">
                  <a:extLst>
                    <a:ext uri="{9D8B030D-6E8A-4147-A177-3AD203B41FA5}">
                      <a16:colId xmlns:a16="http://schemas.microsoft.com/office/drawing/2014/main" val="61567520"/>
                    </a:ext>
                  </a:extLst>
                </a:gridCol>
                <a:gridCol w="2952509">
                  <a:extLst>
                    <a:ext uri="{9D8B030D-6E8A-4147-A177-3AD203B41FA5}">
                      <a16:colId xmlns:a16="http://schemas.microsoft.com/office/drawing/2014/main" val="1659968810"/>
                    </a:ext>
                  </a:extLst>
                </a:gridCol>
                <a:gridCol w="2295367">
                  <a:extLst>
                    <a:ext uri="{9D8B030D-6E8A-4147-A177-3AD203B41FA5}">
                      <a16:colId xmlns:a16="http://schemas.microsoft.com/office/drawing/2014/main" val="88598252"/>
                    </a:ext>
                  </a:extLst>
                </a:gridCol>
                <a:gridCol w="2295367">
                  <a:extLst>
                    <a:ext uri="{9D8B030D-6E8A-4147-A177-3AD203B41FA5}">
                      <a16:colId xmlns:a16="http://schemas.microsoft.com/office/drawing/2014/main" val="1577957700"/>
                    </a:ext>
                  </a:extLst>
                </a:gridCol>
              </a:tblGrid>
              <a:tr h="1071716">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Tên thực phẩm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Dấu hiệu không an 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Đánh giá</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Nguy cơ nếu sử dụng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41825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Quả táo</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Bị thối</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Không</a:t>
                      </a:r>
                      <a:r>
                        <a:rPr lang="en-US" sz="2800" dirty="0">
                          <a:solidFill>
                            <a:srgbClr val="002060"/>
                          </a:solidFill>
                          <a:effectLst/>
                          <a:latin typeface="Calibri" panose="020F0502020204030204" pitchFamily="34" charset="0"/>
                          <a:cs typeface="Calibri" panose="020F0502020204030204" pitchFamily="34" charset="0"/>
                        </a:rPr>
                        <a:t> an </a:t>
                      </a:r>
                      <a:r>
                        <a:rPr lang="en-US" sz="2800" dirty="0" err="1">
                          <a:solidFill>
                            <a:srgbClr val="002060"/>
                          </a:solidFill>
                          <a:effectLst/>
                          <a:latin typeface="Calibri" panose="020F0502020204030204" pitchFamily="34" charset="0"/>
                          <a:cs typeface="Calibri" panose="020F0502020204030204" pitchFamily="34" charset="0"/>
                        </a:rPr>
                        <a:t>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Đau bụng,..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19806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945288"/>
                  </a:ext>
                </a:extLst>
              </a:tr>
            </a:tbl>
          </a:graphicData>
        </a:graphic>
      </p:graphicFrame>
    </p:spTree>
    <p:custDataLst>
      <p:tags r:id="rId1"/>
    </p:custDataLst>
    <p:extLst>
      <p:ext uri="{BB962C8B-B14F-4D97-AF65-F5344CB8AC3E}">
        <p14:creationId xmlns:p14="http://schemas.microsoft.com/office/powerpoint/2010/main" val="4216779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DADFE1-58A0-7E16-2951-0DF1A18E4435}"/>
              </a:ext>
            </a:extLst>
          </p:cNvPr>
          <p:cNvGraphicFramePr>
            <a:graphicFrameLocks noGrp="1"/>
          </p:cNvGraphicFramePr>
          <p:nvPr>
            <p:extLst/>
          </p:nvPr>
        </p:nvGraphicFramePr>
        <p:xfrm>
          <a:off x="798870" y="835741"/>
          <a:ext cx="10515600" cy="4425540"/>
        </p:xfrm>
        <a:graphic>
          <a:graphicData uri="http://schemas.openxmlformats.org/drawingml/2006/table">
            <a:tbl>
              <a:tblPr/>
              <a:tblGrid>
                <a:gridCol w="2628900">
                  <a:extLst>
                    <a:ext uri="{9D8B030D-6E8A-4147-A177-3AD203B41FA5}">
                      <a16:colId xmlns:a16="http://schemas.microsoft.com/office/drawing/2014/main" val="2014654969"/>
                    </a:ext>
                  </a:extLst>
                </a:gridCol>
                <a:gridCol w="2786217">
                  <a:extLst>
                    <a:ext uri="{9D8B030D-6E8A-4147-A177-3AD203B41FA5}">
                      <a16:colId xmlns:a16="http://schemas.microsoft.com/office/drawing/2014/main" val="396245522"/>
                    </a:ext>
                  </a:extLst>
                </a:gridCol>
                <a:gridCol w="2471583">
                  <a:extLst>
                    <a:ext uri="{9D8B030D-6E8A-4147-A177-3AD203B41FA5}">
                      <a16:colId xmlns:a16="http://schemas.microsoft.com/office/drawing/2014/main" val="2524085503"/>
                    </a:ext>
                  </a:extLst>
                </a:gridCol>
                <a:gridCol w="2628900">
                  <a:extLst>
                    <a:ext uri="{9D8B030D-6E8A-4147-A177-3AD203B41FA5}">
                      <a16:colId xmlns:a16="http://schemas.microsoft.com/office/drawing/2014/main" val="3489549963"/>
                    </a:ext>
                  </a:extLst>
                </a:gridCol>
              </a:tblGrid>
              <a:tr h="541235">
                <a:tc>
                  <a:txBody>
                    <a:bodyPr/>
                    <a:lstStyle/>
                    <a:p>
                      <a:pPr algn="ctr" fontAlgn="t"/>
                      <a:r>
                        <a:rPr lang="en-US" sz="2800" b="1">
                          <a:effectLst/>
                          <a:latin typeface="Calibri" panose="020F0502020204030204" pitchFamily="34" charset="0"/>
                          <a:cs typeface="Calibri" panose="020F0502020204030204" pitchFamily="34" charset="0"/>
                        </a:rPr>
                        <a:t>Tên sản phẩm</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t"/>
                      <a:r>
                        <a:rPr lang="en-US" sz="2800" b="1" dirty="0" err="1">
                          <a:effectLst/>
                          <a:latin typeface="Calibri" panose="020F0502020204030204" pitchFamily="34" charset="0"/>
                          <a:cs typeface="Calibri" panose="020F0502020204030204" pitchFamily="34" charset="0"/>
                        </a:rPr>
                        <a:t>Dấu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hiệu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biết</a:t>
                      </a:r>
                      <a:endParaRPr lang="en-US" sz="28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b="1">
                          <a:effectLst/>
                          <a:latin typeface="Calibri" panose="020F0502020204030204" pitchFamily="34" charset="0"/>
                          <a:cs typeface="Calibri" panose="020F0502020204030204" pitchFamily="34" charset="0"/>
                        </a:rPr>
                        <a:t>Đánh giá</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effectLst/>
                          <a:latin typeface="Calibri" panose="020F0502020204030204" pitchFamily="34" charset="0"/>
                          <a:cs typeface="Calibri" panose="020F0502020204030204" pitchFamily="34" charset="0"/>
                        </a:rPr>
                        <a:t>Nguy cơ nếu sử dụng</a:t>
                      </a:r>
                      <a:endParaRPr lang="vi-VN"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1188625"/>
                  </a:ext>
                </a:extLst>
              </a:tr>
              <a:tr h="541235">
                <a:tc>
                  <a:txBody>
                    <a:bodyPr/>
                    <a:lstStyle/>
                    <a:p>
                      <a:pPr algn="ctr" fontAlgn="t"/>
                      <a:r>
                        <a:rPr lang="en-US" sz="2800">
                          <a:effectLst/>
                          <a:latin typeface="Calibri" panose="020F0502020204030204" pitchFamily="34" charset="0"/>
                          <a:cs typeface="Calibri" panose="020F0502020204030204" pitchFamily="34" charset="0"/>
                        </a:rPr>
                        <a:t>Quả táo</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thối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48056034"/>
                  </a:ext>
                </a:extLst>
              </a:tr>
              <a:tr h="541235">
                <a:tc>
                  <a:txBody>
                    <a:bodyPr/>
                    <a:lstStyle/>
                    <a:p>
                      <a:pPr algn="ctr" fontAlgn="t"/>
                      <a:r>
                        <a:rPr lang="en-US" sz="2800">
                          <a:effectLst/>
                          <a:latin typeface="Calibri" panose="020F0502020204030204" pitchFamily="34" charset="0"/>
                          <a:cs typeface="Calibri" panose="020F0502020204030204" pitchFamily="34" charset="0"/>
                        </a:rPr>
                        <a:t>Bánh mì</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7492769"/>
                  </a:ext>
                </a:extLst>
              </a:tr>
              <a:tr h="541235">
                <a:tc>
                  <a:txBody>
                    <a:bodyPr/>
                    <a:lstStyle/>
                    <a:p>
                      <a:pPr algn="ctr" fontAlgn="t"/>
                      <a:r>
                        <a:rPr lang="en-US" sz="2800">
                          <a:effectLst/>
                          <a:latin typeface="Calibri" panose="020F0502020204030204" pitchFamily="34" charset="0"/>
                          <a:cs typeface="Calibri" panose="020F0502020204030204" pitchFamily="34" charset="0"/>
                        </a:rPr>
                        <a:t>Sữa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42484050"/>
                  </a:ext>
                </a:extLst>
              </a:tr>
              <a:tr h="541235">
                <a:tc>
                  <a:txBody>
                    <a:bodyPr/>
                    <a:lstStyle/>
                    <a:p>
                      <a:pPr algn="ctr" fontAlgn="t"/>
                      <a:r>
                        <a:rPr lang="en-US" sz="2800">
                          <a:effectLst/>
                          <a:latin typeface="Calibri" panose="020F0502020204030204" pitchFamily="34" charset="0"/>
                          <a:cs typeface="Calibri" panose="020F0502020204030204" pitchFamily="34" charset="0"/>
                        </a:rPr>
                        <a:t>Hamburger</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ruồi muỗi bám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28594283"/>
                  </a:ext>
                </a:extLst>
              </a:tr>
              <a:tr h="980734">
                <a:tc>
                  <a:txBody>
                    <a:bodyPr/>
                    <a:lstStyle/>
                    <a:p>
                      <a:pPr algn="ctr" fontAlgn="t"/>
                      <a:r>
                        <a:rPr lang="vi-VN" sz="2800">
                          <a:effectLst/>
                          <a:latin typeface="Calibri" panose="020F0502020204030204" pitchFamily="34" charset="0"/>
                          <a:cs typeface="Calibri" panose="020F0502020204030204" pitchFamily="34" charset="0"/>
                        </a:rPr>
                        <a:t>Nước ép</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rõ nguồn gốc, thời hạn sử dụng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Đau</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bụng</a:t>
                      </a:r>
                      <a:r>
                        <a:rPr lang="en-US" sz="2800" dirty="0">
                          <a:effectLst/>
                          <a:latin typeface="Calibri" panose="020F0502020204030204" pitchFamily="34" charset="0"/>
                          <a:cs typeface="Calibri" panose="020F0502020204030204" pitchFamily="34"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03274835"/>
                  </a:ext>
                </a:extLst>
              </a:tr>
            </a:tbl>
          </a:graphicData>
        </a:graphic>
      </p:graphicFrame>
    </p:spTree>
    <p:custDataLst>
      <p:tags r:id="rId1"/>
    </p:custDataLst>
    <p:extLst>
      <p:ext uri="{BB962C8B-B14F-4D97-AF65-F5344CB8AC3E}">
        <p14:creationId xmlns:p14="http://schemas.microsoft.com/office/powerpoint/2010/main" val="635396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3274142" y="648929"/>
            <a:ext cx="7452852" cy="2231923"/>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0000"/>
                </a:solidFill>
                <a:latin typeface="Calibri" panose="020F0502020204030204"/>
              </a:rPr>
              <a:t> Chia sẻ với bạn dấu hiệu để nhận biết thực phẩm an toàn hay không an toàn; những nguy cơ có thể gặp phải nếu sử dụng thực phẩm không an toàn.</a:t>
            </a:r>
            <a:endParaRPr kumimoji="0" lang="en-US" sz="3200" b="1" i="0" u="none" strike="noStrike" kern="1200" cap="none" spc="0" normalizeH="0" baseline="0" noProof="0" dirty="0">
              <a:ln>
                <a:noFill/>
              </a:ln>
              <a:solidFill>
                <a:prstClr val="white"/>
              </a:solidFill>
              <a:effectLst/>
              <a:uLnTx/>
              <a:uFillTx/>
              <a:latin typeface="Calibri" panose="020F0502020204030204"/>
              <a:ea typeface="Lato Regular"/>
            </a:endParaRPr>
          </a:p>
        </p:txBody>
      </p:sp>
    </p:spTree>
    <p:extLst>
      <p:ext uri="{BB962C8B-B14F-4D97-AF65-F5344CB8AC3E}">
        <p14:creationId xmlns:p14="http://schemas.microsoft.com/office/powerpoint/2010/main" val="4215074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633930" cy="584775"/>
          </a:xfrm>
          <a:prstGeom prst="rect">
            <a:avLst/>
          </a:prstGeom>
          <a:noFill/>
        </p:spPr>
        <p:txBody>
          <a:bodyPr wrap="square" rtlCol="0">
            <a:spAutoFit/>
          </a:bodyPr>
          <a:lstStyle/>
          <a:p>
            <a:pPr lvl="0"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Dấu hiệu để nhận biết thực phẩm an toàn hay không an toàn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có một số dấu hiệu như màu sắc tươi; nguồn gốc, xuất xứ sản phẩm rõ ràng; còn hạn sử dụng; chế biến, bảo quản hợp vệ sinh.</a:t>
            </a:r>
            <a:endParaRPr lang="en-US" sz="360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t>
            </a:r>
            <a:r>
              <a:rPr lang="en-US" sz="3600" b="1" dirty="0" err="1">
                <a:solidFill>
                  <a:srgbClr val="002060"/>
                </a:solidFill>
                <a:latin typeface="Calibri" panose="020F0502020204030204" pitchFamily="34" charset="0"/>
                <a:cs typeface="Calibri" panose="020F0502020204030204" pitchFamily="34" charset="0"/>
              </a:rPr>
              <a:t>không</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Bên ngoài thực phẩm bị dập nát, màu sắc không giống như bình thường, không có nguồn gốc xuất xứ, không được bao gói hợp vệ sinh, bày bán nơi không hợp vệ sinh.</a:t>
            </a:r>
            <a:endParaRPr kumimoji="0" lang="vi-VN" sz="36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1317273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87498" y="898955"/>
            <a:ext cx="11398102" cy="1588606"/>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25451" y="1036733"/>
            <a:ext cx="10633930" cy="1200329"/>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nguy cơ gặp phải nếu sử dụng thực phẩm không an toàn: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855407" y="2871020"/>
            <a:ext cx="10540181" cy="1446550"/>
          </a:xfrm>
          <a:prstGeom prst="rect">
            <a:avLst/>
          </a:prstGeom>
          <a:noFill/>
        </p:spPr>
        <p:txBody>
          <a:bodyPr wrap="square" rtlCol="0">
            <a:spAutoFit/>
          </a:bodyPr>
          <a:lstStyle/>
          <a:p>
            <a:pPr marL="571500" lvl="0" indent="-571500" algn="just">
              <a:buFont typeface="Arial" panose="020B0604020202020204" pitchFamily="34" charset="0"/>
              <a:buChar char="•"/>
            </a:pPr>
            <a:r>
              <a:rPr lang="en-US" sz="4400" dirty="0">
                <a:solidFill>
                  <a:srgbClr val="002060"/>
                </a:solidFill>
                <a:latin typeface="Calibri" panose="020F0502020204030204" pitchFamily="34" charset="0"/>
                <a:cs typeface="Calibri" panose="020F0502020204030204" pitchFamily="34" charset="0"/>
              </a:rPr>
              <a:t>B</a:t>
            </a:r>
            <a:r>
              <a:rPr lang="vi-VN" sz="4400" dirty="0">
                <a:solidFill>
                  <a:srgbClr val="002060"/>
                </a:solidFill>
                <a:latin typeface="Calibri" panose="020F0502020204030204" pitchFamily="34" charset="0"/>
                <a:cs typeface="Calibri" panose="020F0502020204030204" pitchFamily="34" charset="0"/>
              </a:rPr>
              <a:t>ị ngộ độc thực phẩm, trường hợp nặng có thể dẫn đến tử vong.</a:t>
            </a:r>
            <a:endParaRPr kumimoji="0" lang="vi-VN" sz="44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331909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2477730" y="550607"/>
            <a:ext cx="7452852" cy="1907458"/>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Theo em, vì sao chúng ta cần sử dụng thực phẩm an toàn?</a:t>
            </a:r>
            <a:endParaRPr kumimoji="0" lang="en-US" sz="4000" b="1" i="0" u="none" strike="noStrike" kern="1200" cap="none" spc="0" normalizeH="0" baseline="0" noProof="0" dirty="0">
              <a:ln>
                <a:noFill/>
              </a:ln>
              <a:solidFill>
                <a:prstClr val="white"/>
              </a:solidFill>
              <a:effectLst/>
              <a:uLnTx/>
              <a:uFillTx/>
              <a:latin typeface="Calibri" panose="020F0502020204030204"/>
              <a:ea typeface="Lato Regular"/>
            </a:endParaRPr>
          </a:p>
        </p:txBody>
      </p:sp>
      <p:sp>
        <p:nvSpPr>
          <p:cNvPr id="2" name="Hình chữ nhật: Góc Tròn 29">
            <a:extLst>
              <a:ext uri="{FF2B5EF4-FFF2-40B4-BE49-F238E27FC236}">
                <a16:creationId xmlns:a16="http://schemas.microsoft.com/office/drawing/2014/main" id="{B7404E15-9692-CE48-92A7-D30B5A835060}"/>
              </a:ext>
            </a:extLst>
          </p:cNvPr>
          <p:cNvSpPr/>
          <p:nvPr/>
        </p:nvSpPr>
        <p:spPr>
          <a:xfrm>
            <a:off x="4975123" y="3038168"/>
            <a:ext cx="6980903" cy="3106993"/>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Sử dụng thực phẩm an toàn để đảm bảo sức khoẻ, phòng tránh bệnh tật; ngăn ngừa bị ngộ độc thực phẩm có thể nguy hại đến tính mạng.</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959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8" name="Picture 7">
            <a:extLst>
              <a:ext uri="{FF2B5EF4-FFF2-40B4-BE49-F238E27FC236}">
                <a16:creationId xmlns:a16="http://schemas.microsoft.com/office/drawing/2014/main" id="{72FA365F-8182-5B80-50A9-986688C598AF}"/>
              </a:ext>
            </a:extLst>
          </p:cNvPr>
          <p:cNvPicPr>
            <a:picLocks noChangeAspect="1"/>
          </p:cNvPicPr>
          <p:nvPr/>
        </p:nvPicPr>
        <p:blipFill>
          <a:blip r:embed="rId2"/>
          <a:stretch>
            <a:fillRect/>
          </a:stretch>
        </p:blipFill>
        <p:spPr>
          <a:xfrm>
            <a:off x="1065110" y="1723256"/>
            <a:ext cx="10419325" cy="3025725"/>
          </a:xfrm>
          <a:prstGeom prst="rect">
            <a:avLst/>
          </a:prstGeom>
        </p:spPr>
      </p:pic>
    </p:spTree>
    <p:extLst>
      <p:ext uri="{BB962C8B-B14F-4D97-AF65-F5344CB8AC3E}">
        <p14:creationId xmlns:p14="http://schemas.microsoft.com/office/powerpoint/2010/main" val="234636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74F4D-D32F-D112-DEE2-13B1B3D6EBEA}"/>
              </a:ext>
            </a:extLst>
          </p:cNvPr>
          <p:cNvPicPr>
            <a:picLocks noChangeAspect="1"/>
          </p:cNvPicPr>
          <p:nvPr/>
        </p:nvPicPr>
        <p:blipFill>
          <a:blip r:embed="rId3"/>
          <a:stretch>
            <a:fillRect/>
          </a:stretch>
        </p:blipFill>
        <p:spPr>
          <a:xfrm>
            <a:off x="1396079" y="1317772"/>
            <a:ext cx="9480102" cy="4218798"/>
          </a:xfrm>
          <a:prstGeom prst="rect">
            <a:avLst/>
          </a:prstGeom>
        </p:spPr>
      </p:pic>
    </p:spTree>
    <p:extLst>
      <p:ext uri="{BB962C8B-B14F-4D97-AF65-F5344CB8AC3E}">
        <p14:creationId xmlns:p14="http://schemas.microsoft.com/office/powerpoint/2010/main" val="2592201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01</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sp>
        <p:nvSpPr>
          <p:cNvPr id="5" name="标题 4">
            <a:extLst>
              <a:ext uri="{FF2B5EF4-FFF2-40B4-BE49-F238E27FC236}">
                <a16:creationId xmlns:a16="http://schemas.microsoft.com/office/drawing/2014/main" id="{5F5B84D3-C084-4E82-BB53-B8A5EB133473}"/>
              </a:ext>
            </a:extLst>
          </p:cNvPr>
          <p:cNvSpPr txBox="1">
            <a:spLocks/>
          </p:cNvSpPr>
          <p:nvPr/>
        </p:nvSpPr>
        <p:spPr>
          <a:xfrm>
            <a:off x="4275230" y="1398738"/>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rPr>
              <a:t>KHỞI</a:t>
            </a:r>
            <a:r>
              <a:rPr kumimoji="0" lang="en-US" altLang="zh-CN" sz="13800" b="0" i="0" u="none" strike="noStrike" kern="1200" cap="none" spc="0" normalizeH="0" noProof="0" dirty="0">
                <a:ln>
                  <a:noFill/>
                </a:ln>
                <a:solidFill>
                  <a:srgbClr val="5F6DFC"/>
                </a:solidFill>
                <a:effectLst/>
                <a:uLnTx/>
                <a:uFillTx/>
                <a:latin typeface="SVN-Bali Script" panose="02000000000000000000" pitchFamily="2" charset="0"/>
              </a:rPr>
              <a:t> ĐỘNG</a:t>
            </a:r>
            <a:endPar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endParaRPr>
          </a:p>
        </p:txBody>
      </p:sp>
    </p:spTree>
    <p:extLst>
      <p:ext uri="{BB962C8B-B14F-4D97-AF65-F5344CB8AC3E}">
        <p14:creationId xmlns:p14="http://schemas.microsoft.com/office/powerpoint/2010/main" val="185905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04F21381-A503-47BC-9811-856D5A7E4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4851"/>
            <a:ext cx="1770111" cy="1688960"/>
          </a:xfrm>
          <a:prstGeom prst="rect">
            <a:avLst/>
          </a:prstGeom>
        </p:spPr>
      </p:pic>
      <p:pic>
        <p:nvPicPr>
          <p:cNvPr id="43" name="图片 42">
            <a:extLst>
              <a:ext uri="{FF2B5EF4-FFF2-40B4-BE49-F238E27FC236}">
                <a16:creationId xmlns:a16="http://schemas.microsoft.com/office/drawing/2014/main" id="{BC981CB4-E19D-4A42-8439-3C29EA691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26350">
            <a:off x="9715739" y="4073360"/>
            <a:ext cx="1612698" cy="3326984"/>
          </a:xfrm>
          <a:prstGeom prst="rect">
            <a:avLst/>
          </a:prstGeom>
        </p:spPr>
      </p:pic>
      <p:pic>
        <p:nvPicPr>
          <p:cNvPr id="44" name="图片 43">
            <a:extLst>
              <a:ext uri="{FF2B5EF4-FFF2-40B4-BE49-F238E27FC236}">
                <a16:creationId xmlns:a16="http://schemas.microsoft.com/office/drawing/2014/main" id="{9EC79018-38B1-451A-B272-B02BC7537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05098">
            <a:off x="-451234" y="-247882"/>
            <a:ext cx="1663492" cy="2996825"/>
          </a:xfrm>
          <a:prstGeom prst="rect">
            <a:avLst/>
          </a:prstGeom>
        </p:spPr>
      </p:pic>
      <p:pic>
        <p:nvPicPr>
          <p:cNvPr id="45" name="图片 44">
            <a:extLst>
              <a:ext uri="{FF2B5EF4-FFF2-40B4-BE49-F238E27FC236}">
                <a16:creationId xmlns:a16="http://schemas.microsoft.com/office/drawing/2014/main" id="{72B5AECA-F09B-462D-804D-5E898AAED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357" y="226693"/>
            <a:ext cx="1648429" cy="1269841"/>
          </a:xfrm>
          <a:prstGeom prst="rect">
            <a:avLst/>
          </a:prstGeom>
        </p:spPr>
      </p:pic>
      <p:pic>
        <p:nvPicPr>
          <p:cNvPr id="5" name="Picture 1">
            <a:extLst>
              <a:ext uri="{FF2B5EF4-FFF2-40B4-BE49-F238E27FC236}">
                <a16:creationId xmlns:a16="http://schemas.microsoft.com/office/drawing/2014/main" id="{9168FDA0-0EA5-E455-C83C-7DEEBD9D3AB5}"/>
              </a:ext>
            </a:extLst>
          </p:cNvPr>
          <p:cNvPicPr>
            <a:picLocks noChangeAspect="1"/>
          </p:cNvPicPr>
          <p:nvPr/>
        </p:nvPicPr>
        <p:blipFill>
          <a:blip r:embed="rId6"/>
          <a:stretch>
            <a:fillRect/>
          </a:stretch>
        </p:blipFill>
        <p:spPr>
          <a:xfrm flipH="1">
            <a:off x="-702828" y="1123611"/>
            <a:ext cx="4485111" cy="5734389"/>
          </a:xfrm>
          <a:prstGeom prst="rect">
            <a:avLst/>
          </a:prstGeom>
        </p:spPr>
      </p:pic>
      <p:sp>
        <p:nvSpPr>
          <p:cNvPr id="6" name="椭圆 31">
            <a:extLst>
              <a:ext uri="{FF2B5EF4-FFF2-40B4-BE49-F238E27FC236}">
                <a16:creationId xmlns:a16="http://schemas.microsoft.com/office/drawing/2014/main" id="{DDD9E35C-D646-DE39-D9A9-757BDB3B8C12}"/>
              </a:ext>
            </a:extLst>
          </p:cNvPr>
          <p:cNvSpPr/>
          <p:nvPr/>
        </p:nvSpPr>
        <p:spPr>
          <a:xfrm rot="10800000" flipH="1">
            <a:off x="2679404" y="327039"/>
            <a:ext cx="8506046" cy="17994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 name="Hộp Văn bản 10">
            <a:extLst>
              <a:ext uri="{FF2B5EF4-FFF2-40B4-BE49-F238E27FC236}">
                <a16:creationId xmlns:a16="http://schemas.microsoft.com/office/drawing/2014/main" id="{4480513E-5AE3-9F1E-EE56-A1CC6162245B}"/>
              </a:ext>
            </a:extLst>
          </p:cNvPr>
          <p:cNvSpPr txBox="1"/>
          <p:nvPr/>
        </p:nvSpPr>
        <p:spPr>
          <a:xfrm>
            <a:off x="2775098" y="452423"/>
            <a:ext cx="7985051" cy="1569660"/>
          </a:xfrm>
          <a:prstGeom prst="rect">
            <a:avLst/>
          </a:prstGeom>
          <a:noFill/>
        </p:spPr>
        <p:txBody>
          <a:bodyPr wrap="square" rtlCol="0">
            <a:spAutoFit/>
          </a:bodyPr>
          <a:lstStyle/>
          <a:p>
            <a:pPr lvl="0" algn="ctr"/>
            <a:r>
              <a:rPr lang="en-US" sz="4800" b="1" dirty="0" err="1">
                <a:solidFill>
                  <a:srgbClr val="FF0000"/>
                </a:solidFill>
                <a:latin typeface="Calibri" panose="020F0502020204030204" pitchFamily="34" charset="0"/>
                <a:cs typeface="Calibri" panose="020F0502020204030204" pitchFamily="34" charset="0"/>
              </a:rPr>
              <a:t>Thế</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nào</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là</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thực</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phẩm</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sạch</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và</a:t>
            </a:r>
            <a:r>
              <a:rPr lang="en-US" sz="4800" b="1" dirty="0">
                <a:solidFill>
                  <a:srgbClr val="FF0000"/>
                </a:solidFill>
                <a:latin typeface="Calibri" panose="020F0502020204030204" pitchFamily="34" charset="0"/>
                <a:cs typeface="Calibri" panose="020F0502020204030204" pitchFamily="34" charset="0"/>
              </a:rPr>
              <a:t> an </a:t>
            </a:r>
            <a:r>
              <a:rPr lang="en-US" sz="4800" b="1" dirty="0" err="1">
                <a:solidFill>
                  <a:srgbClr val="FF0000"/>
                </a:solidFill>
                <a:latin typeface="Calibri" panose="020F0502020204030204" pitchFamily="34" charset="0"/>
                <a:cs typeface="Calibri" panose="020F0502020204030204" pitchFamily="34" charset="0"/>
              </a:rPr>
              <a:t>toàn</a:t>
            </a:r>
            <a:r>
              <a:rPr lang="en-US" sz="4800" b="1" dirty="0">
                <a:solidFill>
                  <a:srgbClr val="FF0000"/>
                </a:solidFill>
                <a:latin typeface="Calibri" panose="020F0502020204030204" pitchFamily="34" charset="0"/>
                <a:cs typeface="Calibri" panose="020F0502020204030204" pitchFamily="34" charset="0"/>
              </a:rPr>
              <a:t>? </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641D75-59E2-23A4-33F2-1A0D4133B98A}"/>
              </a:ext>
            </a:extLst>
          </p:cNvPr>
          <p:cNvSpPr txBox="1"/>
          <p:nvPr/>
        </p:nvSpPr>
        <p:spPr>
          <a:xfrm>
            <a:off x="3668233" y="2732567"/>
            <a:ext cx="7899990" cy="3160224"/>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có nguồn gốc nơi sản xuất. Nuôi trồng ở những nơi đảm bảo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tươi sống, thực phẩm được chế biến sẵn được bày bán, bảo quản nơi hợp vệ sinh, ở nhiệt độ phù hợp, có hạn sử dụng rõ ràng</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được chế biến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04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02</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pic>
        <p:nvPicPr>
          <p:cNvPr id="2" name="Picture 1">
            <a:extLst>
              <a:ext uri="{FF2B5EF4-FFF2-40B4-BE49-F238E27FC236}">
                <a16:creationId xmlns:a16="http://schemas.microsoft.com/office/drawing/2014/main" id="{BAD31F1D-4CE7-C21A-FFDA-50B632558D19}"/>
              </a:ext>
            </a:extLst>
          </p:cNvPr>
          <p:cNvPicPr>
            <a:picLocks noChangeAspect="1"/>
          </p:cNvPicPr>
          <p:nvPr/>
        </p:nvPicPr>
        <p:blipFill>
          <a:blip r:embed="rId3"/>
          <a:stretch>
            <a:fillRect/>
          </a:stretch>
        </p:blipFill>
        <p:spPr>
          <a:xfrm>
            <a:off x="3684710" y="764381"/>
            <a:ext cx="5779509" cy="5584420"/>
          </a:xfrm>
          <a:prstGeom prst="rect">
            <a:avLst/>
          </a:prstGeom>
        </p:spPr>
      </p:pic>
    </p:spTree>
    <p:extLst>
      <p:ext uri="{BB962C8B-B14F-4D97-AF65-F5344CB8AC3E}">
        <p14:creationId xmlns:p14="http://schemas.microsoft.com/office/powerpoint/2010/main" val="1868511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3139321"/>
          </a:xfrm>
          <a:prstGeom prst="rect">
            <a:avLst/>
          </a:prstGeom>
        </p:spPr>
        <p:txBody>
          <a:bodyPr wrap="square">
            <a:spAutoFit/>
          </a:bodyPr>
          <a:lstStyle/>
          <a:p>
            <a:pPr lvl="0" algn="ctr" defTabSz="457200"/>
            <a:r>
              <a:rPr lang="en-US" altLang="zh-CN" sz="6600" b="1" dirty="0" err="1">
                <a:solidFill>
                  <a:srgbClr val="095F33"/>
                </a:solidFill>
                <a:latin typeface="Calibri" panose="020F0502020204030204" pitchFamily="34" charset="0"/>
                <a:cs typeface="Calibri" panose="020F0502020204030204" pitchFamily="34" charset="0"/>
              </a:rPr>
              <a:t>Hoạt</a:t>
            </a:r>
            <a:r>
              <a:rPr lang="en-US" altLang="zh-CN" sz="6600" b="1" dirty="0">
                <a:solidFill>
                  <a:srgbClr val="095F33"/>
                </a:solidFill>
                <a:latin typeface="Calibri" panose="020F0502020204030204" pitchFamily="34" charset="0"/>
                <a:cs typeface="Calibri" panose="020F0502020204030204" pitchFamily="34" charset="0"/>
              </a:rPr>
              <a:t> </a:t>
            </a:r>
            <a:r>
              <a:rPr lang="en-US" altLang="zh-CN" sz="6600" b="1" dirty="0" err="1">
                <a:solidFill>
                  <a:srgbClr val="095F33"/>
                </a:solidFill>
                <a:latin typeface="Calibri" panose="020F0502020204030204" pitchFamily="34" charset="0"/>
                <a:cs typeface="Calibri" panose="020F0502020204030204" pitchFamily="34" charset="0"/>
              </a:rPr>
              <a:t>động</a:t>
            </a:r>
            <a:r>
              <a:rPr lang="en-US" altLang="zh-CN" sz="6600" b="1" dirty="0">
                <a:solidFill>
                  <a:srgbClr val="095F33"/>
                </a:solidFill>
                <a:latin typeface="Calibri" panose="020F0502020204030204" pitchFamily="34" charset="0"/>
                <a:cs typeface="Calibri" panose="020F0502020204030204" pitchFamily="34" charset="0"/>
              </a:rPr>
              <a:t> 2: </a:t>
            </a:r>
            <a:r>
              <a:rPr lang="en-US" altLang="zh-CN" sz="6600" dirty="0" err="1">
                <a:solidFill>
                  <a:srgbClr val="095F33"/>
                </a:solidFill>
                <a:latin typeface="Calibri" panose="020F0502020204030204" pitchFamily="34" charset="0"/>
                <a:cs typeface="Calibri" panose="020F0502020204030204" pitchFamily="34" charset="0"/>
              </a:rPr>
              <a:t>Lí</a:t>
            </a:r>
            <a:r>
              <a:rPr lang="en-US" altLang="zh-CN" sz="6600" dirty="0">
                <a:solidFill>
                  <a:srgbClr val="095F33"/>
                </a:solidFill>
                <a:latin typeface="Calibri" panose="020F0502020204030204" pitchFamily="34" charset="0"/>
                <a:cs typeface="Calibri" panose="020F0502020204030204" pitchFamily="34" charset="0"/>
              </a:rPr>
              <a:t> do </a:t>
            </a:r>
            <a:r>
              <a:rPr lang="en-US" altLang="zh-CN" sz="6600" dirty="0" err="1">
                <a:solidFill>
                  <a:srgbClr val="095F33"/>
                </a:solidFill>
                <a:latin typeface="Calibri" panose="020F0502020204030204" pitchFamily="34" charset="0"/>
                <a:cs typeface="Calibri" panose="020F0502020204030204" pitchFamily="34" charset="0"/>
              </a:rPr>
              <a:t>cần</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sử</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dụng</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thực</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phẩm</a:t>
            </a:r>
            <a:r>
              <a:rPr lang="en-US" altLang="zh-CN" sz="6600" dirty="0">
                <a:solidFill>
                  <a:srgbClr val="095F33"/>
                </a:solidFill>
                <a:latin typeface="Calibri" panose="020F0502020204030204" pitchFamily="34" charset="0"/>
                <a:cs typeface="Calibri" panose="020F0502020204030204" pitchFamily="34" charset="0"/>
              </a:rPr>
              <a:t> an </a:t>
            </a:r>
            <a:r>
              <a:rPr lang="en-US" altLang="zh-CN" sz="6600" dirty="0" err="1">
                <a:solidFill>
                  <a:srgbClr val="095F33"/>
                </a:solidFill>
                <a:latin typeface="Calibri" panose="020F0502020204030204" pitchFamily="34" charset="0"/>
                <a:cs typeface="Calibri" panose="020F0502020204030204" pitchFamily="34" charset="0"/>
              </a:rPr>
              <a:t>toàn</a:t>
            </a:r>
            <a:endParaRPr kumimoji="0" lang="zh-CN" altLang="en-US" sz="6600" b="0" i="0" u="none" strike="noStrike" kern="1200" cap="none" spc="0" normalizeH="0" baseline="0" noProof="0" dirty="0">
              <a:ln>
                <a:noFill/>
              </a:ln>
              <a:solidFill>
                <a:srgbClr val="095F33"/>
              </a:solidFill>
              <a:effectLst/>
              <a:uLnTx/>
              <a:uFillTx/>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2719334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450954"/>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1077218"/>
          </a:xfrm>
          <a:prstGeom prst="rect">
            <a:avLst/>
          </a:prstGeom>
          <a:noFill/>
        </p:spPr>
        <p:txBody>
          <a:bodyPr wrap="square" rtlCol="0">
            <a:spAutoFit/>
          </a:bodyPr>
          <a:lstStyle/>
          <a:p>
            <a:pPr algn="just"/>
            <a:r>
              <a:rPr lang="nl-NL" sz="3200" b="1" dirty="0">
                <a:solidFill>
                  <a:srgbClr val="002060"/>
                </a:solidFill>
                <a:latin typeface="+mj-lt"/>
                <a:ea typeface="Times New Roman" panose="02020603050405020304" pitchFamily="18" charset="0"/>
              </a:rPr>
              <a:t>Quan sát hình 4, cho biết hai bạn trong hình đang gặp vấn đề gì. Nguyên nhân nào dẫn đến tình trạng đó?</a:t>
            </a:r>
            <a:endParaRPr lang="en-US" sz="3200" b="1" dirty="0">
              <a:solidFill>
                <a:srgbClr val="002060"/>
              </a:solidFill>
              <a:effectLst/>
              <a:latin typeface="+mj-lt"/>
              <a:ea typeface="Calibri" panose="020F0502020204030204" pitchFamily="34" charset="0"/>
            </a:endParaRPr>
          </a:p>
        </p:txBody>
      </p:sp>
      <p:pic>
        <p:nvPicPr>
          <p:cNvPr id="15" name="Picture 14">
            <a:extLst>
              <a:ext uri="{FF2B5EF4-FFF2-40B4-BE49-F238E27FC236}">
                <a16:creationId xmlns:a16="http://schemas.microsoft.com/office/drawing/2014/main" id="{D426D210-3398-7767-FBC9-1D9E53958FC0}"/>
              </a:ext>
            </a:extLst>
          </p:cNvPr>
          <p:cNvPicPr>
            <a:picLocks noChangeAspect="1"/>
          </p:cNvPicPr>
          <p:nvPr/>
        </p:nvPicPr>
        <p:blipFill>
          <a:blip r:embed="rId3"/>
          <a:stretch>
            <a:fillRect/>
          </a:stretch>
        </p:blipFill>
        <p:spPr>
          <a:xfrm>
            <a:off x="1036228" y="2094271"/>
            <a:ext cx="4424443" cy="3239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a16="http://schemas.microsoft.com/office/drawing/2014/main" id="{EFF343A8-C3BC-F944-A4CB-C498F2AF151F}"/>
              </a:ext>
            </a:extLst>
          </p:cNvPr>
          <p:cNvPicPr>
            <a:picLocks noChangeAspect="1"/>
          </p:cNvPicPr>
          <p:nvPr/>
        </p:nvPicPr>
        <p:blipFill>
          <a:blip r:embed="rId4"/>
          <a:stretch>
            <a:fillRect/>
          </a:stretch>
        </p:blipFill>
        <p:spPr>
          <a:xfrm>
            <a:off x="6099380" y="2113936"/>
            <a:ext cx="4619878" cy="317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679576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C4CBC0-43EF-0EC0-896F-DA8611B3F2F5}"/>
              </a:ext>
            </a:extLst>
          </p:cNvPr>
          <p:cNvPicPr>
            <a:picLocks noChangeAspect="1"/>
          </p:cNvPicPr>
          <p:nvPr/>
        </p:nvPicPr>
        <p:blipFill>
          <a:blip r:embed="rId3"/>
          <a:stretch>
            <a:fillRect/>
          </a:stretch>
        </p:blipFill>
        <p:spPr>
          <a:xfrm>
            <a:off x="918241" y="816078"/>
            <a:ext cx="3280133" cy="240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3FF3DA31-D723-16C6-5E7A-5A7C6F8CAB08}"/>
              </a:ext>
            </a:extLst>
          </p:cNvPr>
          <p:cNvPicPr>
            <a:picLocks noChangeAspect="1"/>
          </p:cNvPicPr>
          <p:nvPr/>
        </p:nvPicPr>
        <p:blipFill>
          <a:blip r:embed="rId4"/>
          <a:stretch>
            <a:fillRect/>
          </a:stretch>
        </p:blipFill>
        <p:spPr>
          <a:xfrm>
            <a:off x="839122" y="3421627"/>
            <a:ext cx="3233579" cy="2222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Hình chữ nhật: Góc Tròn 29">
            <a:extLst>
              <a:ext uri="{FF2B5EF4-FFF2-40B4-BE49-F238E27FC236}">
                <a16:creationId xmlns:a16="http://schemas.microsoft.com/office/drawing/2014/main" id="{4128B495-9C2E-8826-1BB6-478096A13AC6}"/>
              </a:ext>
            </a:extLst>
          </p:cNvPr>
          <p:cNvSpPr/>
          <p:nvPr/>
        </p:nvSpPr>
        <p:spPr>
          <a:xfrm>
            <a:off x="4434347" y="1632155"/>
            <a:ext cx="7374195" cy="3311870"/>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002060"/>
                </a:solidFill>
                <a:latin typeface="Calibri" panose="020F0502020204030204" pitchFamily="34" charset="0"/>
                <a:cs typeface="Calibri" panose="020F0502020204030204" pitchFamily="34" charset="0"/>
              </a:rPr>
              <a:t>Hai bạn đang bị ngộ độc thực phẩm do ăn thức ăn không đảm bảo vệ sinh, thức ăn nhiễm khuẩn, nấm mốc, ...</a:t>
            </a:r>
            <a:endParaRPr lang="en-US" sz="4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024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16" name="Group 15">
            <a:extLst>
              <a:ext uri="{FF2B5EF4-FFF2-40B4-BE49-F238E27FC236}">
                <a16:creationId xmlns:a16="http://schemas.microsoft.com/office/drawing/2014/main" id="{7ACE09BF-0BE6-25A1-3322-90BA712C6776}"/>
              </a:ext>
            </a:extLst>
          </p:cNvPr>
          <p:cNvGrpSpPr/>
          <p:nvPr/>
        </p:nvGrpSpPr>
        <p:grpSpPr>
          <a:xfrm>
            <a:off x="1455172" y="3244390"/>
            <a:ext cx="4649851" cy="3328474"/>
            <a:chOff x="3982063" y="3264055"/>
            <a:chExt cx="4649851" cy="3328474"/>
          </a:xfrm>
        </p:grpSpPr>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4230515" y="3264055"/>
              <a:ext cx="4401399" cy="3328474"/>
            </a:xfrm>
            <a:prstGeom prst="rect">
              <a:avLst/>
            </a:prstGeom>
          </p:spPr>
        </p:pic>
        <p:sp>
          <p:nvSpPr>
            <p:cNvPr id="15" name="Hình chữ nhật: Góc Tròn 29">
              <a:extLst>
                <a:ext uri="{FF2B5EF4-FFF2-40B4-BE49-F238E27FC236}">
                  <a16:creationId xmlns:a16="http://schemas.microsoft.com/office/drawing/2014/main" id="{B306AE12-1C6B-0948-CFBB-612CF2A1352B}"/>
                </a:ext>
              </a:extLst>
            </p:cNvPr>
            <p:cNvSpPr/>
            <p:nvPr/>
          </p:nvSpPr>
          <p:spPr>
            <a:xfrm>
              <a:off x="3982063" y="5712542"/>
              <a:ext cx="4562169" cy="747251"/>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err="1">
                  <a:solidFill>
                    <a:srgbClr val="002060"/>
                  </a:solidFill>
                  <a:latin typeface="Calibri" panose="020F0502020204030204" pitchFamily="34" charset="0"/>
                  <a:cs typeface="Calibri" panose="020F0502020204030204" pitchFamily="34" charset="0"/>
                </a:rPr>
                <a:t>Thảo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luận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nhóm</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đôi</a:t>
              </a:r>
              <a:endParaRPr lang="en-US" sz="4000" dirty="0">
                <a:solidFill>
                  <a:srgbClr val="002060"/>
                </a:solidFill>
                <a:latin typeface="Calibri" panose="020F0502020204030204" pitchFamily="34" charset="0"/>
                <a:cs typeface="Calibri" panose="020F0502020204030204" pitchFamily="34" charset="0"/>
              </a:endParaRPr>
            </a:p>
          </p:txBody>
        </p:sp>
      </p:grpSp>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4562168" y="609601"/>
            <a:ext cx="6695003" cy="2893542"/>
          </a:xfrm>
          <a:prstGeom prst="wedgeRoundRectCallout">
            <a:avLst>
              <a:gd name="adj1" fmla="val -64403"/>
              <a:gd name="adj2" fmla="val 45850"/>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Chia sẻ những thông tin khác về tác hại, hậu quả khi sử dụng thực phẩm không an toàn.</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969651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154093" cy="584775"/>
          </a:xfrm>
          <a:prstGeom prst="rect">
            <a:avLst/>
          </a:prstGeom>
          <a:noFill/>
        </p:spPr>
        <p:txBody>
          <a:bodyPr wrap="square" rtlCol="0">
            <a:spAutoFit/>
          </a:bodyPr>
          <a:lstStyle/>
          <a:p>
            <a:pPr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tác hại của việc sử dụng thực phẩm không an toàn </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algn="just"/>
            <a:r>
              <a:rPr lang="vi-VN" sz="2800" b="1" i="0" dirty="0">
                <a:solidFill>
                  <a:srgbClr val="002060"/>
                </a:solidFill>
                <a:effectLst/>
                <a:latin typeface="Calibri" panose="020F0502020204030204" pitchFamily="34" charset="0"/>
                <a:cs typeface="Calibri" panose="020F0502020204030204" pitchFamily="34" charset="0"/>
              </a:rPr>
              <a:t>- Bị ngộ độc cấp tính: </a:t>
            </a:r>
            <a:r>
              <a:rPr lang="vi-VN" sz="2800" b="0" i="0" dirty="0">
                <a:solidFill>
                  <a:srgbClr val="002060"/>
                </a:solidFill>
                <a:effectLst/>
                <a:latin typeface="Calibri" panose="020F0502020204030204" pitchFamily="34" charset="0"/>
                <a:cs typeface="Calibri" panose="020F0502020204030204" pitchFamily="34" charset="0"/>
              </a:rPr>
              <a:t>với các triệu chứng nôn mửa, tiêu chảy, co giật, suy hô hấp,…có thể dẫn đến tử vong.</a:t>
            </a:r>
          </a:p>
          <a:p>
            <a:pPr algn="just"/>
            <a:r>
              <a:rPr lang="vi-VN" sz="2800" b="1" i="0" dirty="0">
                <a:solidFill>
                  <a:srgbClr val="002060"/>
                </a:solidFill>
                <a:effectLst/>
                <a:latin typeface="Calibri" panose="020F0502020204030204" pitchFamily="34" charset="0"/>
                <a:cs typeface="Calibri" panose="020F0502020204030204" pitchFamily="34" charset="0"/>
              </a:rPr>
              <a:t>- Bị ngộ độc mãn tính: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thoái hóa gan, thận và hệ thống tiêu hóa.</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bệnh liên quan đến hệ thống thần kinh.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các bệnh liên quan đến hệ thống miễn dịch.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hệ thống nội tiết.</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chức năng sinh sản, giới tính và hệ di truyền.</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ung thư và các bệnh nan y khác.</a:t>
            </a:r>
          </a:p>
        </p:txBody>
      </p:sp>
    </p:spTree>
    <p:extLst>
      <p:ext uri="{BB962C8B-B14F-4D97-AF65-F5344CB8AC3E}">
        <p14:creationId xmlns:p14="http://schemas.microsoft.com/office/powerpoint/2010/main" val="1419492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2.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3.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4.xml><?xml version="1.0" encoding="utf-8"?>
<p:tagLst xmlns:a="http://schemas.openxmlformats.org/drawingml/2006/main" xmlns:r="http://schemas.openxmlformats.org/officeDocument/2006/relationships" xmlns:p="http://schemas.openxmlformats.org/presentationml/2006/main">
  <p:tag name="ISLIDE.ICON" val="#50637;#82277;#1475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Widescreen</PresentationFormat>
  <Paragraphs>110</Paragraphs>
  <Slides>19</Slides>
  <Notes>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等线</vt:lpstr>
      <vt:lpstr>等线 Light</vt:lpstr>
      <vt:lpstr>Lato</vt:lpstr>
      <vt:lpstr>Lato Black</vt:lpstr>
      <vt:lpstr>Lato Regular</vt:lpstr>
      <vt:lpstr>SVN-Bali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2025-03-31T07:34:36Z</dcterms:created>
  <dcterms:modified xsi:type="dcterms:W3CDTF">2025-03-31T07:34:56Z</dcterms:modified>
</cp:coreProperties>
</file>