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0" r:id="rId3"/>
    <p:sldId id="282" r:id="rId4"/>
    <p:sldId id="2632" r:id="rId5"/>
    <p:sldId id="2659" r:id="rId6"/>
    <p:sldId id="257" r:id="rId7"/>
    <p:sldId id="261" r:id="rId8"/>
    <p:sldId id="2660" r:id="rId9"/>
    <p:sldId id="2653" r:id="rId10"/>
    <p:sldId id="2652" r:id="rId11"/>
    <p:sldId id="2661" r:id="rId12"/>
    <p:sldId id="279" r:id="rId13"/>
    <p:sldId id="2655" r:id="rId14"/>
    <p:sldId id="2662" r:id="rId15"/>
    <p:sldId id="2654" r:id="rId16"/>
    <p:sldId id="2663" r:id="rId17"/>
    <p:sldId id="2664" r:id="rId18"/>
    <p:sldId id="2665" r:id="rId19"/>
    <p:sldId id="2666" r:id="rId20"/>
    <p:sldId id="2667"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73" d="100"/>
          <a:sy n="73" d="100"/>
        </p:scale>
        <p:origin x="36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EB972-192F-4FE0-BCA3-1D5BCAC9C8B7}"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9359F-5030-4514-B487-34D487192BFC}" type="slidenum">
              <a:rPr lang="en-US" smtClean="0"/>
              <a:t>‹#›</a:t>
            </a:fld>
            <a:endParaRPr lang="en-US"/>
          </a:p>
        </p:txBody>
      </p:sp>
    </p:spTree>
    <p:extLst>
      <p:ext uri="{BB962C8B-B14F-4D97-AF65-F5344CB8AC3E}">
        <p14:creationId xmlns:p14="http://schemas.microsoft.com/office/powerpoint/2010/main" val="971157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2</a:t>
            </a:fld>
            <a:endParaRPr lang="en-US"/>
          </a:p>
        </p:txBody>
      </p:sp>
    </p:spTree>
    <p:extLst>
      <p:ext uri="{BB962C8B-B14F-4D97-AF65-F5344CB8AC3E}">
        <p14:creationId xmlns:p14="http://schemas.microsoft.com/office/powerpoint/2010/main" val="2114339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000000"/>
                </a:solidFill>
                <a:effectLst/>
                <a:latin typeface="Open Sans" panose="020B0606030504020204" pitchFamily="34" charset="0"/>
              </a:rPr>
              <a:t>Thức ăn của mỗi loài động vật có thể giống hoặc khác nhau. Vây thức ăn giữa các sinh vật có mối quan hệ gì với nhau không? Để biết được câu trả lời, chúng ta cùng đi vào bài học hôm nay –</a:t>
            </a:r>
            <a:r>
              <a:rPr lang="vi-VN" b="0" i="0" dirty="0">
                <a:solidFill>
                  <a:srgbClr val="000000"/>
                </a:solidFill>
                <a:effectLst/>
                <a:latin typeface="Open Sans" panose="020B0606030504020204" pitchFamily="34" charset="0"/>
              </a:rPr>
              <a:t> </a:t>
            </a:r>
            <a:r>
              <a:rPr lang="vi-VN" b="1" i="1" dirty="0">
                <a:solidFill>
                  <a:srgbClr val="000000"/>
                </a:solidFill>
                <a:effectLst/>
                <a:latin typeface="Open Sans" panose="020B0606030504020204" pitchFamily="34" charset="0"/>
              </a:rPr>
              <a:t>Chuỗi thức ăn trong tự nhiên.</a:t>
            </a:r>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6</a:t>
            </a:fld>
            <a:endParaRPr lang="en-US"/>
          </a:p>
        </p:txBody>
      </p:sp>
    </p:spTree>
    <p:extLst>
      <p:ext uri="{BB962C8B-B14F-4D97-AF65-F5344CB8AC3E}">
        <p14:creationId xmlns:p14="http://schemas.microsoft.com/office/powerpoint/2010/main" val="2717737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10</a:t>
            </a:fld>
            <a:endParaRPr lang="en-US"/>
          </a:p>
        </p:txBody>
      </p:sp>
    </p:spTree>
    <p:extLst>
      <p:ext uri="{BB962C8B-B14F-4D97-AF65-F5344CB8AC3E}">
        <p14:creationId xmlns:p14="http://schemas.microsoft.com/office/powerpoint/2010/main" val="384480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21</a:t>
            </a:fld>
            <a:endParaRPr lang="en-US"/>
          </a:p>
        </p:txBody>
      </p:sp>
    </p:spTree>
    <p:extLst>
      <p:ext uri="{BB962C8B-B14F-4D97-AF65-F5344CB8AC3E}">
        <p14:creationId xmlns:p14="http://schemas.microsoft.com/office/powerpoint/2010/main" val="587698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7F1F-C1A7-FA0A-3751-9E3B9B613E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7A650D-1F01-377E-BD81-69D5535557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0F525A-2CD9-4225-7CC7-50D3564DAA77}"/>
              </a:ext>
            </a:extLst>
          </p:cNvPr>
          <p:cNvSpPr>
            <a:spLocks noGrp="1"/>
          </p:cNvSpPr>
          <p:nvPr>
            <p:ph type="dt" sz="half" idx="10"/>
          </p:nvPr>
        </p:nvSpPr>
        <p:spPr/>
        <p:txBody>
          <a:bodyPr/>
          <a:lstStyle/>
          <a:p>
            <a:fld id="{C1E060EA-1B01-45CA-AB1E-76016110C89F}" type="datetimeFigureOut">
              <a:rPr lang="en-US" smtClean="0"/>
              <a:t>4/13/2025</a:t>
            </a:fld>
            <a:endParaRPr lang="en-US"/>
          </a:p>
        </p:txBody>
      </p:sp>
      <p:sp>
        <p:nvSpPr>
          <p:cNvPr id="5" name="Footer Placeholder 4">
            <a:extLst>
              <a:ext uri="{FF2B5EF4-FFF2-40B4-BE49-F238E27FC236}">
                <a16:creationId xmlns:a16="http://schemas.microsoft.com/office/drawing/2014/main" id="{E5780DB2-783B-DB39-346A-FB5F87E23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B69C3-9636-7346-75E2-1B4BD6BD5A92}"/>
              </a:ext>
            </a:extLst>
          </p:cNvPr>
          <p:cNvSpPr>
            <a:spLocks noGrp="1"/>
          </p:cNvSpPr>
          <p:nvPr>
            <p:ph type="sldNum" sz="quarter" idx="12"/>
          </p:nvPr>
        </p:nvSpPr>
        <p:spPr/>
        <p:txBody>
          <a:bodyPr/>
          <a:lstStyle/>
          <a:p>
            <a:fld id="{E28A4EED-0398-4DBD-9468-033F49C4CA04}" type="slidenum">
              <a:rPr lang="en-US" smtClean="0"/>
              <a:t>‹#›</a:t>
            </a:fld>
            <a:endParaRPr lang="en-US"/>
          </a:p>
        </p:txBody>
      </p:sp>
    </p:spTree>
    <p:extLst>
      <p:ext uri="{BB962C8B-B14F-4D97-AF65-F5344CB8AC3E}">
        <p14:creationId xmlns:p14="http://schemas.microsoft.com/office/powerpoint/2010/main" val="1566787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1092C-9B1B-2D87-051F-2DF132BE1C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47391E-8A0A-D920-5A76-06372C9E57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06C42-EA5C-2621-4F36-F6A365DE75D6}"/>
              </a:ext>
            </a:extLst>
          </p:cNvPr>
          <p:cNvSpPr>
            <a:spLocks noGrp="1"/>
          </p:cNvSpPr>
          <p:nvPr>
            <p:ph type="dt" sz="half" idx="10"/>
          </p:nvPr>
        </p:nvSpPr>
        <p:spPr/>
        <p:txBody>
          <a:bodyPr/>
          <a:lstStyle/>
          <a:p>
            <a:fld id="{C1E060EA-1B01-45CA-AB1E-76016110C89F}" type="datetimeFigureOut">
              <a:rPr lang="en-US" smtClean="0"/>
              <a:t>4/13/2025</a:t>
            </a:fld>
            <a:endParaRPr lang="en-US"/>
          </a:p>
        </p:txBody>
      </p:sp>
      <p:sp>
        <p:nvSpPr>
          <p:cNvPr id="5" name="Footer Placeholder 4">
            <a:extLst>
              <a:ext uri="{FF2B5EF4-FFF2-40B4-BE49-F238E27FC236}">
                <a16:creationId xmlns:a16="http://schemas.microsoft.com/office/drawing/2014/main" id="{6DC444A3-0120-A550-1529-AC588EA6F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DED75-5F6A-A568-B290-57FE8FCA0E30}"/>
              </a:ext>
            </a:extLst>
          </p:cNvPr>
          <p:cNvSpPr>
            <a:spLocks noGrp="1"/>
          </p:cNvSpPr>
          <p:nvPr>
            <p:ph type="sldNum" sz="quarter" idx="12"/>
          </p:nvPr>
        </p:nvSpPr>
        <p:spPr/>
        <p:txBody>
          <a:bodyPr/>
          <a:lstStyle/>
          <a:p>
            <a:fld id="{E28A4EED-0398-4DBD-9468-033F49C4CA04}" type="slidenum">
              <a:rPr lang="en-US" smtClean="0"/>
              <a:t>‹#›</a:t>
            </a:fld>
            <a:endParaRPr lang="en-US"/>
          </a:p>
        </p:txBody>
      </p:sp>
    </p:spTree>
    <p:extLst>
      <p:ext uri="{BB962C8B-B14F-4D97-AF65-F5344CB8AC3E}">
        <p14:creationId xmlns:p14="http://schemas.microsoft.com/office/powerpoint/2010/main" val="135384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7A1C82-E03A-965A-44B0-1C1A65D32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F6D5B0-C47B-E641-504E-B50154C682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3F0C1-5CC5-4C59-0825-EA092E656784}"/>
              </a:ext>
            </a:extLst>
          </p:cNvPr>
          <p:cNvSpPr>
            <a:spLocks noGrp="1"/>
          </p:cNvSpPr>
          <p:nvPr>
            <p:ph type="dt" sz="half" idx="10"/>
          </p:nvPr>
        </p:nvSpPr>
        <p:spPr/>
        <p:txBody>
          <a:bodyPr/>
          <a:lstStyle/>
          <a:p>
            <a:fld id="{C1E060EA-1B01-45CA-AB1E-76016110C89F}" type="datetimeFigureOut">
              <a:rPr lang="en-US" smtClean="0"/>
              <a:t>4/13/2025</a:t>
            </a:fld>
            <a:endParaRPr lang="en-US"/>
          </a:p>
        </p:txBody>
      </p:sp>
      <p:sp>
        <p:nvSpPr>
          <p:cNvPr id="5" name="Footer Placeholder 4">
            <a:extLst>
              <a:ext uri="{FF2B5EF4-FFF2-40B4-BE49-F238E27FC236}">
                <a16:creationId xmlns:a16="http://schemas.microsoft.com/office/drawing/2014/main" id="{4301A7FE-1715-4192-0C62-1A7EE874D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DF165-F7C0-3D2B-3FF5-DC39131A648A}"/>
              </a:ext>
            </a:extLst>
          </p:cNvPr>
          <p:cNvSpPr>
            <a:spLocks noGrp="1"/>
          </p:cNvSpPr>
          <p:nvPr>
            <p:ph type="sldNum" sz="quarter" idx="12"/>
          </p:nvPr>
        </p:nvSpPr>
        <p:spPr/>
        <p:txBody>
          <a:bodyPr/>
          <a:lstStyle/>
          <a:p>
            <a:fld id="{E28A4EED-0398-4DBD-9468-033F49C4CA04}" type="slidenum">
              <a:rPr lang="en-US" smtClean="0"/>
              <a:t>‹#›</a:t>
            </a:fld>
            <a:endParaRPr lang="en-US"/>
          </a:p>
        </p:txBody>
      </p:sp>
    </p:spTree>
    <p:extLst>
      <p:ext uri="{BB962C8B-B14F-4D97-AF65-F5344CB8AC3E}">
        <p14:creationId xmlns:p14="http://schemas.microsoft.com/office/powerpoint/2010/main" val="119252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198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15241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355290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5FDBC-1F3D-46A6-0951-A9EB085057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7A90EA-644D-0F8A-A719-21DD21507D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27F5A-3A38-196A-E8D1-B5CB8308F21F}"/>
              </a:ext>
            </a:extLst>
          </p:cNvPr>
          <p:cNvSpPr>
            <a:spLocks noGrp="1"/>
          </p:cNvSpPr>
          <p:nvPr>
            <p:ph type="dt" sz="half" idx="10"/>
          </p:nvPr>
        </p:nvSpPr>
        <p:spPr/>
        <p:txBody>
          <a:bodyPr/>
          <a:lstStyle/>
          <a:p>
            <a:fld id="{C1E060EA-1B01-45CA-AB1E-76016110C89F}" type="datetimeFigureOut">
              <a:rPr lang="en-US" smtClean="0"/>
              <a:t>4/13/2025</a:t>
            </a:fld>
            <a:endParaRPr lang="en-US"/>
          </a:p>
        </p:txBody>
      </p:sp>
      <p:sp>
        <p:nvSpPr>
          <p:cNvPr id="5" name="Footer Placeholder 4">
            <a:extLst>
              <a:ext uri="{FF2B5EF4-FFF2-40B4-BE49-F238E27FC236}">
                <a16:creationId xmlns:a16="http://schemas.microsoft.com/office/drawing/2014/main" id="{57C51EAB-C1DD-D5D7-4A17-C6B80332D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DAE7B-93A6-A587-B012-C61FE10DA94F}"/>
              </a:ext>
            </a:extLst>
          </p:cNvPr>
          <p:cNvSpPr>
            <a:spLocks noGrp="1"/>
          </p:cNvSpPr>
          <p:nvPr>
            <p:ph type="sldNum" sz="quarter" idx="12"/>
          </p:nvPr>
        </p:nvSpPr>
        <p:spPr/>
        <p:txBody>
          <a:bodyPr/>
          <a:lstStyle/>
          <a:p>
            <a:fld id="{E28A4EED-0398-4DBD-9468-033F49C4CA04}" type="slidenum">
              <a:rPr lang="en-US" smtClean="0"/>
              <a:t>‹#›</a:t>
            </a:fld>
            <a:endParaRPr lang="en-US"/>
          </a:p>
        </p:txBody>
      </p:sp>
    </p:spTree>
    <p:extLst>
      <p:ext uri="{BB962C8B-B14F-4D97-AF65-F5344CB8AC3E}">
        <p14:creationId xmlns:p14="http://schemas.microsoft.com/office/powerpoint/2010/main" val="2515155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F8651-8A77-B573-45AB-B0ABE48F5A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FB9F79-8A24-CA30-5877-C7EE7E0527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FA2E8A-FA15-D634-5184-386B02F4F8C9}"/>
              </a:ext>
            </a:extLst>
          </p:cNvPr>
          <p:cNvSpPr>
            <a:spLocks noGrp="1"/>
          </p:cNvSpPr>
          <p:nvPr>
            <p:ph type="dt" sz="half" idx="10"/>
          </p:nvPr>
        </p:nvSpPr>
        <p:spPr/>
        <p:txBody>
          <a:bodyPr/>
          <a:lstStyle/>
          <a:p>
            <a:fld id="{C1E060EA-1B01-45CA-AB1E-76016110C89F}" type="datetimeFigureOut">
              <a:rPr lang="en-US" smtClean="0"/>
              <a:t>4/13/2025</a:t>
            </a:fld>
            <a:endParaRPr lang="en-US"/>
          </a:p>
        </p:txBody>
      </p:sp>
      <p:sp>
        <p:nvSpPr>
          <p:cNvPr id="5" name="Footer Placeholder 4">
            <a:extLst>
              <a:ext uri="{FF2B5EF4-FFF2-40B4-BE49-F238E27FC236}">
                <a16:creationId xmlns:a16="http://schemas.microsoft.com/office/drawing/2014/main" id="{98E308DA-363D-E2D6-6A89-6A7E3495E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5B8BBF-7876-2890-5547-0D159BAB18D6}"/>
              </a:ext>
            </a:extLst>
          </p:cNvPr>
          <p:cNvSpPr>
            <a:spLocks noGrp="1"/>
          </p:cNvSpPr>
          <p:nvPr>
            <p:ph type="sldNum" sz="quarter" idx="12"/>
          </p:nvPr>
        </p:nvSpPr>
        <p:spPr/>
        <p:txBody>
          <a:bodyPr/>
          <a:lstStyle/>
          <a:p>
            <a:fld id="{E28A4EED-0398-4DBD-9468-033F49C4CA04}" type="slidenum">
              <a:rPr lang="en-US" smtClean="0"/>
              <a:t>‹#›</a:t>
            </a:fld>
            <a:endParaRPr lang="en-US"/>
          </a:p>
        </p:txBody>
      </p:sp>
    </p:spTree>
    <p:extLst>
      <p:ext uri="{BB962C8B-B14F-4D97-AF65-F5344CB8AC3E}">
        <p14:creationId xmlns:p14="http://schemas.microsoft.com/office/powerpoint/2010/main" val="1703542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4DBC2-AD57-5A55-D21E-9AB19146D8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B03F5A-BEEE-A4BA-B6D0-BC58139A17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6000-8EFB-EF0D-685A-6FEFCFDB63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C207E7-7268-F20E-23F5-3D0516E05818}"/>
              </a:ext>
            </a:extLst>
          </p:cNvPr>
          <p:cNvSpPr>
            <a:spLocks noGrp="1"/>
          </p:cNvSpPr>
          <p:nvPr>
            <p:ph type="dt" sz="half" idx="10"/>
          </p:nvPr>
        </p:nvSpPr>
        <p:spPr/>
        <p:txBody>
          <a:bodyPr/>
          <a:lstStyle/>
          <a:p>
            <a:fld id="{C1E060EA-1B01-45CA-AB1E-76016110C89F}" type="datetimeFigureOut">
              <a:rPr lang="en-US" smtClean="0"/>
              <a:t>4/13/2025</a:t>
            </a:fld>
            <a:endParaRPr lang="en-US"/>
          </a:p>
        </p:txBody>
      </p:sp>
      <p:sp>
        <p:nvSpPr>
          <p:cNvPr id="6" name="Footer Placeholder 5">
            <a:extLst>
              <a:ext uri="{FF2B5EF4-FFF2-40B4-BE49-F238E27FC236}">
                <a16:creationId xmlns:a16="http://schemas.microsoft.com/office/drawing/2014/main" id="{E1028ECC-2CF8-9B39-A6A4-AEABDEADCE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22B7E5-AE99-1AE5-C6F9-BC091B5CBA8B}"/>
              </a:ext>
            </a:extLst>
          </p:cNvPr>
          <p:cNvSpPr>
            <a:spLocks noGrp="1"/>
          </p:cNvSpPr>
          <p:nvPr>
            <p:ph type="sldNum" sz="quarter" idx="12"/>
          </p:nvPr>
        </p:nvSpPr>
        <p:spPr/>
        <p:txBody>
          <a:bodyPr/>
          <a:lstStyle/>
          <a:p>
            <a:fld id="{E28A4EED-0398-4DBD-9468-033F49C4CA04}" type="slidenum">
              <a:rPr lang="en-US" smtClean="0"/>
              <a:t>‹#›</a:t>
            </a:fld>
            <a:endParaRPr lang="en-US"/>
          </a:p>
        </p:txBody>
      </p:sp>
    </p:spTree>
    <p:extLst>
      <p:ext uri="{BB962C8B-B14F-4D97-AF65-F5344CB8AC3E}">
        <p14:creationId xmlns:p14="http://schemas.microsoft.com/office/powerpoint/2010/main" val="364015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3568-8220-F494-D989-80D909D81E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001446-D7BE-4DD0-2311-9D6BD2E35F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8EC5BA-6006-F4F7-3704-33B82DB042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079D5A-37BC-587C-A474-5D33B22AAC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E765CC-7CC2-A4C6-2FDC-4BB21D6915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FF4B38-2B23-E08E-0A1E-327AC159C06B}"/>
              </a:ext>
            </a:extLst>
          </p:cNvPr>
          <p:cNvSpPr>
            <a:spLocks noGrp="1"/>
          </p:cNvSpPr>
          <p:nvPr>
            <p:ph type="dt" sz="half" idx="10"/>
          </p:nvPr>
        </p:nvSpPr>
        <p:spPr/>
        <p:txBody>
          <a:bodyPr/>
          <a:lstStyle/>
          <a:p>
            <a:fld id="{C1E060EA-1B01-45CA-AB1E-76016110C89F}" type="datetimeFigureOut">
              <a:rPr lang="en-US" smtClean="0"/>
              <a:t>4/13/2025</a:t>
            </a:fld>
            <a:endParaRPr lang="en-US"/>
          </a:p>
        </p:txBody>
      </p:sp>
      <p:sp>
        <p:nvSpPr>
          <p:cNvPr id="8" name="Footer Placeholder 7">
            <a:extLst>
              <a:ext uri="{FF2B5EF4-FFF2-40B4-BE49-F238E27FC236}">
                <a16:creationId xmlns:a16="http://schemas.microsoft.com/office/drawing/2014/main" id="{6F77BB7E-E49D-A8C7-74FA-F387F03D22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DD076D-0A96-44CD-330D-31D3CAF6CED7}"/>
              </a:ext>
            </a:extLst>
          </p:cNvPr>
          <p:cNvSpPr>
            <a:spLocks noGrp="1"/>
          </p:cNvSpPr>
          <p:nvPr>
            <p:ph type="sldNum" sz="quarter" idx="12"/>
          </p:nvPr>
        </p:nvSpPr>
        <p:spPr/>
        <p:txBody>
          <a:bodyPr/>
          <a:lstStyle/>
          <a:p>
            <a:fld id="{E28A4EED-0398-4DBD-9468-033F49C4CA04}" type="slidenum">
              <a:rPr lang="en-US" smtClean="0"/>
              <a:t>‹#›</a:t>
            </a:fld>
            <a:endParaRPr lang="en-US"/>
          </a:p>
        </p:txBody>
      </p:sp>
    </p:spTree>
    <p:extLst>
      <p:ext uri="{BB962C8B-B14F-4D97-AF65-F5344CB8AC3E}">
        <p14:creationId xmlns:p14="http://schemas.microsoft.com/office/powerpoint/2010/main" val="1730820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170DD-2B16-E560-6CBE-3E250871F9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1FD90B-890D-4DAB-3921-B9D3D5F0EFF6}"/>
              </a:ext>
            </a:extLst>
          </p:cNvPr>
          <p:cNvSpPr>
            <a:spLocks noGrp="1"/>
          </p:cNvSpPr>
          <p:nvPr>
            <p:ph type="dt" sz="half" idx="10"/>
          </p:nvPr>
        </p:nvSpPr>
        <p:spPr/>
        <p:txBody>
          <a:bodyPr/>
          <a:lstStyle/>
          <a:p>
            <a:fld id="{C1E060EA-1B01-45CA-AB1E-76016110C89F}" type="datetimeFigureOut">
              <a:rPr lang="en-US" smtClean="0"/>
              <a:t>4/13/2025</a:t>
            </a:fld>
            <a:endParaRPr lang="en-US"/>
          </a:p>
        </p:txBody>
      </p:sp>
      <p:sp>
        <p:nvSpPr>
          <p:cNvPr id="4" name="Footer Placeholder 3">
            <a:extLst>
              <a:ext uri="{FF2B5EF4-FFF2-40B4-BE49-F238E27FC236}">
                <a16:creationId xmlns:a16="http://schemas.microsoft.com/office/drawing/2014/main" id="{AC2C206B-E4E7-16CC-764C-61EA073144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620D1D-4975-F568-FAF3-96759ECDE882}"/>
              </a:ext>
            </a:extLst>
          </p:cNvPr>
          <p:cNvSpPr>
            <a:spLocks noGrp="1"/>
          </p:cNvSpPr>
          <p:nvPr>
            <p:ph type="sldNum" sz="quarter" idx="12"/>
          </p:nvPr>
        </p:nvSpPr>
        <p:spPr/>
        <p:txBody>
          <a:bodyPr/>
          <a:lstStyle/>
          <a:p>
            <a:fld id="{E28A4EED-0398-4DBD-9468-033F49C4CA04}" type="slidenum">
              <a:rPr lang="en-US" smtClean="0"/>
              <a:t>‹#›</a:t>
            </a:fld>
            <a:endParaRPr lang="en-US"/>
          </a:p>
        </p:txBody>
      </p:sp>
    </p:spTree>
    <p:extLst>
      <p:ext uri="{BB962C8B-B14F-4D97-AF65-F5344CB8AC3E}">
        <p14:creationId xmlns:p14="http://schemas.microsoft.com/office/powerpoint/2010/main" val="1662347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8F79-BC25-5046-ADBD-3D325D29D6BA}"/>
              </a:ext>
            </a:extLst>
          </p:cNvPr>
          <p:cNvSpPr>
            <a:spLocks noGrp="1"/>
          </p:cNvSpPr>
          <p:nvPr>
            <p:ph type="dt" sz="half" idx="10"/>
          </p:nvPr>
        </p:nvSpPr>
        <p:spPr/>
        <p:txBody>
          <a:bodyPr/>
          <a:lstStyle/>
          <a:p>
            <a:fld id="{C1E060EA-1B01-45CA-AB1E-76016110C89F}" type="datetimeFigureOut">
              <a:rPr lang="en-US" smtClean="0"/>
              <a:t>4/13/2025</a:t>
            </a:fld>
            <a:endParaRPr lang="en-US"/>
          </a:p>
        </p:txBody>
      </p:sp>
      <p:sp>
        <p:nvSpPr>
          <p:cNvPr id="3" name="Footer Placeholder 2">
            <a:extLst>
              <a:ext uri="{FF2B5EF4-FFF2-40B4-BE49-F238E27FC236}">
                <a16:creationId xmlns:a16="http://schemas.microsoft.com/office/drawing/2014/main" id="{314C4FB2-8F70-BE96-3FA9-9744752149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88D15F-E00B-9CAF-1F5F-3BC99FA4E55C}"/>
              </a:ext>
            </a:extLst>
          </p:cNvPr>
          <p:cNvSpPr>
            <a:spLocks noGrp="1"/>
          </p:cNvSpPr>
          <p:nvPr>
            <p:ph type="sldNum" sz="quarter" idx="12"/>
          </p:nvPr>
        </p:nvSpPr>
        <p:spPr/>
        <p:txBody>
          <a:bodyPr/>
          <a:lstStyle/>
          <a:p>
            <a:fld id="{E28A4EED-0398-4DBD-9468-033F49C4CA04}" type="slidenum">
              <a:rPr lang="en-US" smtClean="0"/>
              <a:t>‹#›</a:t>
            </a:fld>
            <a:endParaRPr lang="en-US"/>
          </a:p>
        </p:txBody>
      </p:sp>
    </p:spTree>
    <p:extLst>
      <p:ext uri="{BB962C8B-B14F-4D97-AF65-F5344CB8AC3E}">
        <p14:creationId xmlns:p14="http://schemas.microsoft.com/office/powerpoint/2010/main" val="98473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1B129-8C0E-99E7-9D05-E2FFD6F20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479968-A6AF-22C0-761F-794D46AF75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0D3C4E-01D0-ED95-E0D7-DC07667E68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2D99A5-6EB8-23B1-566C-22E91323213D}"/>
              </a:ext>
            </a:extLst>
          </p:cNvPr>
          <p:cNvSpPr>
            <a:spLocks noGrp="1"/>
          </p:cNvSpPr>
          <p:nvPr>
            <p:ph type="dt" sz="half" idx="10"/>
          </p:nvPr>
        </p:nvSpPr>
        <p:spPr/>
        <p:txBody>
          <a:bodyPr/>
          <a:lstStyle/>
          <a:p>
            <a:fld id="{C1E060EA-1B01-45CA-AB1E-76016110C89F}" type="datetimeFigureOut">
              <a:rPr lang="en-US" smtClean="0"/>
              <a:t>4/13/2025</a:t>
            </a:fld>
            <a:endParaRPr lang="en-US"/>
          </a:p>
        </p:txBody>
      </p:sp>
      <p:sp>
        <p:nvSpPr>
          <p:cNvPr id="6" name="Footer Placeholder 5">
            <a:extLst>
              <a:ext uri="{FF2B5EF4-FFF2-40B4-BE49-F238E27FC236}">
                <a16:creationId xmlns:a16="http://schemas.microsoft.com/office/drawing/2014/main" id="{909B48DF-D5A3-9A31-8179-6DD2561C6C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82AD32-486B-1B1D-F97A-3A38075CBD68}"/>
              </a:ext>
            </a:extLst>
          </p:cNvPr>
          <p:cNvSpPr>
            <a:spLocks noGrp="1"/>
          </p:cNvSpPr>
          <p:nvPr>
            <p:ph type="sldNum" sz="quarter" idx="12"/>
          </p:nvPr>
        </p:nvSpPr>
        <p:spPr/>
        <p:txBody>
          <a:bodyPr/>
          <a:lstStyle/>
          <a:p>
            <a:fld id="{E28A4EED-0398-4DBD-9468-033F49C4CA04}" type="slidenum">
              <a:rPr lang="en-US" smtClean="0"/>
              <a:t>‹#›</a:t>
            </a:fld>
            <a:endParaRPr lang="en-US"/>
          </a:p>
        </p:txBody>
      </p:sp>
    </p:spTree>
    <p:extLst>
      <p:ext uri="{BB962C8B-B14F-4D97-AF65-F5344CB8AC3E}">
        <p14:creationId xmlns:p14="http://schemas.microsoft.com/office/powerpoint/2010/main" val="208709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78F27-919F-BF81-B5AB-16DAF8B0AC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FA192E-479E-A520-934E-E7F9899A0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2F1BE0-02B9-5E8C-C58B-F04F734BEF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5E29A3-3AE4-2A3C-DF9E-3A5FAB24D578}"/>
              </a:ext>
            </a:extLst>
          </p:cNvPr>
          <p:cNvSpPr>
            <a:spLocks noGrp="1"/>
          </p:cNvSpPr>
          <p:nvPr>
            <p:ph type="dt" sz="half" idx="10"/>
          </p:nvPr>
        </p:nvSpPr>
        <p:spPr/>
        <p:txBody>
          <a:bodyPr/>
          <a:lstStyle/>
          <a:p>
            <a:fld id="{C1E060EA-1B01-45CA-AB1E-76016110C89F}" type="datetimeFigureOut">
              <a:rPr lang="en-US" smtClean="0"/>
              <a:t>4/13/2025</a:t>
            </a:fld>
            <a:endParaRPr lang="en-US"/>
          </a:p>
        </p:txBody>
      </p:sp>
      <p:sp>
        <p:nvSpPr>
          <p:cNvPr id="6" name="Footer Placeholder 5">
            <a:extLst>
              <a:ext uri="{FF2B5EF4-FFF2-40B4-BE49-F238E27FC236}">
                <a16:creationId xmlns:a16="http://schemas.microsoft.com/office/drawing/2014/main" id="{7D3D0210-FCFF-E12F-56BA-0692B2E53F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0230C6-38A8-D90C-7C92-F9304A9B8FB3}"/>
              </a:ext>
            </a:extLst>
          </p:cNvPr>
          <p:cNvSpPr>
            <a:spLocks noGrp="1"/>
          </p:cNvSpPr>
          <p:nvPr>
            <p:ph type="sldNum" sz="quarter" idx="12"/>
          </p:nvPr>
        </p:nvSpPr>
        <p:spPr/>
        <p:txBody>
          <a:bodyPr/>
          <a:lstStyle/>
          <a:p>
            <a:fld id="{E28A4EED-0398-4DBD-9468-033F49C4CA04}" type="slidenum">
              <a:rPr lang="en-US" smtClean="0"/>
              <a:t>‹#›</a:t>
            </a:fld>
            <a:endParaRPr lang="en-US"/>
          </a:p>
        </p:txBody>
      </p:sp>
    </p:spTree>
    <p:extLst>
      <p:ext uri="{BB962C8B-B14F-4D97-AF65-F5344CB8AC3E}">
        <p14:creationId xmlns:p14="http://schemas.microsoft.com/office/powerpoint/2010/main" val="2842669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97846E-6001-70D4-0E7B-D1BC3A9274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B843DC-A4C8-9EF8-5043-40C8131D9B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FE6044-B1A7-AF50-8832-481C81284B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060EA-1B01-45CA-AB1E-76016110C89F}" type="datetimeFigureOut">
              <a:rPr lang="en-US" smtClean="0"/>
              <a:t>4/13/2025</a:t>
            </a:fld>
            <a:endParaRPr lang="en-US"/>
          </a:p>
        </p:txBody>
      </p:sp>
      <p:sp>
        <p:nvSpPr>
          <p:cNvPr id="5" name="Footer Placeholder 4">
            <a:extLst>
              <a:ext uri="{FF2B5EF4-FFF2-40B4-BE49-F238E27FC236}">
                <a16:creationId xmlns:a16="http://schemas.microsoft.com/office/drawing/2014/main" id="{46784B17-AE8D-B312-DCD1-07D9C2248A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47F26B-93C1-F406-8EE1-9292D6917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8A4EED-0398-4DBD-9468-033F49C4CA04}" type="slidenum">
              <a:rPr lang="en-US" smtClean="0"/>
              <a:t>‹#›</a:t>
            </a:fld>
            <a:endParaRPr lang="en-US"/>
          </a:p>
        </p:txBody>
      </p:sp>
    </p:spTree>
    <p:extLst>
      <p:ext uri="{BB962C8B-B14F-4D97-AF65-F5344CB8AC3E}">
        <p14:creationId xmlns:p14="http://schemas.microsoft.com/office/powerpoint/2010/main" val="3760173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78571-85D4-FCD0-2E55-7C8FB36FEA92}"/>
              </a:ext>
            </a:extLst>
          </p:cNvPr>
          <p:cNvSpPr>
            <a:spLocks noGrp="1"/>
          </p:cNvSpPr>
          <p:nvPr>
            <p:ph type="ctrTitle"/>
          </p:nvPr>
        </p:nvSpPr>
        <p:spPr/>
        <p:txBody>
          <a:bodyPr>
            <a:normAutofit fontScale="90000"/>
          </a:bodyPr>
          <a:lstStyle/>
          <a:p>
            <a:r>
              <a:rPr lang="en-US" dirty="0">
                <a:solidFill>
                  <a:srgbClr val="FF0000"/>
                </a:solidFill>
                <a:latin typeface="Times New Roman" panose="02020603050405020304" pitchFamily="18" charset="0"/>
                <a:cs typeface="Times New Roman" panose="02020603050405020304" pitchFamily="18" charset="0"/>
              </a:rPr>
              <a:t>KHOA HỌC</a:t>
            </a:r>
            <a:br>
              <a:rPr lang="en-US" dirty="0">
                <a:solidFill>
                  <a:srgbClr val="FF0000"/>
                </a:solidFill>
                <a:latin typeface="Times New Roman" panose="02020603050405020304" pitchFamily="18" charset="0"/>
                <a:cs typeface="Times New Roman" panose="02020603050405020304" pitchFamily="18" charset="0"/>
              </a:rPr>
            </a:br>
            <a:r>
              <a:rPr lang="en-US" dirty="0">
                <a:solidFill>
                  <a:srgbClr val="FF0000"/>
                </a:solidFill>
                <a:latin typeface="Times New Roman" panose="02020603050405020304" pitchFamily="18" charset="0"/>
                <a:cs typeface="Times New Roman" panose="02020603050405020304" pitchFamily="18" charset="0"/>
              </a:rPr>
              <a:t>BÀI 29:CHUỖI THỨC ĂN TRONG TỰ NHIÊN (TIẾT 1)</a:t>
            </a:r>
          </a:p>
        </p:txBody>
      </p:sp>
      <p:sp>
        <p:nvSpPr>
          <p:cNvPr id="3" name="Subtitle 2">
            <a:extLst>
              <a:ext uri="{FF2B5EF4-FFF2-40B4-BE49-F238E27FC236}">
                <a16:creationId xmlns:a16="http://schemas.microsoft.com/office/drawing/2014/main" id="{C75E841F-6A72-0F75-306A-429CF62A8F25}"/>
              </a:ext>
            </a:extLst>
          </p:cNvPr>
          <p:cNvSpPr>
            <a:spLocks noGrp="1"/>
          </p:cNvSpPr>
          <p:nvPr>
            <p:ph type="subTitle" idx="1"/>
          </p:nvPr>
        </p:nvSpPr>
        <p:spPr/>
        <p:txBody>
          <a:bodyPr>
            <a:normAutofit/>
          </a:bodyPr>
          <a:lstStyle/>
          <a:p>
            <a:r>
              <a:rPr lang="en-US" sz="3200" b="1" i="1" dirty="0">
                <a:latin typeface="Times New Roman" panose="02020603050405020304" pitchFamily="18" charset="0"/>
                <a:cs typeface="Times New Roman" panose="02020603050405020304" pitchFamily="18" charset="0"/>
              </a:rPr>
              <a:t>GIÁO VIÊN:HOÀNG THỊ VÂN CHI – LỚP 4E</a:t>
            </a:r>
          </a:p>
        </p:txBody>
      </p:sp>
    </p:spTree>
    <p:extLst>
      <p:ext uri="{BB962C8B-B14F-4D97-AF65-F5344CB8AC3E}">
        <p14:creationId xmlns:p14="http://schemas.microsoft.com/office/powerpoint/2010/main" val="1961266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3">
            <a:extLst>
              <a:ext uri="{FF2B5EF4-FFF2-40B4-BE49-F238E27FC236}">
                <a16:creationId xmlns:a16="http://schemas.microsoft.com/office/drawing/2014/main" id="{1E2F461B-C908-9F23-6949-FD341F21B10F}"/>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522B00C-772F-9893-AD34-3C956C342B02}"/>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1. </a:t>
            </a: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Quan sát từ hình 2 đến 4 và mô tả mối liên hệ về thức ăn giữa các sinh vật: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a:extLst>
              <a:ext uri="{FF2B5EF4-FFF2-40B4-BE49-F238E27FC236}">
                <a16:creationId xmlns:a16="http://schemas.microsoft.com/office/drawing/2014/main" id="{0971DB7E-81DD-4866-7B0E-84DCF22B68E7}"/>
              </a:ext>
            </a:extLst>
          </p:cNvPr>
          <p:cNvPicPr>
            <a:picLocks noChangeAspect="1"/>
          </p:cNvPicPr>
          <p:nvPr/>
        </p:nvPicPr>
        <p:blipFill>
          <a:blip r:embed="rId3"/>
          <a:stretch>
            <a:fillRect/>
          </a:stretch>
        </p:blipFill>
        <p:spPr>
          <a:xfrm>
            <a:off x="1174295" y="2249941"/>
            <a:ext cx="9831161" cy="3108180"/>
          </a:xfrm>
          <a:prstGeom prst="rect">
            <a:avLst/>
          </a:prstGeom>
        </p:spPr>
      </p:pic>
    </p:spTree>
    <p:extLst>
      <p:ext uri="{BB962C8B-B14F-4D97-AF65-F5344CB8AC3E}">
        <p14:creationId xmlns:p14="http://schemas.microsoft.com/office/powerpoint/2010/main" val="2217130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4CEEC12-4E27-5093-882D-4DC95685AFF7}"/>
              </a:ext>
            </a:extLst>
          </p:cNvPr>
          <p:cNvSpPr txBox="1"/>
          <p:nvPr/>
        </p:nvSpPr>
        <p:spPr>
          <a:xfrm>
            <a:off x="740228" y="1741716"/>
            <a:ext cx="10820400" cy="245650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Cây bắp cải là thức ăn của con sâu;</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Con sâu là thức ăn của con chim.</a:t>
            </a:r>
            <a:endParaRPr kumimoji="0" lang="en-US" sz="5400" b="0"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829846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208679-3290-FF4B-A300-98AAB382FFB5}"/>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2.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Sử</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dụng</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mũi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để</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mô</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tả</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mối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liên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hệ</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về</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thức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ăn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giữa</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các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sinh</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vật</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với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nhau</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0F4E721E-56A0-F458-FE7B-5BB6B6DE5B0D}"/>
              </a:ext>
            </a:extLst>
          </p:cNvPr>
          <p:cNvSpPr/>
          <p:nvPr/>
        </p:nvSpPr>
        <p:spPr>
          <a:xfrm>
            <a:off x="1240973" y="2775857"/>
            <a:ext cx="3113314"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Cây</a:t>
            </a:r>
            <a:r>
              <a:rPr lang="en-US" sz="4400" b="1" dirty="0"/>
              <a:t> </a:t>
            </a:r>
            <a:r>
              <a:rPr lang="en-US" sz="4400" b="1" dirty="0" err="1"/>
              <a:t>bắp</a:t>
            </a:r>
            <a:r>
              <a:rPr lang="en-US" sz="4400" b="1" dirty="0"/>
              <a:t> </a:t>
            </a:r>
            <a:r>
              <a:rPr lang="en-US" sz="4400" b="1" dirty="0" err="1"/>
              <a:t>cải</a:t>
            </a:r>
            <a:endParaRPr lang="en-US" sz="4400" b="1" dirty="0"/>
          </a:p>
        </p:txBody>
      </p:sp>
      <p:cxnSp>
        <p:nvCxnSpPr>
          <p:cNvPr id="16" name="Straight Arrow Connector 15">
            <a:extLst>
              <a:ext uri="{FF2B5EF4-FFF2-40B4-BE49-F238E27FC236}">
                <a16:creationId xmlns:a16="http://schemas.microsoft.com/office/drawing/2014/main" id="{BEBF9BE3-9DA1-B111-AD84-C4F145D12351}"/>
              </a:ext>
            </a:extLst>
          </p:cNvPr>
          <p:cNvCxnSpPr>
            <a:cxnSpLocks/>
            <a:stCxn id="15" idx="3"/>
          </p:cNvCxnSpPr>
          <p:nvPr/>
        </p:nvCxnSpPr>
        <p:spPr>
          <a:xfrm>
            <a:off x="4354287" y="3140529"/>
            <a:ext cx="8490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63AE76B7-E3C9-48A4-11B3-F89462AF072D}"/>
              </a:ext>
            </a:extLst>
          </p:cNvPr>
          <p:cNvSpPr/>
          <p:nvPr/>
        </p:nvSpPr>
        <p:spPr>
          <a:xfrm>
            <a:off x="5236029" y="2786743"/>
            <a:ext cx="2329543"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sâu</a:t>
            </a:r>
            <a:endParaRPr lang="en-US" sz="4400" b="1" dirty="0"/>
          </a:p>
        </p:txBody>
      </p:sp>
      <p:cxnSp>
        <p:nvCxnSpPr>
          <p:cNvPr id="18" name="Straight Arrow Connector 17">
            <a:extLst>
              <a:ext uri="{FF2B5EF4-FFF2-40B4-BE49-F238E27FC236}">
                <a16:creationId xmlns:a16="http://schemas.microsoft.com/office/drawing/2014/main" id="{881A6CFA-681A-AACE-AFED-E5C3495FBB28}"/>
              </a:ext>
            </a:extLst>
          </p:cNvPr>
          <p:cNvCxnSpPr>
            <a:cxnSpLocks/>
          </p:cNvCxnSpPr>
          <p:nvPr/>
        </p:nvCxnSpPr>
        <p:spPr>
          <a:xfrm>
            <a:off x="7538670" y="3118758"/>
            <a:ext cx="93041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235F0F29-B501-BBCC-AEBC-ADB8609441B3}"/>
              </a:ext>
            </a:extLst>
          </p:cNvPr>
          <p:cNvSpPr/>
          <p:nvPr/>
        </p:nvSpPr>
        <p:spPr>
          <a:xfrm>
            <a:off x="8432508" y="2743200"/>
            <a:ext cx="2660035"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chim</a:t>
            </a:r>
            <a:endParaRPr lang="en-US" sz="4400" b="1" dirty="0"/>
          </a:p>
        </p:txBody>
      </p:sp>
    </p:spTree>
    <p:extLst>
      <p:ext uri="{BB962C8B-B14F-4D97-AF65-F5344CB8AC3E}">
        <p14:creationId xmlns:p14="http://schemas.microsoft.com/office/powerpoint/2010/main" val="160306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2854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sinh vật trong tự nhiên có mỗi liên hệ với nhau về thức ăn, sinh vật này là thức ăn của sinh vật khác, mối liên hệ đó nối tiếp nhau tạo thành chuỗi thức ăn.</a:t>
              </a:r>
              <a:endParaRPr kumimoji="0" lang="vi-VN" sz="4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Tree>
    <p:extLst>
      <p:ext uri="{BB962C8B-B14F-4D97-AF65-F5344CB8AC3E}">
        <p14:creationId xmlns:p14="http://schemas.microsoft.com/office/powerpoint/2010/main" val="258392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208679-3290-FF4B-A300-98AAB382FFB5}"/>
              </a:ext>
            </a:extLst>
          </p:cNvPr>
          <p:cNvSpPr txBox="1"/>
          <p:nvPr/>
        </p:nvSpPr>
        <p:spPr>
          <a:xfrm>
            <a:off x="326572" y="1648743"/>
            <a:ext cx="4659085" cy="391596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Hình 5 thể hiện các loài sinh vật trong một hồ nước có liên hệ với nhau về thức ăn.</a:t>
            </a:r>
          </a:p>
          <a:p>
            <a:pPr marL="457200" lvl="0" indent="-457200" algn="just" defTabSz="457200">
              <a:buFont typeface="Arial" panose="020B0604020202020204" pitchFamily="34" charset="0"/>
              <a:buChar char="•"/>
              <a:defRPr/>
            </a:pPr>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Mô tả mối liên hệ về thức ăn giữa các sinh vật trong hồ nước.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EE6555F6-7A11-6D42-2F98-F88EE5E1035F}"/>
              </a:ext>
            </a:extLst>
          </p:cNvPr>
          <p:cNvPicPr>
            <a:picLocks noChangeAspect="1"/>
          </p:cNvPicPr>
          <p:nvPr/>
        </p:nvPicPr>
        <p:blipFill>
          <a:blip r:embed="rId2"/>
          <a:stretch>
            <a:fillRect/>
          </a:stretch>
        </p:blipFill>
        <p:spPr>
          <a:xfrm>
            <a:off x="5534705" y="1444398"/>
            <a:ext cx="6086475" cy="4295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722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763CF1-00A2-ECCC-853D-FD4C525789F0}"/>
              </a:ext>
            </a:extLst>
          </p:cNvPr>
          <p:cNvPicPr>
            <a:picLocks noChangeAspect="1"/>
          </p:cNvPicPr>
          <p:nvPr/>
        </p:nvPicPr>
        <p:blipFill>
          <a:blip r:embed="rId2"/>
          <a:stretch>
            <a:fillRect/>
          </a:stretch>
        </p:blipFill>
        <p:spPr>
          <a:xfrm>
            <a:off x="2213201" y="1023258"/>
            <a:ext cx="7403372" cy="2533650"/>
          </a:xfrm>
          <a:prstGeom prst="rect">
            <a:avLst/>
          </a:prstGeom>
        </p:spPr>
      </p:pic>
      <p:sp>
        <p:nvSpPr>
          <p:cNvPr id="5" name="Rectangle: Rounded Corners 4">
            <a:extLst>
              <a:ext uri="{FF2B5EF4-FFF2-40B4-BE49-F238E27FC236}">
                <a16:creationId xmlns:a16="http://schemas.microsoft.com/office/drawing/2014/main" id="{A3B0DC52-CDC6-EA75-A8FA-C32AF058775A}"/>
              </a:ext>
            </a:extLst>
          </p:cNvPr>
          <p:cNvSpPr/>
          <p:nvPr/>
        </p:nvSpPr>
        <p:spPr>
          <a:xfrm>
            <a:off x="947057" y="3857091"/>
            <a:ext cx="10515600" cy="779488"/>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ysClr val="windowText" lastClr="000000"/>
                </a:solidFill>
              </a:rPr>
              <a:t>Bèo</a:t>
            </a:r>
            <a:r>
              <a:rPr lang="en-US" sz="3600" b="1" dirty="0">
                <a:solidFill>
                  <a:sysClr val="windowText" lastClr="000000"/>
                </a:solidFill>
              </a:rPr>
              <a:t> </a:t>
            </a:r>
            <a:r>
              <a:rPr lang="en-US" sz="3600" b="1" dirty="0" err="1">
                <a:solidFill>
                  <a:sysClr val="windowText" lastClr="000000"/>
                </a:solidFill>
              </a:rPr>
              <a:t>tấm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trê</a:t>
            </a:r>
            <a:r>
              <a:rPr lang="en-US" sz="3600" b="1" dirty="0">
                <a:solidFill>
                  <a:sysClr val="windowText" lastClr="000000"/>
                </a:solidFill>
              </a:rPr>
              <a:t>.</a:t>
            </a:r>
          </a:p>
        </p:txBody>
      </p:sp>
    </p:spTree>
    <p:extLst>
      <p:ext uri="{BB962C8B-B14F-4D97-AF65-F5344CB8AC3E}">
        <p14:creationId xmlns:p14="http://schemas.microsoft.com/office/powerpoint/2010/main" val="65919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6B768-CF3D-A399-CFA1-23086E295BE5}"/>
              </a:ext>
            </a:extLst>
          </p:cNvPr>
          <p:cNvPicPr>
            <a:picLocks noChangeAspect="1"/>
          </p:cNvPicPr>
          <p:nvPr/>
        </p:nvPicPr>
        <p:blipFill>
          <a:blip r:embed="rId2"/>
          <a:stretch>
            <a:fillRect/>
          </a:stretch>
        </p:blipFill>
        <p:spPr>
          <a:xfrm>
            <a:off x="1948543" y="884465"/>
            <a:ext cx="7859486" cy="2533650"/>
          </a:xfrm>
          <a:prstGeom prst="rect">
            <a:avLst/>
          </a:prstGeom>
        </p:spPr>
      </p:pic>
      <p:sp>
        <p:nvSpPr>
          <p:cNvPr id="6" name="Rectangle: Rounded Corners 5">
            <a:extLst>
              <a:ext uri="{FF2B5EF4-FFF2-40B4-BE49-F238E27FC236}">
                <a16:creationId xmlns:a16="http://schemas.microsoft.com/office/drawing/2014/main" id="{08E25E57-ED77-A86A-88E7-50BEE5D4FF55}"/>
              </a:ext>
            </a:extLst>
          </p:cNvPr>
          <p:cNvSpPr/>
          <p:nvPr/>
        </p:nvSpPr>
        <p:spPr>
          <a:xfrm>
            <a:off x="881741" y="3726462"/>
            <a:ext cx="10602687" cy="1977652"/>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Thực</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chép</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50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10;&#10;Description automatically generated">
            <a:extLst>
              <a:ext uri="{FF2B5EF4-FFF2-40B4-BE49-F238E27FC236}">
                <a16:creationId xmlns:a16="http://schemas.microsoft.com/office/drawing/2014/main" id="{1FB66C7A-D94B-FE96-B5EA-61BD22B8ADF8}"/>
              </a:ext>
            </a:extLst>
          </p:cNvPr>
          <p:cNvPicPr>
            <a:picLocks noChangeAspect="1"/>
          </p:cNvPicPr>
          <p:nvPr/>
        </p:nvPicPr>
        <p:blipFill rotWithShape="1">
          <a:blip r:embed="rId2">
            <a:extLst>
              <a:ext uri="{28A0092B-C50C-407E-A947-70E740481C1C}">
                <a14:useLocalDpi xmlns:a14="http://schemas.microsoft.com/office/drawing/2010/main" val="0"/>
              </a:ext>
            </a:extLst>
          </a:blip>
          <a:srcRect l="17872" r="27911"/>
          <a:stretch/>
        </p:blipFill>
        <p:spPr>
          <a:xfrm flipH="1">
            <a:off x="257144" y="1580242"/>
            <a:ext cx="2904308" cy="5356827"/>
          </a:xfrm>
          <a:prstGeom prst="rect">
            <a:avLst/>
          </a:prstGeom>
        </p:spPr>
      </p:pic>
      <p:pic>
        <p:nvPicPr>
          <p:cNvPr id="3" name="Picture 2" descr="A cartoon of a child pointing&#10;&#10;Description automatically generated">
            <a:extLst>
              <a:ext uri="{FF2B5EF4-FFF2-40B4-BE49-F238E27FC236}">
                <a16:creationId xmlns:a16="http://schemas.microsoft.com/office/drawing/2014/main" id="{FA4DBCCA-B79D-D2A0-B2D0-08773D73128F}"/>
              </a:ext>
            </a:extLst>
          </p:cNvPr>
          <p:cNvPicPr>
            <a:picLocks noChangeAspect="1"/>
          </p:cNvPicPr>
          <p:nvPr/>
        </p:nvPicPr>
        <p:blipFill rotWithShape="1">
          <a:blip r:embed="rId3">
            <a:extLst>
              <a:ext uri="{28A0092B-C50C-407E-A947-70E740481C1C}">
                <a14:useLocalDpi xmlns:a14="http://schemas.microsoft.com/office/drawing/2010/main" val="0"/>
              </a:ext>
            </a:extLst>
          </a:blip>
          <a:srcRect l="27431" r="23979"/>
          <a:stretch/>
        </p:blipFill>
        <p:spPr>
          <a:xfrm>
            <a:off x="9375906" y="1811956"/>
            <a:ext cx="2528711" cy="5204183"/>
          </a:xfrm>
          <a:prstGeom prst="rect">
            <a:avLst/>
          </a:prstGeom>
        </p:spPr>
      </p:pic>
      <p:sp>
        <p:nvSpPr>
          <p:cNvPr id="4" name="Rectangle: Rounded Corners 12">
            <a:extLst>
              <a:ext uri="{FF2B5EF4-FFF2-40B4-BE49-F238E27FC236}">
                <a16:creationId xmlns:a16="http://schemas.microsoft.com/office/drawing/2014/main" id="{ED7A370C-2D94-0E67-9E72-CC3901B1CC13}"/>
              </a:ext>
            </a:extLst>
          </p:cNvPr>
          <p:cNvSpPr/>
          <p:nvPr/>
        </p:nvSpPr>
        <p:spPr>
          <a:xfrm>
            <a:off x="2616683" y="1078735"/>
            <a:ext cx="6908317" cy="2132552"/>
          </a:xfrm>
          <a:custGeom>
            <a:avLst/>
            <a:gdLst>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2132552" fill="none" extrusionOk="0">
                <a:moveTo>
                  <a:pt x="0" y="355432"/>
                </a:moveTo>
                <a:cubicBezTo>
                  <a:pt x="6317" y="60445"/>
                  <a:pt x="365484" y="-106099"/>
                  <a:pt x="807321" y="0"/>
                </a:cubicBezTo>
                <a:cubicBezTo>
                  <a:pt x="3311824" y="-121295"/>
                  <a:pt x="4709638" y="-94485"/>
                  <a:pt x="6100995" y="0"/>
                </a:cubicBezTo>
                <a:cubicBezTo>
                  <a:pt x="6516815" y="46896"/>
                  <a:pt x="6957049" y="217179"/>
                  <a:pt x="6908317" y="355432"/>
                </a:cubicBezTo>
                <a:cubicBezTo>
                  <a:pt x="6863508" y="720618"/>
                  <a:pt x="6975089" y="1564034"/>
                  <a:pt x="6908317" y="1777119"/>
                </a:cubicBezTo>
                <a:cubicBezTo>
                  <a:pt x="6894850" y="2057082"/>
                  <a:pt x="6629230" y="2140490"/>
                  <a:pt x="6100995" y="2132552"/>
                </a:cubicBezTo>
                <a:cubicBezTo>
                  <a:pt x="3692542" y="1965635"/>
                  <a:pt x="2976937" y="2145515"/>
                  <a:pt x="807321" y="2132552"/>
                </a:cubicBezTo>
                <a:cubicBezTo>
                  <a:pt x="252441" y="2085635"/>
                  <a:pt x="-87125" y="1931490"/>
                  <a:pt x="0" y="1777119"/>
                </a:cubicBezTo>
                <a:cubicBezTo>
                  <a:pt x="113451" y="1247217"/>
                  <a:pt x="-111892" y="868483"/>
                  <a:pt x="0" y="355432"/>
                </a:cubicBezTo>
                <a:close/>
              </a:path>
              <a:path w="6908317" h="2132552" stroke="0" extrusionOk="0">
                <a:moveTo>
                  <a:pt x="0" y="355432"/>
                </a:moveTo>
                <a:cubicBezTo>
                  <a:pt x="-94258" y="159405"/>
                  <a:pt x="341446" y="-4288"/>
                  <a:pt x="807321" y="0"/>
                </a:cubicBezTo>
                <a:cubicBezTo>
                  <a:pt x="1607233" y="111474"/>
                  <a:pt x="4654342" y="325116"/>
                  <a:pt x="6100995" y="0"/>
                </a:cubicBezTo>
                <a:cubicBezTo>
                  <a:pt x="6493616" y="-6069"/>
                  <a:pt x="6850979" y="196848"/>
                  <a:pt x="6908317" y="355432"/>
                </a:cubicBezTo>
                <a:cubicBezTo>
                  <a:pt x="7094948" y="920462"/>
                  <a:pt x="6958568" y="1549558"/>
                  <a:pt x="6908317" y="1777119"/>
                </a:cubicBezTo>
                <a:cubicBezTo>
                  <a:pt x="6956600" y="2082604"/>
                  <a:pt x="6588515" y="1982417"/>
                  <a:pt x="6100995" y="2132552"/>
                </a:cubicBezTo>
                <a:cubicBezTo>
                  <a:pt x="5040739" y="1784274"/>
                  <a:pt x="3763255" y="1894902"/>
                  <a:pt x="807321" y="2132552"/>
                </a:cubicBezTo>
                <a:cubicBezTo>
                  <a:pt x="331738" y="2185946"/>
                  <a:pt x="-44725" y="1995391"/>
                  <a:pt x="0" y="1777119"/>
                </a:cubicBezTo>
                <a:cubicBezTo>
                  <a:pt x="50316" y="1302021"/>
                  <a:pt x="-20679" y="890499"/>
                  <a:pt x="0" y="355432"/>
                </a:cubicBezTo>
                <a:close/>
              </a:path>
              <a:path w="6908317" h="2132552" fill="none" stroke="0" extrusionOk="0">
                <a:moveTo>
                  <a:pt x="0" y="355432"/>
                </a:moveTo>
                <a:cubicBezTo>
                  <a:pt x="67541" y="127607"/>
                  <a:pt x="420044" y="2665"/>
                  <a:pt x="807321" y="0"/>
                </a:cubicBezTo>
                <a:cubicBezTo>
                  <a:pt x="3616319" y="212577"/>
                  <a:pt x="4504992" y="-69167"/>
                  <a:pt x="6100995" y="0"/>
                </a:cubicBezTo>
                <a:cubicBezTo>
                  <a:pt x="6504241" y="26328"/>
                  <a:pt x="6938052" y="192062"/>
                  <a:pt x="6908317" y="355432"/>
                </a:cubicBezTo>
                <a:cubicBezTo>
                  <a:pt x="6814756" y="771176"/>
                  <a:pt x="7002657" y="1489692"/>
                  <a:pt x="6908317" y="1777119"/>
                </a:cubicBezTo>
                <a:cubicBezTo>
                  <a:pt x="6943638" y="1941346"/>
                  <a:pt x="6625587" y="2118263"/>
                  <a:pt x="6100995" y="2132552"/>
                </a:cubicBezTo>
                <a:cubicBezTo>
                  <a:pt x="3706436" y="2070904"/>
                  <a:pt x="3343530" y="2211206"/>
                  <a:pt x="807321" y="2132552"/>
                </a:cubicBezTo>
                <a:cubicBezTo>
                  <a:pt x="292509" y="2130730"/>
                  <a:pt x="-76978" y="1923864"/>
                  <a:pt x="0" y="1777119"/>
                </a:cubicBezTo>
                <a:cubicBezTo>
                  <a:pt x="187680" y="1197100"/>
                  <a:pt x="-180992" y="778047"/>
                  <a:pt x="0" y="355432"/>
                </a:cubicBezTo>
                <a:close/>
              </a:path>
              <a:path w="6908317" h="2132552" fill="none" stroke="0" extrusionOk="0">
                <a:moveTo>
                  <a:pt x="0" y="355432"/>
                </a:moveTo>
                <a:cubicBezTo>
                  <a:pt x="12154" y="66688"/>
                  <a:pt x="416015" y="-67327"/>
                  <a:pt x="807321" y="0"/>
                </a:cubicBezTo>
                <a:cubicBezTo>
                  <a:pt x="3498823" y="11001"/>
                  <a:pt x="4641371" y="-103605"/>
                  <a:pt x="6100995" y="0"/>
                </a:cubicBezTo>
                <a:cubicBezTo>
                  <a:pt x="6508224" y="17796"/>
                  <a:pt x="6922259" y="172294"/>
                  <a:pt x="6908317" y="355432"/>
                </a:cubicBezTo>
                <a:cubicBezTo>
                  <a:pt x="6844561" y="739949"/>
                  <a:pt x="6978223" y="1554265"/>
                  <a:pt x="6908317" y="1777119"/>
                </a:cubicBezTo>
                <a:cubicBezTo>
                  <a:pt x="6950049" y="2021255"/>
                  <a:pt x="6606526" y="2088264"/>
                  <a:pt x="6100995" y="2132552"/>
                </a:cubicBezTo>
                <a:cubicBezTo>
                  <a:pt x="4454535" y="2026835"/>
                  <a:pt x="1404393" y="2050284"/>
                  <a:pt x="807321" y="2132552"/>
                </a:cubicBezTo>
                <a:cubicBezTo>
                  <a:pt x="263305" y="2098347"/>
                  <a:pt x="-69867" y="1939244"/>
                  <a:pt x="0" y="1777119"/>
                </a:cubicBezTo>
                <a:cubicBezTo>
                  <a:pt x="119187" y="1221458"/>
                  <a:pt x="-91501" y="763262"/>
                  <a:pt x="0" y="355432"/>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2132552" fill="none" extrusionOk="0">
                        <a:moveTo>
                          <a:pt x="0" y="355432"/>
                        </a:moveTo>
                        <a:cubicBezTo>
                          <a:pt x="4390" y="95639"/>
                          <a:pt x="364266" y="-69593"/>
                          <a:pt x="807321" y="0"/>
                        </a:cubicBezTo>
                        <a:cubicBezTo>
                          <a:pt x="3422720" y="24146"/>
                          <a:pt x="4637976" y="-51024"/>
                          <a:pt x="6100995" y="0"/>
                        </a:cubicBezTo>
                        <a:cubicBezTo>
                          <a:pt x="6531134" y="17459"/>
                          <a:pt x="6944273" y="194788"/>
                          <a:pt x="6908317" y="355432"/>
                        </a:cubicBezTo>
                        <a:cubicBezTo>
                          <a:pt x="6836453" y="738212"/>
                          <a:pt x="6972874" y="1542890"/>
                          <a:pt x="6908317" y="1777119"/>
                        </a:cubicBezTo>
                        <a:cubicBezTo>
                          <a:pt x="6898536" y="2032419"/>
                          <a:pt x="6587563" y="2135350"/>
                          <a:pt x="6100995" y="2132552"/>
                        </a:cubicBezTo>
                        <a:cubicBezTo>
                          <a:pt x="3709816" y="2131419"/>
                          <a:pt x="3240381" y="2136043"/>
                          <a:pt x="807321" y="2132552"/>
                        </a:cubicBezTo>
                        <a:cubicBezTo>
                          <a:pt x="279667" y="2104436"/>
                          <a:pt x="-65529" y="1946000"/>
                          <a:pt x="0" y="1777119"/>
                        </a:cubicBezTo>
                        <a:cubicBezTo>
                          <a:pt x="136403" y="1173616"/>
                          <a:pt x="-114516" y="788668"/>
                          <a:pt x="0" y="355432"/>
                        </a:cubicBezTo>
                        <a:close/>
                      </a:path>
                      <a:path w="6908317" h="2132552" stroke="0" extrusionOk="0">
                        <a:moveTo>
                          <a:pt x="0" y="355432"/>
                        </a:moveTo>
                        <a:cubicBezTo>
                          <a:pt x="-18218" y="141063"/>
                          <a:pt x="357050" y="-2984"/>
                          <a:pt x="807321" y="0"/>
                        </a:cubicBezTo>
                        <a:cubicBezTo>
                          <a:pt x="1662404" y="51403"/>
                          <a:pt x="4645490" y="254298"/>
                          <a:pt x="6100995" y="0"/>
                        </a:cubicBezTo>
                        <a:cubicBezTo>
                          <a:pt x="6487339" y="-3018"/>
                          <a:pt x="6850677" y="172151"/>
                          <a:pt x="6908317" y="355432"/>
                        </a:cubicBezTo>
                        <a:cubicBezTo>
                          <a:pt x="7068412" y="908899"/>
                          <a:pt x="6960130" y="1556436"/>
                          <a:pt x="6908317" y="1777119"/>
                        </a:cubicBezTo>
                        <a:cubicBezTo>
                          <a:pt x="6963425" y="2019268"/>
                          <a:pt x="6573687" y="2059188"/>
                          <a:pt x="6100995" y="2132552"/>
                        </a:cubicBezTo>
                        <a:cubicBezTo>
                          <a:pt x="5186067" y="1951035"/>
                          <a:pt x="3524050" y="2040379"/>
                          <a:pt x="807321" y="2132552"/>
                        </a:cubicBezTo>
                        <a:cubicBezTo>
                          <a:pt x="323825" y="2150929"/>
                          <a:pt x="-39231" y="1980811"/>
                          <a:pt x="0" y="1777119"/>
                        </a:cubicBezTo>
                        <a:cubicBezTo>
                          <a:pt x="20748" y="1267339"/>
                          <a:pt x="-44628" y="931543"/>
                          <a:pt x="0" y="355432"/>
                        </a:cubicBezTo>
                        <a:close/>
                      </a:path>
                      <a:path w="6908317" h="2132552" fill="none" stroke="0" extrusionOk="0">
                        <a:moveTo>
                          <a:pt x="0" y="355432"/>
                        </a:moveTo>
                        <a:cubicBezTo>
                          <a:pt x="14788" y="96945"/>
                          <a:pt x="435393" y="-8445"/>
                          <a:pt x="807321" y="0"/>
                        </a:cubicBezTo>
                        <a:cubicBezTo>
                          <a:pt x="3593927" y="40357"/>
                          <a:pt x="4497255" y="-88115"/>
                          <a:pt x="6100995" y="0"/>
                        </a:cubicBezTo>
                        <a:cubicBezTo>
                          <a:pt x="6517962" y="11941"/>
                          <a:pt x="6928510" y="172787"/>
                          <a:pt x="6908317" y="355432"/>
                        </a:cubicBezTo>
                        <a:cubicBezTo>
                          <a:pt x="6841670" y="741886"/>
                          <a:pt x="6970828" y="1505571"/>
                          <a:pt x="6908317" y="1777119"/>
                        </a:cubicBezTo>
                        <a:cubicBezTo>
                          <a:pt x="6927488" y="1973960"/>
                          <a:pt x="6589191" y="2109130"/>
                          <a:pt x="6100995" y="2132552"/>
                        </a:cubicBezTo>
                        <a:cubicBezTo>
                          <a:pt x="3693309" y="2060655"/>
                          <a:pt x="3326667" y="2162321"/>
                          <a:pt x="807321" y="2132552"/>
                        </a:cubicBezTo>
                        <a:cubicBezTo>
                          <a:pt x="278848" y="2106810"/>
                          <a:pt x="-62253" y="1932177"/>
                          <a:pt x="0" y="1777119"/>
                        </a:cubicBezTo>
                        <a:cubicBezTo>
                          <a:pt x="145151" y="1140472"/>
                          <a:pt x="-108626" y="748777"/>
                          <a:pt x="0" y="3554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Cho biết sinh vật đứng đầu chuỗi thức ăn đó.</a:t>
            </a:r>
            <a:endParaRPr lang="en-US" sz="4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Hộp Văn bản 8">
            <a:extLst>
              <a:ext uri="{FF2B5EF4-FFF2-40B4-BE49-F238E27FC236}">
                <a16:creationId xmlns:a16="http://schemas.microsoft.com/office/drawing/2014/main" id="{9C1F3F3A-4D2B-4BD5-119F-62DCF94BB176}"/>
              </a:ext>
            </a:extLst>
          </p:cNvPr>
          <p:cNvSpPr txBox="1"/>
          <p:nvPr/>
        </p:nvSpPr>
        <p:spPr>
          <a:xfrm>
            <a:off x="3081425" y="3543263"/>
            <a:ext cx="5931947" cy="2621994"/>
          </a:xfrm>
          <a:prstGeom prst="roundRect">
            <a:avLst/>
          </a:prstGeom>
          <a:solidFill>
            <a:srgbClr val="9ADBF2"/>
          </a:solidFill>
        </p:spPr>
        <p:txBody>
          <a:bodyPr wrap="square">
            <a:spAutoFit/>
          </a:bodyPr>
          <a:lstStyle/>
          <a:p>
            <a:pPr algn="just"/>
            <a:r>
              <a:rPr lang="vi-VN"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Sinh vật đứng đầu chuỗi thức ăn đó là thực vật thủy sinh (bèo tấm và thực vật phù du).</a:t>
            </a:r>
            <a:endParaRPr lang="en-US"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09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341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chuỗi thức ăn được thể hiện bằng sơ đồ với các mũi tên, sinh vật đứng trước là thức ăn của sinh vật đứng sau mũi tên.</a:t>
              </a:r>
              <a:endParaRPr kumimoji="0" lang="vi-VN" sz="5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Tree>
    <p:extLst>
      <p:ext uri="{BB962C8B-B14F-4D97-AF65-F5344CB8AC3E}">
        <p14:creationId xmlns:p14="http://schemas.microsoft.com/office/powerpoint/2010/main" val="229881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3" name="Picture 12">
            <a:extLst>
              <a:ext uri="{FF2B5EF4-FFF2-40B4-BE49-F238E27FC236}">
                <a16:creationId xmlns:a16="http://schemas.microsoft.com/office/drawing/2014/main" id="{044F1E77-8774-23EB-F037-712C30FBDF4A}"/>
              </a:ext>
            </a:extLst>
          </p:cNvPr>
          <p:cNvPicPr>
            <a:picLocks noChangeAspect="1"/>
          </p:cNvPicPr>
          <p:nvPr/>
        </p:nvPicPr>
        <p:blipFill>
          <a:blip r:embed="rId10"/>
          <a:stretch>
            <a:fillRect/>
          </a:stretch>
        </p:blipFill>
        <p:spPr>
          <a:xfrm>
            <a:off x="1194969" y="2121741"/>
            <a:ext cx="6492803" cy="2353260"/>
          </a:xfrm>
          <a:prstGeom prst="rect">
            <a:avLst/>
          </a:prstGeom>
        </p:spPr>
      </p:pic>
    </p:spTree>
    <p:extLst>
      <p:ext uri="{BB962C8B-B14F-4D97-AF65-F5344CB8AC3E}">
        <p14:creationId xmlns:p14="http://schemas.microsoft.com/office/powerpoint/2010/main" val="91604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1"/>
          <a:stretch>
            <a:fillRect/>
          </a:stretch>
        </p:blipFill>
        <p:spPr>
          <a:xfrm>
            <a:off x="-378609" y="1976817"/>
            <a:ext cx="9979809" cy="2020448"/>
          </a:xfrm>
          <a:prstGeom prst="rect">
            <a:avLst/>
          </a:prstGeom>
        </p:spPr>
      </p:pic>
    </p:spTree>
    <p:extLst>
      <p:ext uri="{BB962C8B-B14F-4D97-AF65-F5344CB8AC3E}">
        <p14:creationId xmlns:p14="http://schemas.microsoft.com/office/powerpoint/2010/main" val="182199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1DF383-A02B-65AC-F26B-C89B33C0DFCA}"/>
              </a:ext>
            </a:extLst>
          </p:cNvPr>
          <p:cNvPicPr>
            <a:picLocks noChangeAspect="1"/>
          </p:cNvPicPr>
          <p:nvPr/>
        </p:nvPicPr>
        <p:blipFill>
          <a:blip r:embed="rId2"/>
          <a:stretch>
            <a:fillRect/>
          </a:stretch>
        </p:blipFill>
        <p:spPr>
          <a:xfrm>
            <a:off x="583877" y="1747265"/>
            <a:ext cx="10784759" cy="2536156"/>
          </a:xfrm>
          <a:prstGeom prst="rect">
            <a:avLst/>
          </a:prstGeom>
        </p:spPr>
      </p:pic>
      <p:sp>
        <p:nvSpPr>
          <p:cNvPr id="13" name="TextBox 12">
            <a:extLst>
              <a:ext uri="{FF2B5EF4-FFF2-40B4-BE49-F238E27FC236}">
                <a16:creationId xmlns:a16="http://schemas.microsoft.com/office/drawing/2014/main" id="{03D63DC8-E1D4-B9F8-7B49-AF3BCDB08073}"/>
              </a:ext>
            </a:extLst>
          </p:cNvPr>
          <p:cNvSpPr txBox="1"/>
          <p:nvPr/>
        </p:nvSpPr>
        <p:spPr>
          <a:xfrm>
            <a:off x="1055914" y="587828"/>
            <a:ext cx="9731829"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Mô</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mối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hệ</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giữa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sinh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trong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ảnh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dưới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đây</a:t>
            </a:r>
            <a:r>
              <a:rPr lang="en-US" sz="4000" b="1" dirty="0">
                <a:latin typeface="Cambria" panose="02040503050406030204" pitchFamily="18" charset="0"/>
                <a:ea typeface="Cambria" panose="02040503050406030204" pitchFamily="18" charset="0"/>
              </a:rPr>
              <a:t>:</a:t>
            </a:r>
          </a:p>
        </p:txBody>
      </p:sp>
      <p:sp>
        <p:nvSpPr>
          <p:cNvPr id="14" name="Rectangle: Rounded Corners 13">
            <a:extLst>
              <a:ext uri="{FF2B5EF4-FFF2-40B4-BE49-F238E27FC236}">
                <a16:creationId xmlns:a16="http://schemas.microsoft.com/office/drawing/2014/main" id="{34197FFC-9D3F-5C65-B546-E70C98495F25}"/>
              </a:ext>
            </a:extLst>
          </p:cNvPr>
          <p:cNvSpPr/>
          <p:nvPr/>
        </p:nvSpPr>
        <p:spPr>
          <a:xfrm>
            <a:off x="849084" y="4365171"/>
            <a:ext cx="10885716" cy="1230086"/>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Lúa</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chuột</a:t>
            </a:r>
            <a:r>
              <a:rPr lang="en-US" sz="3600" b="1" dirty="0">
                <a:solidFill>
                  <a:sysClr val="windowText" lastClr="000000"/>
                </a:solidFill>
              </a:rPr>
              <a:t>, </a:t>
            </a:r>
            <a:r>
              <a:rPr lang="en-US" sz="3600" b="1" dirty="0" err="1">
                <a:solidFill>
                  <a:sysClr val="windowText" lastClr="000000"/>
                </a:solidFill>
              </a:rPr>
              <a:t>chuột</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cú</a:t>
            </a:r>
            <a:r>
              <a:rPr lang="en-US" sz="3600" b="1" dirty="0">
                <a:solidFill>
                  <a:sysClr val="windowText" lastClr="000000"/>
                </a:solidFill>
              </a:rPr>
              <a:t> </a:t>
            </a:r>
            <a:r>
              <a:rPr lang="en-US" sz="3600" b="1" dirty="0" err="1">
                <a:solidFill>
                  <a:sysClr val="windowText" lastClr="000000"/>
                </a:solidFill>
              </a:rPr>
              <a:t>mèo</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65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4"/>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5"/>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8401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19450" y="533400"/>
            <a:ext cx="8534400" cy="2905125"/>
            <a:chOff x="723900" y="571500"/>
            <a:chExt cx="10934700" cy="2042443"/>
          </a:xfrm>
        </p:grpSpPr>
        <p:sp>
          <p:nvSpPr>
            <p:cNvPr id="2" name="Rounded Rectangular Callout 1"/>
            <p:cNvSpPr/>
            <p:nvPr/>
          </p:nvSpPr>
          <p:spPr>
            <a:xfrm>
              <a:off x="723900" y="571500"/>
              <a:ext cx="10934700" cy="2042443"/>
            </a:xfrm>
            <a:prstGeom prst="wedgeRoundRectCallout">
              <a:avLst>
                <a:gd name="adj1" fmla="val -56095"/>
                <a:gd name="adj2" fmla="val 21028"/>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013573" y="668547"/>
              <a:ext cx="10553700" cy="1243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Hãy kể tên một số loài vật và thức ăn của chúng mà em biết. </a:t>
              </a:r>
              <a:endParaRPr kumimoji="0" lang="en-US"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endParaRP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69" y="1018673"/>
            <a:ext cx="4491789" cy="5839327"/>
          </a:xfrm>
          <a:prstGeom prst="rect">
            <a:avLst/>
          </a:prstGeom>
        </p:spPr>
      </p:pic>
    </p:spTree>
    <p:extLst>
      <p:ext uri="{BB962C8B-B14F-4D97-AF65-F5344CB8AC3E}">
        <p14:creationId xmlns:p14="http://schemas.microsoft.com/office/powerpoint/2010/main" val="2720402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876550" y="81688"/>
            <a:ext cx="6477001" cy="1061312"/>
            <a:chOff x="877666" y="572516"/>
            <a:chExt cx="1325767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877666" y="591600"/>
              <a:ext cx="12988181" cy="2240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Trâu</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cỏ</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5" name="Picture 4">
            <a:extLst>
              <a:ext uri="{FF2B5EF4-FFF2-40B4-BE49-F238E27FC236}">
                <a16:creationId xmlns:a16="http://schemas.microsoft.com/office/drawing/2014/main" id="{89434162-85E0-5A31-D8EC-06346D4AFAD7}"/>
              </a:ext>
            </a:extLst>
          </p:cNvPr>
          <p:cNvPicPr>
            <a:picLocks noChangeAspect="1"/>
          </p:cNvPicPr>
          <p:nvPr/>
        </p:nvPicPr>
        <p:blipFill>
          <a:blip r:embed="rId2"/>
          <a:stretch>
            <a:fillRect/>
          </a:stretch>
        </p:blipFill>
        <p:spPr>
          <a:xfrm>
            <a:off x="3133725" y="1521523"/>
            <a:ext cx="6240310" cy="4555426"/>
          </a:xfrm>
          <a:prstGeom prst="rect">
            <a:avLst/>
          </a:prstGeom>
        </p:spPr>
      </p:pic>
    </p:spTree>
    <p:extLst>
      <p:ext uri="{BB962C8B-B14F-4D97-AF65-F5344CB8AC3E}">
        <p14:creationId xmlns:p14="http://schemas.microsoft.com/office/powerpoint/2010/main" val="412178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876550" y="81688"/>
            <a:ext cx="6477001" cy="1061312"/>
            <a:chOff x="877666" y="572516"/>
            <a:chExt cx="1325767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877666" y="591600"/>
              <a:ext cx="12988180" cy="254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Thỏ</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cà</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rốt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6" name="Picture 5">
            <a:extLst>
              <a:ext uri="{FF2B5EF4-FFF2-40B4-BE49-F238E27FC236}">
                <a16:creationId xmlns:a16="http://schemas.microsoft.com/office/drawing/2014/main" id="{E7735CC6-2661-B5F7-DF33-C3492BA6316D}"/>
              </a:ext>
            </a:extLst>
          </p:cNvPr>
          <p:cNvPicPr>
            <a:picLocks noChangeAspect="1"/>
          </p:cNvPicPr>
          <p:nvPr/>
        </p:nvPicPr>
        <p:blipFill>
          <a:blip r:embed="rId2"/>
          <a:stretch>
            <a:fillRect/>
          </a:stretch>
        </p:blipFill>
        <p:spPr>
          <a:xfrm>
            <a:off x="3171825" y="1528762"/>
            <a:ext cx="6038850" cy="4371975"/>
          </a:xfrm>
          <a:prstGeom prst="rect">
            <a:avLst/>
          </a:prstGeom>
        </p:spPr>
      </p:pic>
    </p:spTree>
    <p:extLst>
      <p:ext uri="{BB962C8B-B14F-4D97-AF65-F5344CB8AC3E}">
        <p14:creationId xmlns:p14="http://schemas.microsoft.com/office/powerpoint/2010/main" val="303309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2" name="Picture 1">
            <a:extLst>
              <a:ext uri="{FF2B5EF4-FFF2-40B4-BE49-F238E27FC236}">
                <a16:creationId xmlns:a16="http://schemas.microsoft.com/office/drawing/2014/main" id="{C94139B6-4B5F-6CCC-4F1E-B808E1699CF0}"/>
              </a:ext>
            </a:extLst>
          </p:cNvPr>
          <p:cNvPicPr>
            <a:picLocks noChangeAspect="1"/>
          </p:cNvPicPr>
          <p:nvPr/>
        </p:nvPicPr>
        <p:blipFill>
          <a:blip r:embed="rId11"/>
          <a:stretch>
            <a:fillRect/>
          </a:stretch>
        </p:blipFill>
        <p:spPr>
          <a:xfrm>
            <a:off x="4517379" y="600402"/>
            <a:ext cx="3176291" cy="1237595"/>
          </a:xfrm>
          <a:prstGeom prst="rect">
            <a:avLst/>
          </a:prstGeom>
        </p:spPr>
      </p:pic>
      <p:pic>
        <p:nvPicPr>
          <p:cNvPr id="15" name="Picture 14">
            <a:extLst>
              <a:ext uri="{FF2B5EF4-FFF2-40B4-BE49-F238E27FC236}">
                <a16:creationId xmlns:a16="http://schemas.microsoft.com/office/drawing/2014/main" id="{6A1EF934-3D5E-CCE1-1747-42EA5D892E67}"/>
              </a:ext>
            </a:extLst>
          </p:cNvPr>
          <p:cNvPicPr>
            <a:picLocks noChangeAspect="1"/>
          </p:cNvPicPr>
          <p:nvPr/>
        </p:nvPicPr>
        <p:blipFill>
          <a:blip r:embed="rId12"/>
          <a:stretch>
            <a:fillRect/>
          </a:stretch>
        </p:blipFill>
        <p:spPr>
          <a:xfrm>
            <a:off x="1876435" y="2022242"/>
            <a:ext cx="8553429" cy="2432515"/>
          </a:xfrm>
          <a:prstGeom prst="rect">
            <a:avLst/>
          </a:prstGeom>
        </p:spPr>
      </p:pic>
    </p:spTree>
    <p:extLst>
      <p:ext uri="{BB962C8B-B14F-4D97-AF65-F5344CB8AC3E}">
        <p14:creationId xmlns:p14="http://schemas.microsoft.com/office/powerpoint/2010/main" val="2131793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a:extLst>
              <a:ext uri="{FF2B5EF4-FFF2-40B4-BE49-F238E27FC236}">
                <a16:creationId xmlns:a16="http://schemas.microsoft.com/office/drawing/2014/main" id="{8D827D47-70E5-0927-131B-FA440828A8BC}"/>
              </a:ext>
            </a:extLst>
          </p:cNvPr>
          <p:cNvPicPr>
            <a:picLocks noChangeAspect="1"/>
          </p:cNvPicPr>
          <p:nvPr/>
        </p:nvPicPr>
        <p:blipFill>
          <a:blip r:embed="rId10"/>
          <a:stretch>
            <a:fillRect/>
          </a:stretch>
        </p:blipFill>
        <p:spPr>
          <a:xfrm>
            <a:off x="621810" y="2005847"/>
            <a:ext cx="8376630" cy="2712955"/>
          </a:xfrm>
          <a:prstGeom prst="rect">
            <a:avLst/>
          </a:prstGeom>
        </p:spPr>
      </p:pic>
    </p:spTree>
    <p:extLst>
      <p:ext uri="{BB962C8B-B14F-4D97-AF65-F5344CB8AC3E}">
        <p14:creationId xmlns:p14="http://schemas.microsoft.com/office/powerpoint/2010/main" val="1629488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2">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2" name="图片 36">
            <a:extLst>
              <a:ext uri="{FF2B5EF4-FFF2-40B4-BE49-F238E27FC236}">
                <a16:creationId xmlns:a16="http://schemas.microsoft.com/office/drawing/2014/main" id="{006D4183-3EB3-CA85-38D3-08C0C52FC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2" y="48658"/>
            <a:ext cx="11345922" cy="6266212"/>
          </a:xfrm>
          <a:prstGeom prst="rect">
            <a:avLst/>
          </a:prstGeom>
        </p:spPr>
      </p:pic>
      <p:pic>
        <p:nvPicPr>
          <p:cNvPr id="13" name="图片 37">
            <a:extLst>
              <a:ext uri="{FF2B5EF4-FFF2-40B4-BE49-F238E27FC236}">
                <a16:creationId xmlns:a16="http://schemas.microsoft.com/office/drawing/2014/main" id="{94A21DB6-8F29-CE7B-1C75-1E1383E0C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6024" y="854218"/>
            <a:ext cx="2358331" cy="1148931"/>
          </a:xfrm>
          <a:prstGeom prst="rect">
            <a:avLst/>
          </a:prstGeom>
        </p:spPr>
      </p:pic>
      <p:pic>
        <p:nvPicPr>
          <p:cNvPr id="14" name="Picture 13">
            <a:extLst>
              <a:ext uri="{FF2B5EF4-FFF2-40B4-BE49-F238E27FC236}">
                <a16:creationId xmlns:a16="http://schemas.microsoft.com/office/drawing/2014/main" id="{2E37F633-1441-38AB-87D4-FF97BC96C010}"/>
              </a:ext>
            </a:extLst>
          </p:cNvPr>
          <p:cNvPicPr>
            <a:picLocks noChangeAspect="1"/>
          </p:cNvPicPr>
          <p:nvPr/>
        </p:nvPicPr>
        <p:blipFill>
          <a:blip r:embed="rId6"/>
          <a:stretch>
            <a:fillRect/>
          </a:stretch>
        </p:blipFill>
        <p:spPr>
          <a:xfrm>
            <a:off x="8538152" y="2742771"/>
            <a:ext cx="4115229" cy="4115229"/>
          </a:xfrm>
          <a:prstGeom prst="rect">
            <a:avLst/>
          </a:prstGeom>
        </p:spPr>
      </p:pic>
      <p:sp>
        <p:nvSpPr>
          <p:cNvPr id="15" name="TextBox 14">
            <a:extLst>
              <a:ext uri="{FF2B5EF4-FFF2-40B4-BE49-F238E27FC236}">
                <a16:creationId xmlns:a16="http://schemas.microsoft.com/office/drawing/2014/main" id="{6C7AE2DF-7523-4792-6EEB-0B803FC348CE}"/>
              </a:ext>
            </a:extLst>
          </p:cNvPr>
          <p:cNvSpPr txBox="1"/>
          <p:nvPr/>
        </p:nvSpPr>
        <p:spPr>
          <a:xfrm>
            <a:off x="1828800" y="2638425"/>
            <a:ext cx="7400925" cy="2308324"/>
          </a:xfrm>
          <a:prstGeom prst="rect">
            <a:avLst/>
          </a:prstGeom>
          <a:noFill/>
        </p:spPr>
        <p:txBody>
          <a:bodyPr wrap="square" rtlCol="0">
            <a:spAutoFit/>
          </a:bodyPr>
          <a:lstStyle/>
          <a:p>
            <a:pPr algn="ctr"/>
            <a:r>
              <a:rPr lang="en-US" sz="4800" b="1" dirty="0" err="1"/>
              <a:t>Hoạt</a:t>
            </a:r>
            <a:r>
              <a:rPr lang="en-US" sz="4800" b="1" dirty="0"/>
              <a:t> </a:t>
            </a:r>
            <a:r>
              <a:rPr lang="en-US" sz="4800" b="1" dirty="0" err="1"/>
              <a:t>động</a:t>
            </a:r>
            <a:r>
              <a:rPr lang="en-US" sz="4800" b="1" dirty="0"/>
              <a:t> 1: </a:t>
            </a:r>
            <a:r>
              <a:rPr lang="en-US" sz="4800" b="1" dirty="0" err="1"/>
              <a:t>Mối</a:t>
            </a:r>
            <a:r>
              <a:rPr lang="en-US" sz="4800" b="1" dirty="0"/>
              <a:t> </a:t>
            </a:r>
            <a:r>
              <a:rPr lang="en-US" sz="4800" b="1" dirty="0" err="1"/>
              <a:t>liên</a:t>
            </a:r>
            <a:r>
              <a:rPr lang="en-US" sz="4800" b="1" dirty="0"/>
              <a:t> </a:t>
            </a:r>
            <a:r>
              <a:rPr lang="en-US" sz="4800" b="1" dirty="0" err="1"/>
              <a:t>hệ</a:t>
            </a:r>
            <a:r>
              <a:rPr lang="en-US" sz="4800" b="1" dirty="0"/>
              <a:t> </a:t>
            </a:r>
            <a:r>
              <a:rPr lang="en-US" sz="4800" b="1" dirty="0" err="1"/>
              <a:t>về</a:t>
            </a:r>
            <a:r>
              <a:rPr lang="en-US" sz="4800" b="1" dirty="0"/>
              <a:t> </a:t>
            </a:r>
            <a:r>
              <a:rPr lang="en-US" sz="4800" b="1" dirty="0" err="1"/>
              <a:t>thức</a:t>
            </a:r>
            <a:r>
              <a:rPr lang="en-US" sz="4800" b="1" dirty="0"/>
              <a:t> </a:t>
            </a:r>
            <a:r>
              <a:rPr lang="en-US" sz="4800" b="1" dirty="0" err="1"/>
              <a:t>ăn</a:t>
            </a:r>
            <a:r>
              <a:rPr lang="en-US" sz="4800" b="1" dirty="0"/>
              <a:t> </a:t>
            </a:r>
            <a:r>
              <a:rPr lang="en-US" sz="4800" b="1" dirty="0" err="1"/>
              <a:t>giữa</a:t>
            </a:r>
            <a:r>
              <a:rPr lang="en-US" sz="4800" b="1" dirty="0"/>
              <a:t> </a:t>
            </a:r>
            <a:r>
              <a:rPr lang="en-US" sz="4800" b="1" dirty="0" err="1"/>
              <a:t>các</a:t>
            </a:r>
            <a:r>
              <a:rPr lang="en-US" sz="4800" b="1" dirty="0"/>
              <a:t> </a:t>
            </a:r>
            <a:r>
              <a:rPr lang="en-US" sz="4800" b="1" dirty="0" err="1"/>
              <a:t>sinh</a:t>
            </a:r>
            <a:r>
              <a:rPr lang="en-US" sz="4800" b="1" dirty="0"/>
              <a:t> </a:t>
            </a:r>
            <a:r>
              <a:rPr lang="en-US" sz="4800" b="1" dirty="0" err="1"/>
              <a:t>vật</a:t>
            </a:r>
            <a:r>
              <a:rPr lang="en-US" sz="4800" b="1" dirty="0"/>
              <a:t> </a:t>
            </a:r>
            <a:r>
              <a:rPr lang="en-US" sz="4800" b="1" dirty="0" err="1"/>
              <a:t>thông</a:t>
            </a:r>
            <a:r>
              <a:rPr lang="en-US" sz="4800" b="1" dirty="0"/>
              <a:t> qua </a:t>
            </a:r>
            <a:r>
              <a:rPr lang="en-US" sz="4800" b="1" dirty="0" err="1"/>
              <a:t>chuỗi</a:t>
            </a:r>
            <a:r>
              <a:rPr lang="en-US" sz="4800" b="1" dirty="0"/>
              <a:t> </a:t>
            </a:r>
            <a:r>
              <a:rPr lang="en-US" sz="4800" b="1" dirty="0" err="1"/>
              <a:t>thức</a:t>
            </a:r>
            <a:r>
              <a:rPr lang="en-US" sz="4800" b="1" dirty="0"/>
              <a:t> </a:t>
            </a:r>
            <a:r>
              <a:rPr lang="en-US" sz="4800" b="1" dirty="0" err="1"/>
              <a:t>ăn</a:t>
            </a:r>
            <a:r>
              <a:rPr lang="en-US" sz="4800" b="1" dirty="0"/>
              <a:t>.</a:t>
            </a:r>
          </a:p>
        </p:txBody>
      </p:sp>
    </p:spTree>
    <p:extLst>
      <p:ext uri="{BB962C8B-B14F-4D97-AF65-F5344CB8AC3E}">
        <p14:creationId xmlns:p14="http://schemas.microsoft.com/office/powerpoint/2010/main" val="417578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80">
                                          <p:stCondLst>
                                            <p:cond delay="0"/>
                                          </p:stCondLst>
                                        </p:cTn>
                                        <p:tgtEl>
                                          <p:spTgt spid="13"/>
                                        </p:tgtEl>
                                      </p:cBhvr>
                                    </p:animEffect>
                                    <p:anim calcmode="lin" valueType="num">
                                      <p:cBhvr>
                                        <p:cTn id="1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gtEl>
                                      </p:cBhvr>
                                      <p:to x="100000" y="60000"/>
                                    </p:animScale>
                                    <p:animScale>
                                      <p:cBhvr>
                                        <p:cTn id="18" dur="166" decel="50000">
                                          <p:stCondLst>
                                            <p:cond delay="676"/>
                                          </p:stCondLst>
                                        </p:cTn>
                                        <p:tgtEl>
                                          <p:spTgt spid="13"/>
                                        </p:tgtEl>
                                      </p:cBhvr>
                                      <p:to x="100000" y="100000"/>
                                    </p:animScale>
                                    <p:animScale>
                                      <p:cBhvr>
                                        <p:cTn id="19" dur="26">
                                          <p:stCondLst>
                                            <p:cond delay="1312"/>
                                          </p:stCondLst>
                                        </p:cTn>
                                        <p:tgtEl>
                                          <p:spTgt spid="13"/>
                                        </p:tgtEl>
                                      </p:cBhvr>
                                      <p:to x="100000" y="80000"/>
                                    </p:animScale>
                                    <p:animScale>
                                      <p:cBhvr>
                                        <p:cTn id="20" dur="166" decel="50000">
                                          <p:stCondLst>
                                            <p:cond delay="1338"/>
                                          </p:stCondLst>
                                        </p:cTn>
                                        <p:tgtEl>
                                          <p:spTgt spid="13"/>
                                        </p:tgtEl>
                                      </p:cBhvr>
                                      <p:to x="100000" y="100000"/>
                                    </p:animScale>
                                    <p:animScale>
                                      <p:cBhvr>
                                        <p:cTn id="21" dur="26">
                                          <p:stCondLst>
                                            <p:cond delay="1642"/>
                                          </p:stCondLst>
                                        </p:cTn>
                                        <p:tgtEl>
                                          <p:spTgt spid="13"/>
                                        </p:tgtEl>
                                      </p:cBhvr>
                                      <p:to x="100000" y="90000"/>
                                    </p:animScale>
                                    <p:animScale>
                                      <p:cBhvr>
                                        <p:cTn id="22" dur="166" decel="50000">
                                          <p:stCondLst>
                                            <p:cond delay="1668"/>
                                          </p:stCondLst>
                                        </p:cTn>
                                        <p:tgtEl>
                                          <p:spTgt spid="13"/>
                                        </p:tgtEl>
                                      </p:cBhvr>
                                      <p:to x="100000" y="100000"/>
                                    </p:animScale>
                                    <p:animScale>
                                      <p:cBhvr>
                                        <p:cTn id="23" dur="26">
                                          <p:stCondLst>
                                            <p:cond delay="1808"/>
                                          </p:stCondLst>
                                        </p:cTn>
                                        <p:tgtEl>
                                          <p:spTgt spid="13"/>
                                        </p:tgtEl>
                                      </p:cBhvr>
                                      <p:to x="100000" y="95000"/>
                                    </p:animScale>
                                    <p:animScale>
                                      <p:cBhvr>
                                        <p:cTn id="24" dur="166" decel="50000">
                                          <p:stCondLst>
                                            <p:cond delay="1834"/>
                                          </p:stCondLst>
                                        </p:cTn>
                                        <p:tgtEl>
                                          <p:spTgt spid="1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3">
            <a:extLst>
              <a:ext uri="{FF2B5EF4-FFF2-40B4-BE49-F238E27FC236}">
                <a16:creationId xmlns:a16="http://schemas.microsoft.com/office/drawing/2014/main" id="{8195B5CC-C4D1-A9FD-48AF-7467F590CA42}"/>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组合 5">
            <a:extLst>
              <a:ext uri="{FF2B5EF4-FFF2-40B4-BE49-F238E27FC236}">
                <a16:creationId xmlns:a16="http://schemas.microsoft.com/office/drawing/2014/main" id="{76734977-478F-E146-987E-EA8E2B88DCE0}"/>
              </a:ext>
            </a:extLst>
          </p:cNvPr>
          <p:cNvGrpSpPr/>
          <p:nvPr/>
        </p:nvGrpSpPr>
        <p:grpSpPr>
          <a:xfrm rot="5400000">
            <a:off x="3308192" y="-2037557"/>
            <a:ext cx="6144260" cy="11147110"/>
            <a:chOff x="4982" y="-1603"/>
            <a:chExt cx="10523" cy="15161"/>
          </a:xfrm>
        </p:grpSpPr>
        <p:pic>
          <p:nvPicPr>
            <p:cNvPr id="3" name="图片 4" descr="12_0011_形状-1">
              <a:extLst>
                <a:ext uri="{FF2B5EF4-FFF2-40B4-BE49-F238E27FC236}">
                  <a16:creationId xmlns:a16="http://schemas.microsoft.com/office/drawing/2014/main" id="{60E49C17-FED8-A094-8AD5-EB715460C6B0}"/>
                </a:ext>
              </a:extLst>
            </p:cNvPr>
            <p:cNvPicPr>
              <a:picLocks noChangeAspect="1"/>
            </p:cNvPicPr>
            <p:nvPr/>
          </p:nvPicPr>
          <p:blipFill>
            <a:blip r:embed="rId2"/>
            <a:stretch>
              <a:fillRect/>
            </a:stretch>
          </p:blipFill>
          <p:spPr>
            <a:xfrm>
              <a:off x="4982" y="-1603"/>
              <a:ext cx="10523" cy="15161"/>
            </a:xfrm>
            <a:prstGeom prst="rect">
              <a:avLst/>
            </a:prstGeom>
          </p:spPr>
        </p:pic>
        <p:pic>
          <p:nvPicPr>
            <p:cNvPr id="4" name="图片 3" descr="12_0010_形状-1-拷贝">
              <a:extLst>
                <a:ext uri="{FF2B5EF4-FFF2-40B4-BE49-F238E27FC236}">
                  <a16:creationId xmlns:a16="http://schemas.microsoft.com/office/drawing/2014/main" id="{92321069-41A9-317F-E8ED-5CFC0457CF5C}"/>
                </a:ext>
              </a:extLst>
            </p:cNvPr>
            <p:cNvPicPr>
              <a:picLocks noChangeAspect="1"/>
            </p:cNvPicPr>
            <p:nvPr/>
          </p:nvPicPr>
          <p:blipFill>
            <a:blip r:embed="rId3"/>
            <a:stretch>
              <a:fillRect/>
            </a:stretch>
          </p:blipFill>
          <p:spPr>
            <a:xfrm>
              <a:off x="5346" y="-1170"/>
              <a:ext cx="9795" cy="14296"/>
            </a:xfrm>
            <a:prstGeom prst="rect">
              <a:avLst/>
            </a:prstGeom>
          </p:spPr>
        </p:pic>
      </p:grpSp>
      <p:pic>
        <p:nvPicPr>
          <p:cNvPr id="7" name="图片 16">
            <a:extLst>
              <a:ext uri="{FF2B5EF4-FFF2-40B4-BE49-F238E27FC236}">
                <a16:creationId xmlns:a16="http://schemas.microsoft.com/office/drawing/2014/main" id="{DCFF39B0-639A-30BF-A367-B441953990D7}"/>
              </a:ext>
            </a:extLst>
          </p:cNvPr>
          <p:cNvPicPr>
            <a:picLocks noChangeAspect="1"/>
          </p:cNvPicPr>
          <p:nvPr/>
        </p:nvPicPr>
        <p:blipFill rotWithShape="1">
          <a:blip r:embed="rId4">
            <a:extLst>
              <a:ext uri="{28A0092B-C50C-407E-A947-70E740481C1C}">
                <a14:useLocalDpi xmlns:a14="http://schemas.microsoft.com/office/drawing/2010/main" val="0"/>
              </a:ext>
            </a:extLst>
          </a:blip>
          <a:srcRect b="6601"/>
          <a:stretch/>
        </p:blipFill>
        <p:spPr>
          <a:xfrm flipH="1">
            <a:off x="-114808" y="4119138"/>
            <a:ext cx="2819908" cy="2738861"/>
          </a:xfrm>
          <a:prstGeom prst="rect">
            <a:avLst/>
          </a:prstGeom>
        </p:spPr>
      </p:pic>
      <p:sp>
        <p:nvSpPr>
          <p:cNvPr id="9" name="TextBox 8">
            <a:extLst>
              <a:ext uri="{FF2B5EF4-FFF2-40B4-BE49-F238E27FC236}">
                <a16:creationId xmlns:a16="http://schemas.microsoft.com/office/drawing/2014/main" id="{E50B53BE-D38D-24C2-9730-B4E70C755658}"/>
              </a:ext>
            </a:extLst>
          </p:cNvPr>
          <p:cNvSpPr txBox="1"/>
          <p:nvPr/>
        </p:nvSpPr>
        <p:spPr>
          <a:xfrm>
            <a:off x="1752599" y="1190625"/>
            <a:ext cx="9305926" cy="4524315"/>
          </a:xfrm>
          <a:prstGeom prst="rect">
            <a:avLst/>
          </a:prstGeom>
          <a:noFill/>
        </p:spPr>
        <p:txBody>
          <a:bodyPr wrap="square" rtlCol="0">
            <a:spAutoFit/>
          </a:bodyPr>
          <a:lstStyle/>
          <a:p>
            <a:pPr algn="just" rtl="0">
              <a:spcBef>
                <a:spcPts val="0"/>
              </a:spcBef>
              <a:spcAft>
                <a:spcPts val="500"/>
              </a:spcAft>
            </a:pP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Trong hình 1, hạt lúa, chuột và mèo có mối liên hệ</a:t>
            </a:r>
            <a:r>
              <a:rPr lang="en-US" sz="3600" b="1" dirty="0">
                <a:solidFill>
                  <a:srgbClr val="002060"/>
                </a:solidFill>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với nhau về thức ăn. Hạt lúa là thức ăn của chuột</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chuột là thức ăn của mèo. Để mô tả sinh vật này là thức ăn của sinh vật khác, người ta thường sử dụng mũi tên trong sơ đồ như hạt lúa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chuột; chuột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mèo. Một chuỗi thức ăn gồm nhiều loài sinh vật có mối liên hệ về thức ăn nối tiếp</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nhau.</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11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527</Words>
  <Application>Microsoft Office PowerPoint</Application>
  <PresentationFormat>Widescreen</PresentationFormat>
  <Paragraphs>30</Paragraphs>
  <Slides>21</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Cambria</vt:lpstr>
      <vt:lpstr>Open Sans</vt:lpstr>
      <vt:lpstr>Times New Roman</vt:lpstr>
      <vt:lpstr>Office Theme</vt:lpstr>
      <vt:lpstr>KHOA HỌC BÀI 29:CHUỖI THỨC ĂN TRONG TỰ NHIÊN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2025-04-13T13:28:37Z</dcterms:created>
  <dcterms:modified xsi:type="dcterms:W3CDTF">2025-04-13T13:29:39Z</dcterms:modified>
</cp:coreProperties>
</file>