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2" r:id="rId3"/>
    <p:sldId id="263" r:id="rId4"/>
    <p:sldId id="264" r:id="rId5"/>
    <p:sldId id="265" r:id="rId6"/>
    <p:sldId id="269" r:id="rId7"/>
    <p:sldId id="270" r:id="rId8"/>
    <p:sldId id="271" r:id="rId9"/>
    <p:sldId id="272" r:id="rId10"/>
    <p:sldId id="273" r:id="rId11"/>
    <p:sldId id="274" r:id="rId12"/>
    <p:sldId id="281"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E0ED9A-814F-446C-9781-4DC8607CE266}" type="datetimeFigureOut">
              <a:rPr lang="en-US" smtClean="0"/>
              <a:t>4/13/2025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2289A5-191B-4981-A0C0-ABC4A4A75865}" type="slidenum">
              <a:rPr lang="en-US" smtClean="0"/>
              <a:t>‹#›</a:t>
            </a:fld>
            <a:endParaRPr lang="en-US"/>
          </a:p>
        </p:txBody>
      </p:sp>
    </p:spTree>
    <p:extLst>
      <p:ext uri="{BB962C8B-B14F-4D97-AF65-F5344CB8AC3E}">
        <p14:creationId xmlns:p14="http://schemas.microsoft.com/office/powerpoint/2010/main" val="1209698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2289A5-191B-4981-A0C0-ABC4A4A75865}" type="slidenum">
              <a:rPr lang="en-US" smtClean="0"/>
              <a:t>1</a:t>
            </a:fld>
            <a:endParaRPr lang="en-US"/>
          </a:p>
        </p:txBody>
      </p:sp>
    </p:spTree>
    <p:extLst>
      <p:ext uri="{BB962C8B-B14F-4D97-AF65-F5344CB8AC3E}">
        <p14:creationId xmlns:p14="http://schemas.microsoft.com/office/powerpoint/2010/main" val="1143902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2289A5-191B-4981-A0C0-ABC4A4A75865}" type="slidenum">
              <a:rPr lang="en-US" smtClean="0"/>
              <a:t>10</a:t>
            </a:fld>
            <a:endParaRPr lang="en-US"/>
          </a:p>
        </p:txBody>
      </p:sp>
    </p:spTree>
    <p:extLst>
      <p:ext uri="{BB962C8B-B14F-4D97-AF65-F5344CB8AC3E}">
        <p14:creationId xmlns:p14="http://schemas.microsoft.com/office/powerpoint/2010/main" val="1494639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970187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2289A5-191B-4981-A0C0-ABC4A4A75865}" type="slidenum">
              <a:rPr lang="en-US" smtClean="0"/>
              <a:t>12</a:t>
            </a:fld>
            <a:endParaRPr lang="en-US"/>
          </a:p>
        </p:txBody>
      </p:sp>
    </p:spTree>
    <p:extLst>
      <p:ext uri="{BB962C8B-B14F-4D97-AF65-F5344CB8AC3E}">
        <p14:creationId xmlns:p14="http://schemas.microsoft.com/office/powerpoint/2010/main" val="1567068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2289A5-191B-4981-A0C0-ABC4A4A75865}" type="slidenum">
              <a:rPr lang="en-US" smtClean="0"/>
              <a:t>2</a:t>
            </a:fld>
            <a:endParaRPr lang="en-US"/>
          </a:p>
        </p:txBody>
      </p:sp>
    </p:spTree>
    <p:extLst>
      <p:ext uri="{BB962C8B-B14F-4D97-AF65-F5344CB8AC3E}">
        <p14:creationId xmlns:p14="http://schemas.microsoft.com/office/powerpoint/2010/main" val="496696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2289A5-191B-4981-A0C0-ABC4A4A75865}" type="slidenum">
              <a:rPr lang="en-US" smtClean="0"/>
              <a:t>3</a:t>
            </a:fld>
            <a:endParaRPr lang="en-US"/>
          </a:p>
        </p:txBody>
      </p:sp>
    </p:spTree>
    <p:extLst>
      <p:ext uri="{BB962C8B-B14F-4D97-AF65-F5344CB8AC3E}">
        <p14:creationId xmlns:p14="http://schemas.microsoft.com/office/powerpoint/2010/main" val="1055664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2289A5-191B-4981-A0C0-ABC4A4A75865}" type="slidenum">
              <a:rPr lang="en-US" smtClean="0"/>
              <a:t>4</a:t>
            </a:fld>
            <a:endParaRPr lang="en-US"/>
          </a:p>
        </p:txBody>
      </p:sp>
    </p:spTree>
    <p:extLst>
      <p:ext uri="{BB962C8B-B14F-4D97-AF65-F5344CB8AC3E}">
        <p14:creationId xmlns:p14="http://schemas.microsoft.com/office/powerpoint/2010/main" val="2409173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2289A5-191B-4981-A0C0-ABC4A4A75865}" type="slidenum">
              <a:rPr lang="en-US" smtClean="0"/>
              <a:t>5</a:t>
            </a:fld>
            <a:endParaRPr lang="en-US"/>
          </a:p>
        </p:txBody>
      </p:sp>
    </p:spTree>
    <p:extLst>
      <p:ext uri="{BB962C8B-B14F-4D97-AF65-F5344CB8AC3E}">
        <p14:creationId xmlns:p14="http://schemas.microsoft.com/office/powerpoint/2010/main" val="2219562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2289A5-191B-4981-A0C0-ABC4A4A75865}" type="slidenum">
              <a:rPr lang="en-US" smtClean="0"/>
              <a:t>6</a:t>
            </a:fld>
            <a:endParaRPr lang="en-US"/>
          </a:p>
        </p:txBody>
      </p:sp>
    </p:spTree>
    <p:extLst>
      <p:ext uri="{BB962C8B-B14F-4D97-AF65-F5344CB8AC3E}">
        <p14:creationId xmlns:p14="http://schemas.microsoft.com/office/powerpoint/2010/main" val="1822967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2289A5-191B-4981-A0C0-ABC4A4A75865}" type="slidenum">
              <a:rPr lang="en-US" smtClean="0"/>
              <a:t>7</a:t>
            </a:fld>
            <a:endParaRPr lang="en-US"/>
          </a:p>
        </p:txBody>
      </p:sp>
    </p:spTree>
    <p:extLst>
      <p:ext uri="{BB962C8B-B14F-4D97-AF65-F5344CB8AC3E}">
        <p14:creationId xmlns:p14="http://schemas.microsoft.com/office/powerpoint/2010/main" val="312295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2289A5-191B-4981-A0C0-ABC4A4A75865}" type="slidenum">
              <a:rPr lang="en-US" smtClean="0"/>
              <a:t>8</a:t>
            </a:fld>
            <a:endParaRPr lang="en-US"/>
          </a:p>
        </p:txBody>
      </p:sp>
    </p:spTree>
    <p:extLst>
      <p:ext uri="{BB962C8B-B14F-4D97-AF65-F5344CB8AC3E}">
        <p14:creationId xmlns:p14="http://schemas.microsoft.com/office/powerpoint/2010/main" val="1546054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2289A5-191B-4981-A0C0-ABC4A4A75865}" type="slidenum">
              <a:rPr lang="en-US" smtClean="0"/>
              <a:t>9</a:t>
            </a:fld>
            <a:endParaRPr lang="en-US"/>
          </a:p>
        </p:txBody>
      </p:sp>
    </p:spTree>
    <p:extLst>
      <p:ext uri="{BB962C8B-B14F-4D97-AF65-F5344CB8AC3E}">
        <p14:creationId xmlns:p14="http://schemas.microsoft.com/office/powerpoint/2010/main" val="191420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58D267-54AC-46E1-8B9F-FF6BBB8409EB}" type="datetimeFigureOut">
              <a:rPr lang="en-US" smtClean="0"/>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A9754-7BF7-4071-8794-46D200931D43}" type="slidenum">
              <a:rPr lang="en-US" smtClean="0"/>
              <a:t>‹#›</a:t>
            </a:fld>
            <a:endParaRPr lang="en-US"/>
          </a:p>
        </p:txBody>
      </p:sp>
    </p:spTree>
    <p:extLst>
      <p:ext uri="{BB962C8B-B14F-4D97-AF65-F5344CB8AC3E}">
        <p14:creationId xmlns:p14="http://schemas.microsoft.com/office/powerpoint/2010/main" val="2683394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8D267-54AC-46E1-8B9F-FF6BBB8409EB}" type="datetimeFigureOut">
              <a:rPr lang="en-US" smtClean="0"/>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A9754-7BF7-4071-8794-46D200931D43}" type="slidenum">
              <a:rPr lang="en-US" smtClean="0"/>
              <a:t>‹#›</a:t>
            </a:fld>
            <a:endParaRPr lang="en-US"/>
          </a:p>
        </p:txBody>
      </p:sp>
    </p:spTree>
    <p:extLst>
      <p:ext uri="{BB962C8B-B14F-4D97-AF65-F5344CB8AC3E}">
        <p14:creationId xmlns:p14="http://schemas.microsoft.com/office/powerpoint/2010/main" val="3518104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8D267-54AC-46E1-8B9F-FF6BBB8409EB}" type="datetimeFigureOut">
              <a:rPr lang="en-US" smtClean="0"/>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A9754-7BF7-4071-8794-46D200931D43}" type="slidenum">
              <a:rPr lang="en-US" smtClean="0"/>
              <a:t>‹#›</a:t>
            </a:fld>
            <a:endParaRPr lang="en-US"/>
          </a:p>
        </p:txBody>
      </p:sp>
    </p:spTree>
    <p:extLst>
      <p:ext uri="{BB962C8B-B14F-4D97-AF65-F5344CB8AC3E}">
        <p14:creationId xmlns:p14="http://schemas.microsoft.com/office/powerpoint/2010/main" val="316887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8D267-54AC-46E1-8B9F-FF6BBB8409EB}" type="datetimeFigureOut">
              <a:rPr lang="en-US" smtClean="0"/>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A9754-7BF7-4071-8794-46D200931D43}" type="slidenum">
              <a:rPr lang="en-US" smtClean="0"/>
              <a:t>‹#›</a:t>
            </a:fld>
            <a:endParaRPr lang="en-US"/>
          </a:p>
        </p:txBody>
      </p:sp>
    </p:spTree>
    <p:extLst>
      <p:ext uri="{BB962C8B-B14F-4D97-AF65-F5344CB8AC3E}">
        <p14:creationId xmlns:p14="http://schemas.microsoft.com/office/powerpoint/2010/main" val="3030563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58D267-54AC-46E1-8B9F-FF6BBB8409EB}" type="datetimeFigureOut">
              <a:rPr lang="en-US" smtClean="0"/>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A9754-7BF7-4071-8794-46D200931D43}" type="slidenum">
              <a:rPr lang="en-US" smtClean="0"/>
              <a:t>‹#›</a:t>
            </a:fld>
            <a:endParaRPr lang="en-US"/>
          </a:p>
        </p:txBody>
      </p:sp>
    </p:spTree>
    <p:extLst>
      <p:ext uri="{BB962C8B-B14F-4D97-AF65-F5344CB8AC3E}">
        <p14:creationId xmlns:p14="http://schemas.microsoft.com/office/powerpoint/2010/main" val="13954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58D267-54AC-46E1-8B9F-FF6BBB8409EB}" type="datetimeFigureOut">
              <a:rPr lang="en-US" smtClean="0"/>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A9754-7BF7-4071-8794-46D200931D43}" type="slidenum">
              <a:rPr lang="en-US" smtClean="0"/>
              <a:t>‹#›</a:t>
            </a:fld>
            <a:endParaRPr lang="en-US"/>
          </a:p>
        </p:txBody>
      </p:sp>
    </p:spTree>
    <p:extLst>
      <p:ext uri="{BB962C8B-B14F-4D97-AF65-F5344CB8AC3E}">
        <p14:creationId xmlns:p14="http://schemas.microsoft.com/office/powerpoint/2010/main" val="1417774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58D267-54AC-46E1-8B9F-FF6BBB8409EB}" type="datetimeFigureOut">
              <a:rPr lang="en-US" smtClean="0"/>
              <a:t>4/13/2025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1A9754-7BF7-4071-8794-46D200931D43}" type="slidenum">
              <a:rPr lang="en-US" smtClean="0"/>
              <a:t>‹#›</a:t>
            </a:fld>
            <a:endParaRPr lang="en-US"/>
          </a:p>
        </p:txBody>
      </p:sp>
    </p:spTree>
    <p:extLst>
      <p:ext uri="{BB962C8B-B14F-4D97-AF65-F5344CB8AC3E}">
        <p14:creationId xmlns:p14="http://schemas.microsoft.com/office/powerpoint/2010/main" val="1669960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58D267-54AC-46E1-8B9F-FF6BBB8409EB}" type="datetimeFigureOut">
              <a:rPr lang="en-US" smtClean="0"/>
              <a:t>4/13/2025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1A9754-7BF7-4071-8794-46D200931D43}" type="slidenum">
              <a:rPr lang="en-US" smtClean="0"/>
              <a:t>‹#›</a:t>
            </a:fld>
            <a:endParaRPr lang="en-US"/>
          </a:p>
        </p:txBody>
      </p:sp>
    </p:spTree>
    <p:extLst>
      <p:ext uri="{BB962C8B-B14F-4D97-AF65-F5344CB8AC3E}">
        <p14:creationId xmlns:p14="http://schemas.microsoft.com/office/powerpoint/2010/main" val="46372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8D267-54AC-46E1-8B9F-FF6BBB8409EB}" type="datetimeFigureOut">
              <a:rPr lang="en-US" smtClean="0"/>
              <a:t>4/13/2025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1A9754-7BF7-4071-8794-46D200931D43}" type="slidenum">
              <a:rPr lang="en-US" smtClean="0"/>
              <a:t>‹#›</a:t>
            </a:fld>
            <a:endParaRPr lang="en-US"/>
          </a:p>
        </p:txBody>
      </p:sp>
    </p:spTree>
    <p:extLst>
      <p:ext uri="{BB962C8B-B14F-4D97-AF65-F5344CB8AC3E}">
        <p14:creationId xmlns:p14="http://schemas.microsoft.com/office/powerpoint/2010/main" val="3858129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58D267-54AC-46E1-8B9F-FF6BBB8409EB}" type="datetimeFigureOut">
              <a:rPr lang="en-US" smtClean="0"/>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A9754-7BF7-4071-8794-46D200931D43}" type="slidenum">
              <a:rPr lang="en-US" smtClean="0"/>
              <a:t>‹#›</a:t>
            </a:fld>
            <a:endParaRPr lang="en-US"/>
          </a:p>
        </p:txBody>
      </p:sp>
    </p:spTree>
    <p:extLst>
      <p:ext uri="{BB962C8B-B14F-4D97-AF65-F5344CB8AC3E}">
        <p14:creationId xmlns:p14="http://schemas.microsoft.com/office/powerpoint/2010/main" val="2098768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58D267-54AC-46E1-8B9F-FF6BBB8409EB}" type="datetimeFigureOut">
              <a:rPr lang="en-US" smtClean="0"/>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A9754-7BF7-4071-8794-46D200931D43}" type="slidenum">
              <a:rPr lang="en-US" smtClean="0"/>
              <a:t>‹#›</a:t>
            </a:fld>
            <a:endParaRPr lang="en-US"/>
          </a:p>
        </p:txBody>
      </p:sp>
    </p:spTree>
    <p:extLst>
      <p:ext uri="{BB962C8B-B14F-4D97-AF65-F5344CB8AC3E}">
        <p14:creationId xmlns:p14="http://schemas.microsoft.com/office/powerpoint/2010/main" val="1122334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8D267-54AC-46E1-8B9F-FF6BBB8409EB}" type="datetimeFigureOut">
              <a:rPr lang="en-US" smtClean="0"/>
              <a:t>4/13/2025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A9754-7BF7-4071-8794-46D200931D43}" type="slidenum">
              <a:rPr lang="en-US" smtClean="0"/>
              <a:t>‹#›</a:t>
            </a:fld>
            <a:endParaRPr lang="en-US"/>
          </a:p>
        </p:txBody>
      </p:sp>
    </p:spTree>
    <p:extLst>
      <p:ext uri="{BB962C8B-B14F-4D97-AF65-F5344CB8AC3E}">
        <p14:creationId xmlns:p14="http://schemas.microsoft.com/office/powerpoint/2010/main" val="1607811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GIF"/><Relationship Id="rId13" Type="http://schemas.openxmlformats.org/officeDocument/2006/relationships/image" Target="../media/image7.png"/><Relationship Id="rId3" Type="http://schemas.openxmlformats.org/officeDocument/2006/relationships/audio" Target="../media/media1.wav"/><Relationship Id="rId7" Type="http://schemas.openxmlformats.org/officeDocument/2006/relationships/image" Target="../media/image1.png"/><Relationship Id="rId12" Type="http://schemas.openxmlformats.org/officeDocument/2006/relationships/image" Target="../media/image6.GIF"/><Relationship Id="rId2" Type="http://schemas.microsoft.com/office/2007/relationships/media" Target="../media/media1.wav"/><Relationship Id="rId1" Type="http://schemas.openxmlformats.org/officeDocument/2006/relationships/tags" Target="../tags/tag2.xml"/><Relationship Id="rId6" Type="http://schemas.openxmlformats.org/officeDocument/2006/relationships/audio" Target="../media/audio1.wav"/><Relationship Id="rId11" Type="http://schemas.openxmlformats.org/officeDocument/2006/relationships/image" Target="../media/image5.GIF"/><Relationship Id="rId5" Type="http://schemas.openxmlformats.org/officeDocument/2006/relationships/notesSlide" Target="../notesSlides/notesSlide1.xml"/><Relationship Id="rId10" Type="http://schemas.openxmlformats.org/officeDocument/2006/relationships/image" Target="../media/image4.png"/><Relationship Id="rId4" Type="http://schemas.openxmlformats.org/officeDocument/2006/relationships/slideLayout" Target="../slideLayouts/slideLayout7.xml"/><Relationship Id="rId9"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1.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5122" name="Picture 2" descr="DAISI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44549" y="4348"/>
            <a:ext cx="1217654" cy="85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WordArt 3"/>
          <p:cNvSpPr>
            <a:spLocks noChangeArrowheads="1" noChangeShapeType="1" noTextEdit="1"/>
          </p:cNvSpPr>
          <p:nvPr/>
        </p:nvSpPr>
        <p:spPr bwMode="auto">
          <a:xfrm>
            <a:off x="159936" y="917588"/>
            <a:ext cx="11872128" cy="5764831"/>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ArchUpPour">
              <a:avLst>
                <a:gd name="adj1" fmla="val 10800000"/>
                <a:gd name="adj2" fmla="val 50000"/>
              </a:avLst>
            </a:prstTxWarp>
          </a:bodyPr>
          <a:lstStyle/>
          <a:p>
            <a:pPr algn="ctr"/>
            <a:r>
              <a:rPr lang="en-US" sz="3595" kern="10" dirty="0">
                <a:solidFill>
                  <a:srgbClr val="FF0000"/>
                </a:solidFill>
                <a:effectLst>
                  <a:outerShdw dist="45791" dir="2021404" algn="ctr" rotWithShape="0">
                    <a:srgbClr val="B2B2B2">
                      <a:alpha val="79999"/>
                    </a:srgbClr>
                  </a:outerShdw>
                </a:effectLst>
                <a:cs typeface="Arial" panose="020B0604020202020204" pitchFamily="34" charset="0"/>
              </a:rPr>
              <a:t>ÔN TẬP CUỐI HỌC KỲ I</a:t>
            </a:r>
          </a:p>
          <a:p>
            <a:pPr algn="ctr"/>
            <a:r>
              <a:rPr lang="en-US" sz="3595" kern="10" dirty="0" err="1">
                <a:solidFill>
                  <a:srgbClr val="FF0000"/>
                </a:solidFill>
                <a:effectLst>
                  <a:outerShdw dist="45791" dir="2021404" algn="ctr" rotWithShape="0">
                    <a:srgbClr val="B2B2B2">
                      <a:alpha val="79999"/>
                    </a:srgbClr>
                  </a:outerShdw>
                </a:effectLst>
                <a:cs typeface="Arial" panose="020B0604020202020204" pitchFamily="34" charset="0"/>
              </a:rPr>
              <a:t>Môn</a:t>
            </a:r>
            <a:r>
              <a:rPr lang="en-US" sz="3595" kern="10" dirty="0">
                <a:solidFill>
                  <a:srgbClr val="FF0000"/>
                </a:solidFill>
                <a:effectLst>
                  <a:outerShdw dist="45791" dir="2021404" algn="ctr" rotWithShape="0">
                    <a:srgbClr val="B2B2B2">
                      <a:alpha val="79999"/>
                    </a:srgbClr>
                  </a:outerShdw>
                </a:effectLst>
                <a:cs typeface="Arial" panose="020B0604020202020204" pitchFamily="34" charset="0"/>
              </a:rPr>
              <a:t>: </a:t>
            </a:r>
            <a:r>
              <a:rPr lang="en-US" sz="3595" kern="10" dirty="0" err="1">
                <a:solidFill>
                  <a:srgbClr val="FF0000"/>
                </a:solidFill>
                <a:effectLst>
                  <a:outerShdw dist="45791" dir="2021404" algn="ctr" rotWithShape="0">
                    <a:srgbClr val="B2B2B2">
                      <a:alpha val="79999"/>
                    </a:srgbClr>
                  </a:outerShdw>
                </a:effectLst>
                <a:cs typeface="Arial" panose="020B0604020202020204" pitchFamily="34" charset="0"/>
              </a:rPr>
              <a:t>Lịch</a:t>
            </a:r>
            <a:r>
              <a:rPr lang="en-US" sz="3595" kern="10" dirty="0">
                <a:solidFill>
                  <a:srgbClr val="FF0000"/>
                </a:solidFill>
                <a:effectLst>
                  <a:outerShdw dist="45791" dir="2021404" algn="ctr" rotWithShape="0">
                    <a:srgbClr val="B2B2B2">
                      <a:alpha val="79999"/>
                    </a:srgbClr>
                  </a:outerShdw>
                </a:effectLst>
                <a:cs typeface="Arial" panose="020B0604020202020204" pitchFamily="34" charset="0"/>
              </a:rPr>
              <a:t> </a:t>
            </a:r>
            <a:r>
              <a:rPr lang="en-US" sz="3595" kern="10" dirty="0" err="1">
                <a:solidFill>
                  <a:srgbClr val="FF0000"/>
                </a:solidFill>
                <a:effectLst>
                  <a:outerShdw dist="45791" dir="2021404" algn="ctr" rotWithShape="0">
                    <a:srgbClr val="B2B2B2">
                      <a:alpha val="79999"/>
                    </a:srgbClr>
                  </a:outerShdw>
                </a:effectLst>
                <a:cs typeface="Arial" panose="020B0604020202020204" pitchFamily="34" charset="0"/>
              </a:rPr>
              <a:t>sử</a:t>
            </a:r>
            <a:r>
              <a:rPr lang="en-US" sz="3595" kern="10" dirty="0">
                <a:solidFill>
                  <a:srgbClr val="FF0000"/>
                </a:solidFill>
                <a:effectLst>
                  <a:outerShdw dist="45791" dir="2021404" algn="ctr" rotWithShape="0">
                    <a:srgbClr val="B2B2B2">
                      <a:alpha val="79999"/>
                    </a:srgbClr>
                  </a:outerShdw>
                </a:effectLst>
                <a:cs typeface="Arial" panose="020B0604020202020204" pitchFamily="34" charset="0"/>
              </a:rPr>
              <a:t>&amp; </a:t>
            </a:r>
            <a:r>
              <a:rPr lang="en-US" sz="3595" kern="10" dirty="0" err="1">
                <a:solidFill>
                  <a:srgbClr val="FF0000"/>
                </a:solidFill>
                <a:effectLst>
                  <a:outerShdw dist="45791" dir="2021404" algn="ctr" rotWithShape="0">
                    <a:srgbClr val="B2B2B2">
                      <a:alpha val="79999"/>
                    </a:srgbClr>
                  </a:outerShdw>
                </a:effectLst>
                <a:cs typeface="Arial" panose="020B0604020202020204" pitchFamily="34" charset="0"/>
              </a:rPr>
              <a:t>địa</a:t>
            </a:r>
            <a:r>
              <a:rPr lang="en-US" sz="3595" kern="10" dirty="0">
                <a:solidFill>
                  <a:srgbClr val="FF0000"/>
                </a:solidFill>
                <a:effectLst>
                  <a:outerShdw dist="45791" dir="2021404" algn="ctr" rotWithShape="0">
                    <a:srgbClr val="B2B2B2">
                      <a:alpha val="79999"/>
                    </a:srgbClr>
                  </a:outerShdw>
                </a:effectLst>
                <a:cs typeface="Arial" panose="020B0604020202020204" pitchFamily="34" charset="0"/>
              </a:rPr>
              <a:t> </a:t>
            </a:r>
            <a:r>
              <a:rPr lang="en-US" sz="3595" kern="10" dirty="0" err="1">
                <a:solidFill>
                  <a:srgbClr val="FF0000"/>
                </a:solidFill>
                <a:effectLst>
                  <a:outerShdw dist="45791" dir="2021404" algn="ctr" rotWithShape="0">
                    <a:srgbClr val="B2B2B2">
                      <a:alpha val="79999"/>
                    </a:srgbClr>
                  </a:outerShdw>
                </a:effectLst>
                <a:cs typeface="Arial" panose="020B0604020202020204" pitchFamily="34" charset="0"/>
              </a:rPr>
              <a:t>lí</a:t>
            </a:r>
            <a:r>
              <a:rPr lang="en-US" sz="3595" kern="10" dirty="0">
                <a:solidFill>
                  <a:srgbClr val="FF0000"/>
                </a:solidFill>
                <a:effectLst>
                  <a:outerShdw dist="45791" dir="2021404" algn="ctr" rotWithShape="0">
                    <a:srgbClr val="B2B2B2">
                      <a:alpha val="79999"/>
                    </a:srgbClr>
                  </a:outerShdw>
                </a:effectLst>
                <a:cs typeface="Arial" panose="020B0604020202020204" pitchFamily="34" charset="0"/>
              </a:rPr>
              <a:t>– </a:t>
            </a:r>
            <a:r>
              <a:rPr lang="vi-VN" altLang="en-US" sz="3595" kern="10" dirty="0">
                <a:solidFill>
                  <a:srgbClr val="FF0000"/>
                </a:solidFill>
                <a:effectLst>
                  <a:outerShdw dist="45791" dir="2021404" algn="ctr" rotWithShape="0">
                    <a:srgbClr val="B2B2B2">
                      <a:alpha val="79999"/>
                    </a:srgbClr>
                  </a:outerShdw>
                </a:effectLst>
                <a:cs typeface="Arial" panose="020B0604020202020204" pitchFamily="34" charset="0"/>
              </a:rPr>
              <a:t>4A</a:t>
            </a:r>
          </a:p>
        </p:txBody>
      </p:sp>
      <p:pic>
        <p:nvPicPr>
          <p:cNvPr id="5124" name="Picture 4" descr="blumen-pflanzen05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21465671">
            <a:off x="9520653" y="3352897"/>
            <a:ext cx="745179" cy="1796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DAISI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68446" y="5103275"/>
            <a:ext cx="830795" cy="58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DAISI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9797" y="5635999"/>
            <a:ext cx="1369861" cy="96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duc222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529798" y="4348"/>
            <a:ext cx="1455477" cy="106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9" descr="bar01"/>
          <p:cNvPicPr>
            <a:picLocks noChangeAspect="1" noChangeArrowheads="1"/>
          </p:cNvPicPr>
          <p:nvPr/>
        </p:nvPicPr>
        <p:blipFill>
          <a:blip r:embed="rId10">
            <a:lum bright="-6000"/>
            <a:extLst>
              <a:ext uri="{28A0092B-C50C-407E-A947-70E740481C1C}">
                <a14:useLocalDpi xmlns:a14="http://schemas.microsoft.com/office/drawing/2010/main" val="0"/>
              </a:ext>
            </a:extLst>
          </a:blip>
          <a:srcRect/>
          <a:stretch>
            <a:fillRect/>
          </a:stretch>
        </p:blipFill>
        <p:spPr bwMode="auto">
          <a:xfrm>
            <a:off x="2975761" y="6092619"/>
            <a:ext cx="6773201" cy="5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0" descr="rainbowstarline"/>
          <p:cNvPicPr>
            <a:picLocks noGrp="1" noChangeAspect="1" noChangeArrowheads="1" noCrop="1"/>
          </p:cNvPicPr>
          <p:nvPr>
            <p:ph type="title" idx="4294967295"/>
          </p:nvPr>
        </p:nvPicPr>
        <p:blipFill>
          <a:blip r:embed="rId11">
            <a:extLst>
              <a:ext uri="{28A0092B-C50C-407E-A947-70E740481C1C}">
                <a14:useLocalDpi xmlns:a14="http://schemas.microsoft.com/office/drawing/2010/main" val="0"/>
              </a:ext>
            </a:extLst>
          </a:blip>
          <a:srcRect/>
          <a:stretch>
            <a:fillRect/>
          </a:stretch>
        </p:blipFill>
        <p:spPr>
          <a:xfrm>
            <a:off x="2519141" y="4348"/>
            <a:ext cx="7096641" cy="591387"/>
          </a:xfrm>
          <a:noFill/>
        </p:spPr>
      </p:pic>
      <p:sp>
        <p:nvSpPr>
          <p:cNvPr id="3083" name="AutoShape 11"/>
          <p:cNvSpPr>
            <a:spLocks noChangeArrowheads="1"/>
          </p:cNvSpPr>
          <p:nvPr/>
        </p:nvSpPr>
        <p:spPr bwMode="auto">
          <a:xfrm>
            <a:off x="3356279" y="4342241"/>
            <a:ext cx="573946" cy="485159"/>
          </a:xfrm>
          <a:prstGeom prst="star4">
            <a:avLst>
              <a:gd name="adj" fmla="val 12500"/>
            </a:avLst>
          </a:prstGeom>
          <a:solidFill>
            <a:srgbClr val="00FFFF"/>
          </a:solidFill>
          <a:ln w="12700" cap="sq">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798"/>
          </a:p>
        </p:txBody>
      </p:sp>
      <p:sp>
        <p:nvSpPr>
          <p:cNvPr id="3085" name="AutoShape 13"/>
          <p:cNvSpPr>
            <a:spLocks noChangeArrowheads="1"/>
          </p:cNvSpPr>
          <p:nvPr/>
        </p:nvSpPr>
        <p:spPr bwMode="auto">
          <a:xfrm>
            <a:off x="9901170" y="6092619"/>
            <a:ext cx="573946" cy="485159"/>
          </a:xfrm>
          <a:prstGeom prst="star4">
            <a:avLst>
              <a:gd name="adj" fmla="val 12500"/>
            </a:avLst>
          </a:prstGeom>
          <a:solidFill>
            <a:srgbClr val="FFCCFF"/>
          </a:solidFill>
          <a:ln w="12700" cap="sq">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798"/>
          </a:p>
        </p:txBody>
      </p:sp>
      <p:sp>
        <p:nvSpPr>
          <p:cNvPr id="3087" name="AutoShape 15"/>
          <p:cNvSpPr>
            <a:spLocks noChangeArrowheads="1"/>
          </p:cNvSpPr>
          <p:nvPr/>
        </p:nvSpPr>
        <p:spPr bwMode="auto">
          <a:xfrm>
            <a:off x="1834212" y="4570552"/>
            <a:ext cx="573946" cy="485159"/>
          </a:xfrm>
          <a:prstGeom prst="star4">
            <a:avLst>
              <a:gd name="adj" fmla="val 12431"/>
            </a:avLst>
          </a:prstGeom>
          <a:solidFill>
            <a:srgbClr val="FF3399"/>
          </a:solidFill>
          <a:ln w="12700" cap="sq">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798"/>
          </a:p>
        </p:txBody>
      </p:sp>
      <p:sp>
        <p:nvSpPr>
          <p:cNvPr id="3088" name="AutoShape 16"/>
          <p:cNvSpPr>
            <a:spLocks noChangeArrowheads="1"/>
          </p:cNvSpPr>
          <p:nvPr/>
        </p:nvSpPr>
        <p:spPr bwMode="auto">
          <a:xfrm>
            <a:off x="6248208" y="2820174"/>
            <a:ext cx="573946" cy="485159"/>
          </a:xfrm>
          <a:prstGeom prst="star4">
            <a:avLst>
              <a:gd name="adj" fmla="val 12500"/>
            </a:avLst>
          </a:prstGeom>
          <a:solidFill>
            <a:srgbClr val="CC3300"/>
          </a:solidFill>
          <a:ln w="12700" cap="sq">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798"/>
          </a:p>
        </p:txBody>
      </p:sp>
      <p:sp>
        <p:nvSpPr>
          <p:cNvPr id="3089" name="AutoShape 17"/>
          <p:cNvSpPr>
            <a:spLocks noChangeArrowheads="1"/>
          </p:cNvSpPr>
          <p:nvPr/>
        </p:nvSpPr>
        <p:spPr bwMode="auto">
          <a:xfrm>
            <a:off x="7922482" y="1830830"/>
            <a:ext cx="573946" cy="485159"/>
          </a:xfrm>
          <a:prstGeom prst="star4">
            <a:avLst>
              <a:gd name="adj" fmla="val 12431"/>
            </a:avLst>
          </a:prstGeom>
          <a:solidFill>
            <a:srgbClr val="FF9900"/>
          </a:solidFill>
          <a:ln w="12700" cap="sq">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798"/>
          </a:p>
        </p:txBody>
      </p:sp>
      <p:sp>
        <p:nvSpPr>
          <p:cNvPr id="3090" name="AutoShape 18"/>
          <p:cNvSpPr>
            <a:spLocks noChangeArrowheads="1"/>
          </p:cNvSpPr>
          <p:nvPr/>
        </p:nvSpPr>
        <p:spPr bwMode="auto">
          <a:xfrm>
            <a:off x="1834211" y="1450313"/>
            <a:ext cx="607242" cy="485159"/>
          </a:xfrm>
          <a:prstGeom prst="star4">
            <a:avLst>
              <a:gd name="adj" fmla="val 12431"/>
            </a:avLst>
          </a:prstGeom>
          <a:solidFill>
            <a:srgbClr val="CC3300"/>
          </a:solidFill>
          <a:ln w="12700" cap="sq">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798"/>
          </a:p>
        </p:txBody>
      </p:sp>
      <p:sp>
        <p:nvSpPr>
          <p:cNvPr id="3091" name="AutoShape 19"/>
          <p:cNvSpPr>
            <a:spLocks noChangeArrowheads="1"/>
          </p:cNvSpPr>
          <p:nvPr/>
        </p:nvSpPr>
        <p:spPr bwMode="auto">
          <a:xfrm>
            <a:off x="4269519" y="841486"/>
            <a:ext cx="532724" cy="485159"/>
          </a:xfrm>
          <a:prstGeom prst="star4">
            <a:avLst>
              <a:gd name="adj" fmla="val 12384"/>
            </a:avLst>
          </a:prstGeom>
          <a:solidFill>
            <a:srgbClr val="FFFF66"/>
          </a:solidFill>
          <a:ln w="12700" cap="sq">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798"/>
          </a:p>
        </p:txBody>
      </p:sp>
      <p:sp>
        <p:nvSpPr>
          <p:cNvPr id="3092" name="AutoShape 20"/>
          <p:cNvSpPr>
            <a:spLocks noChangeArrowheads="1"/>
          </p:cNvSpPr>
          <p:nvPr/>
        </p:nvSpPr>
        <p:spPr bwMode="auto">
          <a:xfrm>
            <a:off x="7770276" y="3809518"/>
            <a:ext cx="573946" cy="485159"/>
          </a:xfrm>
          <a:prstGeom prst="star4">
            <a:avLst>
              <a:gd name="adj" fmla="val 12500"/>
            </a:avLst>
          </a:prstGeom>
          <a:solidFill>
            <a:srgbClr val="66CCFF"/>
          </a:solidFill>
          <a:ln w="12700" cap="sq">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798"/>
          </a:p>
        </p:txBody>
      </p:sp>
      <p:sp>
        <p:nvSpPr>
          <p:cNvPr id="3093" name="AutoShape 21"/>
          <p:cNvSpPr>
            <a:spLocks noChangeArrowheads="1"/>
          </p:cNvSpPr>
          <p:nvPr/>
        </p:nvSpPr>
        <p:spPr bwMode="auto">
          <a:xfrm>
            <a:off x="9368447" y="1222003"/>
            <a:ext cx="573946" cy="485159"/>
          </a:xfrm>
          <a:prstGeom prst="star4">
            <a:avLst>
              <a:gd name="adj" fmla="val 12431"/>
            </a:avLst>
          </a:prstGeom>
          <a:solidFill>
            <a:srgbClr val="99FFCC"/>
          </a:solidFill>
          <a:ln w="12700" cap="sq">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798"/>
          </a:p>
        </p:txBody>
      </p:sp>
      <p:sp>
        <p:nvSpPr>
          <p:cNvPr id="3094" name="AutoShape 22"/>
          <p:cNvSpPr>
            <a:spLocks noChangeArrowheads="1"/>
          </p:cNvSpPr>
          <p:nvPr/>
        </p:nvSpPr>
        <p:spPr bwMode="auto">
          <a:xfrm>
            <a:off x="4345623" y="2667967"/>
            <a:ext cx="573946" cy="485159"/>
          </a:xfrm>
          <a:prstGeom prst="star4">
            <a:avLst>
              <a:gd name="adj" fmla="val 12500"/>
            </a:avLst>
          </a:prstGeom>
          <a:solidFill>
            <a:srgbClr val="66FF33"/>
          </a:solidFill>
          <a:ln w="12700" cap="sq">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798"/>
          </a:p>
        </p:txBody>
      </p:sp>
      <p:pic>
        <p:nvPicPr>
          <p:cNvPr id="5140" name="Picture 23" descr="Picture11"/>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106656" y="3581207"/>
            <a:ext cx="1826481" cy="189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1" name="Text Box 26"/>
          <p:cNvSpPr txBox="1">
            <a:spLocks noChangeArrowheads="1"/>
          </p:cNvSpPr>
          <p:nvPr/>
        </p:nvSpPr>
        <p:spPr bwMode="auto">
          <a:xfrm>
            <a:off x="2043495" y="4722757"/>
            <a:ext cx="8390398" cy="132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194" dirty="0">
                <a:solidFill>
                  <a:srgbClr val="FF0000"/>
                </a:solidFill>
                <a:latin typeface="Times New Roman" panose="02020603050405020304" pitchFamily="18" charset="0"/>
                <a:cs typeface="Times New Roman" panose="02020603050405020304" pitchFamily="18" charset="0"/>
              </a:rPr>
              <a:t>     </a:t>
            </a:r>
            <a:r>
              <a:rPr lang="en-US" altLang="en-US" sz="3194" dirty="0" err="1" smtClean="0">
                <a:solidFill>
                  <a:srgbClr val="FF0000"/>
                </a:solidFill>
                <a:latin typeface="Times New Roman" panose="02020603050405020304" pitchFamily="18" charset="0"/>
                <a:cs typeface="Times New Roman" panose="02020603050405020304" pitchFamily="18" charset="0"/>
              </a:rPr>
              <a:t>GV:Nguyễn</a:t>
            </a:r>
            <a:r>
              <a:rPr lang="en-US" altLang="en-US" sz="3194" dirty="0" smtClean="0">
                <a:solidFill>
                  <a:srgbClr val="FF0000"/>
                </a:solidFill>
                <a:latin typeface="Times New Roman" panose="02020603050405020304" pitchFamily="18" charset="0"/>
                <a:cs typeface="Times New Roman" panose="02020603050405020304" pitchFamily="18" charset="0"/>
              </a:rPr>
              <a:t> </a:t>
            </a:r>
            <a:r>
              <a:rPr lang="en-US" altLang="en-US" sz="3194" dirty="0" err="1" smtClean="0">
                <a:solidFill>
                  <a:srgbClr val="FF0000"/>
                </a:solidFill>
                <a:latin typeface="Times New Roman" panose="02020603050405020304" pitchFamily="18" charset="0"/>
                <a:cs typeface="Times New Roman" panose="02020603050405020304" pitchFamily="18" charset="0"/>
              </a:rPr>
              <a:t>Thị</a:t>
            </a:r>
            <a:r>
              <a:rPr lang="en-US" altLang="en-US" sz="3194" dirty="0" smtClean="0">
                <a:solidFill>
                  <a:srgbClr val="FF0000"/>
                </a:solidFill>
                <a:latin typeface="Times New Roman" panose="02020603050405020304" pitchFamily="18" charset="0"/>
                <a:cs typeface="Times New Roman" panose="02020603050405020304" pitchFamily="18" charset="0"/>
              </a:rPr>
              <a:t> </a:t>
            </a:r>
            <a:r>
              <a:rPr lang="en-US" altLang="en-US" sz="3194" dirty="0" err="1" smtClean="0">
                <a:solidFill>
                  <a:srgbClr val="FF0000"/>
                </a:solidFill>
                <a:latin typeface="Times New Roman" panose="02020603050405020304" pitchFamily="18" charset="0"/>
                <a:cs typeface="Times New Roman" panose="02020603050405020304" pitchFamily="18" charset="0"/>
              </a:rPr>
              <a:t>Vĩnh</a:t>
            </a:r>
            <a:endParaRPr lang="en-US" altLang="en-US" sz="3194" dirty="0">
              <a:solidFill>
                <a:srgbClr val="FF0000"/>
              </a:solidFill>
              <a:latin typeface="Times New Roman" panose="02020603050405020304" pitchFamily="18" charset="0"/>
              <a:cs typeface="Times New Roman" panose="02020603050405020304" pitchFamily="18" charset="0"/>
            </a:endParaRPr>
          </a:p>
          <a:p>
            <a:pPr algn="ctr" eaLnBrk="1" hangingPunct="1">
              <a:spcBef>
                <a:spcPct val="50000"/>
              </a:spcBef>
              <a:buFontTx/>
              <a:buNone/>
            </a:pPr>
            <a:r>
              <a:rPr lang="en-US" altLang="en-US" sz="3194" dirty="0" err="1">
                <a:solidFill>
                  <a:srgbClr val="FF0000"/>
                </a:solidFill>
                <a:latin typeface="Times New Roman" panose="02020603050405020304" pitchFamily="18" charset="0"/>
                <a:cs typeface="Times New Roman" panose="02020603050405020304" pitchFamily="18" charset="0"/>
              </a:rPr>
              <a:t>Trường</a:t>
            </a:r>
            <a:r>
              <a:rPr lang="en-US" altLang="en-US" sz="3194" dirty="0">
                <a:solidFill>
                  <a:srgbClr val="FF0000"/>
                </a:solidFill>
                <a:latin typeface="Times New Roman" panose="02020603050405020304" pitchFamily="18" charset="0"/>
                <a:cs typeface="Times New Roman" panose="02020603050405020304" pitchFamily="18" charset="0"/>
              </a:rPr>
              <a:t> TH </a:t>
            </a:r>
            <a:r>
              <a:rPr lang="en-US" altLang="en-US" sz="3194" dirty="0" err="1" smtClean="0">
                <a:solidFill>
                  <a:srgbClr val="FF0000"/>
                </a:solidFill>
                <a:latin typeface="Times New Roman" panose="02020603050405020304" pitchFamily="18" charset="0"/>
                <a:cs typeface="Times New Roman" panose="02020603050405020304" pitchFamily="18" charset="0"/>
              </a:rPr>
              <a:t>Bát</a:t>
            </a:r>
            <a:r>
              <a:rPr lang="en-US" altLang="en-US" sz="3194" dirty="0" smtClean="0">
                <a:solidFill>
                  <a:srgbClr val="FF0000"/>
                </a:solidFill>
                <a:latin typeface="Times New Roman" panose="02020603050405020304" pitchFamily="18" charset="0"/>
                <a:cs typeface="Times New Roman" panose="02020603050405020304" pitchFamily="18" charset="0"/>
              </a:rPr>
              <a:t> </a:t>
            </a:r>
            <a:r>
              <a:rPr lang="en-US" altLang="en-US" sz="3194" dirty="0" err="1" smtClean="0">
                <a:solidFill>
                  <a:srgbClr val="FF0000"/>
                </a:solidFill>
                <a:latin typeface="Times New Roman" panose="02020603050405020304" pitchFamily="18" charset="0"/>
                <a:cs typeface="Times New Roman" panose="02020603050405020304" pitchFamily="18" charset="0"/>
              </a:rPr>
              <a:t>Trang</a:t>
            </a:r>
            <a:r>
              <a:rPr lang="en-US" altLang="en-US" sz="3194" dirty="0" smtClean="0">
                <a:solidFill>
                  <a:srgbClr val="FF0000"/>
                </a:solidFill>
                <a:latin typeface="Times New Roman" panose="02020603050405020304" pitchFamily="18" charset="0"/>
                <a:cs typeface="Times New Roman" panose="02020603050405020304" pitchFamily="18" charset="0"/>
              </a:rPr>
              <a:t>- An </a:t>
            </a:r>
            <a:r>
              <a:rPr lang="en-US" altLang="en-US" sz="3194" dirty="0" err="1" smtClean="0">
                <a:solidFill>
                  <a:srgbClr val="FF0000"/>
                </a:solidFill>
                <a:latin typeface="Times New Roman" panose="02020603050405020304" pitchFamily="18" charset="0"/>
                <a:cs typeface="Times New Roman" panose="02020603050405020304" pitchFamily="18" charset="0"/>
              </a:rPr>
              <a:t>Lão</a:t>
            </a:r>
            <a:r>
              <a:rPr lang="en-US" altLang="en-US" sz="3194" dirty="0" smtClean="0">
                <a:solidFill>
                  <a:srgbClr val="FF0000"/>
                </a:solidFill>
                <a:latin typeface="Times New Roman" panose="02020603050405020304" pitchFamily="18" charset="0"/>
                <a:cs typeface="Times New Roman" panose="02020603050405020304" pitchFamily="18" charset="0"/>
              </a:rPr>
              <a:t>- </a:t>
            </a:r>
            <a:r>
              <a:rPr lang="en-US" altLang="en-US" sz="3194" dirty="0" err="1" smtClean="0">
                <a:solidFill>
                  <a:srgbClr val="FF0000"/>
                </a:solidFill>
                <a:latin typeface="Times New Roman" panose="02020603050405020304" pitchFamily="18" charset="0"/>
                <a:cs typeface="Times New Roman" panose="02020603050405020304" pitchFamily="18" charset="0"/>
              </a:rPr>
              <a:t>Hải</a:t>
            </a:r>
            <a:r>
              <a:rPr lang="en-US" altLang="en-US" sz="3194" dirty="0" smtClean="0">
                <a:solidFill>
                  <a:srgbClr val="FF0000"/>
                </a:solidFill>
                <a:latin typeface="Times New Roman" panose="02020603050405020304" pitchFamily="18" charset="0"/>
                <a:cs typeface="Times New Roman" panose="02020603050405020304" pitchFamily="18" charset="0"/>
              </a:rPr>
              <a:t> </a:t>
            </a:r>
            <a:r>
              <a:rPr lang="en-US" altLang="en-US" sz="3194" dirty="0" err="1" smtClean="0">
                <a:solidFill>
                  <a:srgbClr val="FF0000"/>
                </a:solidFill>
                <a:latin typeface="Times New Roman" panose="02020603050405020304" pitchFamily="18" charset="0"/>
                <a:cs typeface="Times New Roman" panose="02020603050405020304" pitchFamily="18" charset="0"/>
              </a:rPr>
              <a:t>Phòng</a:t>
            </a:r>
            <a:endParaRPr lang="en-US" altLang="en-US" sz="3194" dirty="0">
              <a:solidFill>
                <a:srgbClr val="FF0000"/>
              </a:solidFill>
              <a:latin typeface="Times New Roman" panose="02020603050405020304" pitchFamily="18" charset="0"/>
              <a:cs typeface="Times New Roman" panose="02020603050405020304" pitchFamily="18" charset="0"/>
            </a:endParaRPr>
          </a:p>
        </p:txBody>
      </p:sp>
      <p:pic>
        <p:nvPicPr>
          <p:cNvPr id="25" name="Picture 6">
            <a:hlinkClick r:id="" action="ppaction://media"/>
          </p:cNvPr>
          <p:cNvPicPr>
            <a:picLocks noChangeAspect="1" noChangeArrowheads="1"/>
          </p:cNvPicPr>
          <p:nvPr>
            <a:audioFile r:link="rId3"/>
            <p:extLst>
              <p:ext uri="{DAA4B4D4-6D71-4841-9C94-3DE7FCFB9230}">
                <p14:media xmlns:p14="http://schemas.microsoft.com/office/powerpoint/2010/main" r:embed="rId2"/>
              </p:ext>
            </p:extLst>
          </p:nvPr>
        </p:nvPicPr>
        <p:blipFill>
          <a:blip r:embed="rId13">
            <a:extLst>
              <a:ext uri="{28A0092B-C50C-407E-A947-70E740481C1C}">
                <a14:useLocalDpi xmlns:a14="http://schemas.microsoft.com/office/drawing/2010/main" val="0"/>
              </a:ext>
            </a:extLst>
          </a:blip>
          <a:srcRect/>
          <a:stretch>
            <a:fillRect/>
          </a:stretch>
        </p:blipFill>
        <p:spPr bwMode="auto">
          <a:xfrm>
            <a:off x="9901169" y="6320928"/>
            <a:ext cx="304414" cy="30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30719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afterEffect">
                                  <p:stCondLst>
                                    <p:cond delay="500"/>
                                  </p:stCondLst>
                                  <p:childTnLst>
                                    <p:animMotion origin="layout" path="M -0.00069 -0.00023 C -0.04132 -0.28519 -0.08194 -0.56945 -0.02969 -0.74422 C 0.02257 -0.91898 0.25104 -0.99514 0.3125 -1.04954 C 0.37396 -1.10394 0.35625 -1.08727 0.33872 -1.07061 " pathEditMode="relative" ptsTypes="aaaA">
                                      <p:cBhvr>
                                        <p:cTn id="6" dur="1000" fill="hold"/>
                                        <p:tgtEl>
                                          <p:spTgt spid="3083"/>
                                        </p:tgtEl>
                                        <p:attrNameLst>
                                          <p:attrName>ppt_x</p:attrName>
                                          <p:attrName>ppt_y</p:attrName>
                                        </p:attrNameLst>
                                      </p:cBhvr>
                                    </p:animMotion>
                                  </p:childTnLst>
                                </p:cTn>
                              </p:par>
                            </p:childTnLst>
                          </p:cTn>
                        </p:par>
                        <p:par>
                          <p:cTn id="7" fill="hold">
                            <p:stCondLst>
                              <p:cond delay="1500"/>
                            </p:stCondLst>
                            <p:childTnLst>
                              <p:par>
                                <p:cTn id="8" presetID="0" presetClass="path" presetSubtype="0" repeatCount="indefinite" accel="50000" decel="50000" fill="hold" nodeType="afterEffect">
                                  <p:stCondLst>
                                    <p:cond delay="500"/>
                                  </p:stCondLst>
                                  <p:childTnLst>
                                    <p:animMotion origin="layout" path="M -0.00018 -0.01895 C -0.0408 -0.3042 -0.08143 -0.58807 -0.02917 -0.76283 C 0.02309 -0.93805 0.25156 -1.01387 0.31302 -1.06842 C 0.37448 -1.12274 0.35677 -1.1061 0.33923 -1.08922 " pathEditMode="relative" rAng="0" ptsTypes="aaaA">
                                      <p:cBhvr>
                                        <p:cTn id="9" dur="1000" fill="hold"/>
                                        <p:tgtEl>
                                          <p:spTgt spid="3085"/>
                                        </p:tgtEl>
                                        <p:attrNameLst>
                                          <p:attrName>ppt_x</p:attrName>
                                          <p:attrName>ppt_y</p:attrName>
                                        </p:attrNameLst>
                                      </p:cBhvr>
                                      <p:rCtr x="14700" y="-55200"/>
                                    </p:animMotion>
                                  </p:childTnLst>
                                </p:cTn>
                              </p:par>
                            </p:childTnLst>
                          </p:cTn>
                        </p:par>
                        <p:par>
                          <p:cTn id="10" fill="hold">
                            <p:stCondLst>
                              <p:cond delay="3000"/>
                            </p:stCondLst>
                            <p:childTnLst>
                              <p:par>
                                <p:cTn id="11" presetID="9" presetClass="entr" presetSubtype="0" repeatCount="indefinite" fill="hold" nodeType="afterEffect">
                                  <p:stCondLst>
                                    <p:cond delay="0"/>
                                  </p:stCondLst>
                                  <p:childTnLst>
                                    <p:set>
                                      <p:cBhvr>
                                        <p:cTn id="12" dur="1" fill="hold">
                                          <p:stCondLst>
                                            <p:cond delay="0"/>
                                          </p:stCondLst>
                                        </p:cTn>
                                        <p:tgtEl>
                                          <p:spTgt spid="3088"/>
                                        </p:tgtEl>
                                        <p:attrNameLst>
                                          <p:attrName>style.visibility</p:attrName>
                                        </p:attrNameLst>
                                      </p:cBhvr>
                                      <p:to>
                                        <p:strVal val="visible"/>
                                      </p:to>
                                    </p:set>
                                    <p:animEffect transition="in" filter="dissolve">
                                      <p:cBhvr>
                                        <p:cTn id="13" dur="2000"/>
                                        <p:tgtEl>
                                          <p:spTgt spid="3088"/>
                                        </p:tgtEl>
                                      </p:cBhvr>
                                    </p:animEffect>
                                  </p:childTnLst>
                                </p:cTn>
                              </p:par>
                            </p:childTnLst>
                          </p:cTn>
                        </p:par>
                        <p:par>
                          <p:cTn id="14" fill="hold">
                            <p:stCondLst>
                              <p:cond delay="5000"/>
                            </p:stCondLst>
                            <p:childTnLst>
                              <p:par>
                                <p:cTn id="15" presetID="9" presetClass="entr" presetSubtype="0" repeatCount="indefinite" fill="hold" nodeType="afterEffect">
                                  <p:stCondLst>
                                    <p:cond delay="0"/>
                                  </p:stCondLst>
                                  <p:childTnLst>
                                    <p:set>
                                      <p:cBhvr>
                                        <p:cTn id="16" dur="1" fill="hold">
                                          <p:stCondLst>
                                            <p:cond delay="0"/>
                                          </p:stCondLst>
                                        </p:cTn>
                                        <p:tgtEl>
                                          <p:spTgt spid="3087"/>
                                        </p:tgtEl>
                                        <p:attrNameLst>
                                          <p:attrName>style.visibility</p:attrName>
                                        </p:attrNameLst>
                                      </p:cBhvr>
                                      <p:to>
                                        <p:strVal val="visible"/>
                                      </p:to>
                                    </p:set>
                                    <p:animEffect transition="in" filter="dissolve">
                                      <p:cBhvr>
                                        <p:cTn id="17" dur="2000"/>
                                        <p:tgtEl>
                                          <p:spTgt spid="3087"/>
                                        </p:tgtEl>
                                      </p:cBhvr>
                                    </p:animEffect>
                                  </p:childTnLst>
                                  <p:subTnLst>
                                    <p:audio>
                                      <p:cMediaNode vol="100000">
                                        <p:cTn display="0" masterRel="sameClick">
                                          <p:stCondLst>
                                            <p:cond evt="begin" delay="0">
                                              <p:tn val="15"/>
                                            </p:cond>
                                          </p:stCondLst>
                                          <p:endCondLst>
                                            <p:cond evt="onStopAudio" delay="0">
                                              <p:tgtEl>
                                                <p:sldTgt/>
                                              </p:tgtEl>
                                            </p:cond>
                                          </p:endCondLst>
                                        </p:cTn>
                                        <p:tgtEl>
                                          <p:sndTgt r:embed="rId6" name="explode.wav"/>
                                        </p:tgtEl>
                                      </p:cMediaNode>
                                    </p:audio>
                                  </p:subTnLst>
                                </p:cTn>
                              </p:par>
                            </p:childTnLst>
                          </p:cTn>
                        </p:par>
                        <p:par>
                          <p:cTn id="18" fill="hold">
                            <p:stCondLst>
                              <p:cond delay="7000"/>
                            </p:stCondLst>
                            <p:childTnLst>
                              <p:par>
                                <p:cTn id="19" presetID="9" presetClass="entr" presetSubtype="0" repeatCount="indefinite" fill="hold" nodeType="afterEffect">
                                  <p:stCondLst>
                                    <p:cond delay="0"/>
                                  </p:stCondLst>
                                  <p:childTnLst>
                                    <p:set>
                                      <p:cBhvr>
                                        <p:cTn id="20" dur="1" fill="hold">
                                          <p:stCondLst>
                                            <p:cond delay="0"/>
                                          </p:stCondLst>
                                        </p:cTn>
                                        <p:tgtEl>
                                          <p:spTgt spid="3089"/>
                                        </p:tgtEl>
                                        <p:attrNameLst>
                                          <p:attrName>style.visibility</p:attrName>
                                        </p:attrNameLst>
                                      </p:cBhvr>
                                      <p:to>
                                        <p:strVal val="visible"/>
                                      </p:to>
                                    </p:set>
                                    <p:animEffect transition="in" filter="dissolve">
                                      <p:cBhvr>
                                        <p:cTn id="21" dur="2000"/>
                                        <p:tgtEl>
                                          <p:spTgt spid="3089"/>
                                        </p:tgtEl>
                                      </p:cBhvr>
                                    </p:animEffect>
                                  </p:childTnLst>
                                  <p:subTnLst>
                                    <p:audio>
                                      <p:cMediaNode vol="100000">
                                        <p:cTn display="0" masterRel="sameClick">
                                          <p:stCondLst>
                                            <p:cond evt="begin" delay="0">
                                              <p:tn val="19"/>
                                            </p:cond>
                                          </p:stCondLst>
                                          <p:endCondLst>
                                            <p:cond evt="onStopAudio" delay="0">
                                              <p:tgtEl>
                                                <p:sldTgt/>
                                              </p:tgtEl>
                                            </p:cond>
                                          </p:endCondLst>
                                        </p:cTn>
                                        <p:tgtEl>
                                          <p:sndTgt r:embed="rId6" name="explode.wav"/>
                                        </p:tgtEl>
                                      </p:cMediaNode>
                                    </p:audio>
                                  </p:subTnLst>
                                </p:cTn>
                              </p:par>
                            </p:childTnLst>
                          </p:cTn>
                        </p:par>
                        <p:par>
                          <p:cTn id="22" fill="hold">
                            <p:stCondLst>
                              <p:cond delay="9000"/>
                            </p:stCondLst>
                            <p:childTnLst>
                              <p:par>
                                <p:cTn id="23" presetID="9" presetClass="entr" presetSubtype="0" repeatCount="indefinite" fill="hold" nodeType="afterEffect">
                                  <p:stCondLst>
                                    <p:cond delay="0"/>
                                  </p:stCondLst>
                                  <p:childTnLst>
                                    <p:set>
                                      <p:cBhvr>
                                        <p:cTn id="24" dur="1" fill="hold">
                                          <p:stCondLst>
                                            <p:cond delay="0"/>
                                          </p:stCondLst>
                                        </p:cTn>
                                        <p:tgtEl>
                                          <p:spTgt spid="3090"/>
                                        </p:tgtEl>
                                        <p:attrNameLst>
                                          <p:attrName>style.visibility</p:attrName>
                                        </p:attrNameLst>
                                      </p:cBhvr>
                                      <p:to>
                                        <p:strVal val="visible"/>
                                      </p:to>
                                    </p:set>
                                    <p:animEffect transition="in" filter="dissolve">
                                      <p:cBhvr>
                                        <p:cTn id="25" dur="2000"/>
                                        <p:tgtEl>
                                          <p:spTgt spid="3090"/>
                                        </p:tgtEl>
                                      </p:cBhvr>
                                    </p:animEffect>
                                  </p:childTnLst>
                                  <p:subTnLst>
                                    <p:audio>
                                      <p:cMediaNode vol="100000">
                                        <p:cTn display="0" masterRel="sameClick">
                                          <p:stCondLst>
                                            <p:cond evt="begin" delay="0">
                                              <p:tn val="23"/>
                                            </p:cond>
                                          </p:stCondLst>
                                          <p:endCondLst>
                                            <p:cond evt="onStopAudio" delay="0">
                                              <p:tgtEl>
                                                <p:sldTgt/>
                                              </p:tgtEl>
                                            </p:cond>
                                          </p:endCondLst>
                                        </p:cTn>
                                        <p:tgtEl>
                                          <p:sndTgt r:embed="rId6" name="explode.wav"/>
                                        </p:tgtEl>
                                      </p:cMediaNode>
                                    </p:audio>
                                  </p:subTnLst>
                                </p:cTn>
                              </p:par>
                            </p:childTnLst>
                          </p:cTn>
                        </p:par>
                        <p:par>
                          <p:cTn id="26" fill="hold">
                            <p:stCondLst>
                              <p:cond delay="11000"/>
                            </p:stCondLst>
                            <p:childTnLst>
                              <p:par>
                                <p:cTn id="27" presetID="9" presetClass="entr" presetSubtype="0" repeatCount="indefinite" fill="hold" nodeType="afterEffect">
                                  <p:stCondLst>
                                    <p:cond delay="0"/>
                                  </p:stCondLst>
                                  <p:childTnLst>
                                    <p:set>
                                      <p:cBhvr>
                                        <p:cTn id="28" dur="1" fill="hold">
                                          <p:stCondLst>
                                            <p:cond delay="0"/>
                                          </p:stCondLst>
                                        </p:cTn>
                                        <p:tgtEl>
                                          <p:spTgt spid="3091"/>
                                        </p:tgtEl>
                                        <p:attrNameLst>
                                          <p:attrName>style.visibility</p:attrName>
                                        </p:attrNameLst>
                                      </p:cBhvr>
                                      <p:to>
                                        <p:strVal val="visible"/>
                                      </p:to>
                                    </p:set>
                                    <p:animEffect transition="in" filter="dissolve">
                                      <p:cBhvr>
                                        <p:cTn id="29" dur="2000"/>
                                        <p:tgtEl>
                                          <p:spTgt spid="3091"/>
                                        </p:tgtEl>
                                      </p:cBhvr>
                                    </p:animEffect>
                                  </p:childTnLst>
                                </p:cTn>
                              </p:par>
                            </p:childTnLst>
                          </p:cTn>
                        </p:par>
                        <p:par>
                          <p:cTn id="30" fill="hold">
                            <p:stCondLst>
                              <p:cond delay="13000"/>
                            </p:stCondLst>
                            <p:childTnLst>
                              <p:par>
                                <p:cTn id="31" presetID="9" presetClass="entr" presetSubtype="0" repeatCount="indefinite" fill="hold" nodeType="afterEffect">
                                  <p:stCondLst>
                                    <p:cond delay="0"/>
                                  </p:stCondLst>
                                  <p:childTnLst>
                                    <p:set>
                                      <p:cBhvr>
                                        <p:cTn id="32" dur="1" fill="hold">
                                          <p:stCondLst>
                                            <p:cond delay="0"/>
                                          </p:stCondLst>
                                        </p:cTn>
                                        <p:tgtEl>
                                          <p:spTgt spid="3092"/>
                                        </p:tgtEl>
                                        <p:attrNameLst>
                                          <p:attrName>style.visibility</p:attrName>
                                        </p:attrNameLst>
                                      </p:cBhvr>
                                      <p:to>
                                        <p:strVal val="visible"/>
                                      </p:to>
                                    </p:set>
                                    <p:animEffect transition="in" filter="dissolve">
                                      <p:cBhvr>
                                        <p:cTn id="33" dur="2000"/>
                                        <p:tgtEl>
                                          <p:spTgt spid="3092"/>
                                        </p:tgtEl>
                                      </p:cBhvr>
                                    </p:animEffect>
                                  </p:childTnLst>
                                </p:cTn>
                              </p:par>
                            </p:childTnLst>
                          </p:cTn>
                        </p:par>
                        <p:par>
                          <p:cTn id="34" fill="hold">
                            <p:stCondLst>
                              <p:cond delay="15000"/>
                            </p:stCondLst>
                            <p:childTnLst>
                              <p:par>
                                <p:cTn id="35" presetID="9" presetClass="entr" presetSubtype="0" repeatCount="indefinite" fill="hold" nodeType="afterEffect">
                                  <p:stCondLst>
                                    <p:cond delay="0"/>
                                  </p:stCondLst>
                                  <p:childTnLst>
                                    <p:set>
                                      <p:cBhvr>
                                        <p:cTn id="36" dur="1" fill="hold">
                                          <p:stCondLst>
                                            <p:cond delay="0"/>
                                          </p:stCondLst>
                                        </p:cTn>
                                        <p:tgtEl>
                                          <p:spTgt spid="3093"/>
                                        </p:tgtEl>
                                        <p:attrNameLst>
                                          <p:attrName>style.visibility</p:attrName>
                                        </p:attrNameLst>
                                      </p:cBhvr>
                                      <p:to>
                                        <p:strVal val="visible"/>
                                      </p:to>
                                    </p:set>
                                    <p:animEffect transition="in" filter="dissolve">
                                      <p:cBhvr>
                                        <p:cTn id="37" dur="2000"/>
                                        <p:tgtEl>
                                          <p:spTgt spid="3093"/>
                                        </p:tgtEl>
                                      </p:cBhvr>
                                    </p:animEffect>
                                  </p:childTnLst>
                                </p:cTn>
                              </p:par>
                            </p:childTnLst>
                          </p:cTn>
                        </p:par>
                        <p:par>
                          <p:cTn id="38" fill="hold">
                            <p:stCondLst>
                              <p:cond delay="17000"/>
                            </p:stCondLst>
                            <p:childTnLst>
                              <p:par>
                                <p:cTn id="39" presetID="9" presetClass="entr" presetSubtype="0" repeatCount="indefinite" fill="hold" nodeType="afterEffect">
                                  <p:stCondLst>
                                    <p:cond delay="0"/>
                                  </p:stCondLst>
                                  <p:childTnLst>
                                    <p:set>
                                      <p:cBhvr>
                                        <p:cTn id="40" dur="1" fill="hold">
                                          <p:stCondLst>
                                            <p:cond delay="0"/>
                                          </p:stCondLst>
                                        </p:cTn>
                                        <p:tgtEl>
                                          <p:spTgt spid="3094"/>
                                        </p:tgtEl>
                                        <p:attrNameLst>
                                          <p:attrName>style.visibility</p:attrName>
                                        </p:attrNameLst>
                                      </p:cBhvr>
                                      <p:to>
                                        <p:strVal val="visible"/>
                                      </p:to>
                                    </p:set>
                                    <p:animEffect transition="in" filter="dissolve">
                                      <p:cBhvr>
                                        <p:cTn id="41" dur="2000"/>
                                        <p:tgtEl>
                                          <p:spTgt spid="309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mediacall" presetSubtype="0" fill="hold" nodeType="clickEffect">
                                  <p:stCondLst>
                                    <p:cond delay="0"/>
                                  </p:stCondLst>
                                  <p:childTnLst>
                                    <p:cmd type="call" cmd="playFrom(0.0)">
                                      <p:cBhvr>
                                        <p:cTn id="45" dur="87000"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6" fill="hold" display="0">
                  <p:stCondLst>
                    <p:cond delay="indefinite"/>
                  </p:stCondLst>
                  <p:endCondLst>
                    <p:cond evt="onPrev" delay="0">
                      <p:tgtEl>
                        <p:sldTgt/>
                      </p:tgtEl>
                    </p:cond>
                    <p:cond evt="onStopAudio" delay="0">
                      <p:tgtEl>
                        <p:sldTgt/>
                      </p:tgtEl>
                    </p:cond>
                  </p:endCondLst>
                </p:cTn>
                <p:tgtEl>
                  <p:spTgt spid="25"/>
                </p:tgtEl>
              </p:cMediaNode>
            </p:audio>
          </p:childTnLst>
        </p:cTn>
      </p:par>
    </p:tnLst>
    <p:bldLst>
      <p:bldP spid="3083" grpId="0" animBg="1"/>
      <p:bldP spid="3085" grpId="0" animBg="1"/>
      <p:bldP spid="3087" grpId="0" animBg="1"/>
      <p:bldP spid="3088" grpId="0" animBg="1"/>
      <p:bldP spid="3089" grpId="0" animBg="1"/>
      <p:bldP spid="3090" grpId="0" animBg="1"/>
      <p:bldP spid="3091" grpId="0" animBg="1"/>
      <p:bldP spid="3092" grpId="0" animBg="1"/>
      <p:bldP spid="3093" grpId="0" animBg="1"/>
      <p:bldP spid="309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1701030" y="3429000"/>
            <a:ext cx="9132406" cy="645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endParaRPr lang="en-GB" altLang="en-US" sz="3595">
              <a:latin typeface="Arial" panose="020B0604020202020204" pitchFamily="34" charset="0"/>
            </a:endParaRPr>
          </a:p>
        </p:txBody>
      </p:sp>
      <p:sp>
        <p:nvSpPr>
          <p:cNvPr id="37896" name="Text Box 8"/>
          <p:cNvSpPr txBox="1">
            <a:spLocks noChangeArrowheads="1"/>
          </p:cNvSpPr>
          <p:nvPr/>
        </p:nvSpPr>
        <p:spPr bwMode="auto">
          <a:xfrm>
            <a:off x="1301368" y="1031744"/>
            <a:ext cx="10603104" cy="4480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buNone/>
            </a:pPr>
            <a:r>
              <a:rPr lang="en-US" altLang="en-US" sz="2397" b="1" i="1" dirty="0">
                <a:solidFill>
                  <a:srgbClr val="C00000"/>
                </a:solidFill>
                <a:latin typeface="Times New Roman" panose="02020603050405020304" pitchFamily="18" charset="0"/>
                <a:cs typeface="Times New Roman" panose="02020603050405020304" pitchFamily="18" charset="0"/>
              </a:rPr>
              <a:t> </a:t>
            </a:r>
            <a:r>
              <a:rPr lang="en-US" sz="2397">
                <a:latin typeface="Times New Roman" panose="02020603050405020304" pitchFamily="18" charset="0"/>
                <a:sym typeface="+mn-ea"/>
              </a:rPr>
              <a:t>Xòe Thái được UNESCO ghi danh là Di sản văn hóa phi vật thể đại </a:t>
            </a:r>
          </a:p>
          <a:p>
            <a:pPr>
              <a:buNone/>
            </a:pPr>
            <a:r>
              <a:rPr lang="en-US" sz="2397">
                <a:latin typeface="Times New Roman" panose="02020603050405020304" pitchFamily="18" charset="0"/>
                <a:sym typeface="+mn-ea"/>
              </a:rPr>
              <a:t>diện cho nhân loại vào năm  2021 </a:t>
            </a:r>
            <a:endParaRPr lang="en-US" sz="2397">
              <a:latin typeface="Times New Roman" panose="02020603050405020304" pitchFamily="18" charset="0"/>
              <a:cs typeface="Times New Roman" panose="02020603050405020304" pitchFamily="18" charset="0"/>
            </a:endParaRPr>
          </a:p>
          <a:p>
            <a:pPr>
              <a:buNone/>
            </a:pPr>
            <a:r>
              <a:rPr lang="en-US" sz="2397" dirty="0">
                <a:latin typeface="Times New Roman" panose="02020603050405020304" pitchFamily="18" charset="0"/>
                <a:cs typeface="Times New Roman" panose="02020603050405020304" pitchFamily="18" charset="0"/>
              </a:rPr>
              <a:t>          </a:t>
            </a:r>
          </a:p>
          <a:p>
            <a:pPr>
              <a:buNone/>
            </a:pPr>
            <a:r>
              <a:rPr lang="vi-VN" altLang="en-US" sz="2397">
                <a:latin typeface="Times New Roman" panose="02020603050405020304" pitchFamily="18" charset="0"/>
                <a:cs typeface="Times New Roman" panose="02020603050405020304" pitchFamily="18" charset="0"/>
              </a:rPr>
              <a:t> </a:t>
            </a:r>
            <a:r>
              <a:rPr lang="en-US" sz="2397">
                <a:latin typeface="Times New Roman" panose="02020603050405020304" pitchFamily="18" charset="0"/>
                <a:sym typeface="+mn-ea"/>
              </a:rPr>
              <a:t>Ruộng bậc thang nổi tiếng ở Yên Bái là Sa Pa</a:t>
            </a:r>
          </a:p>
          <a:p>
            <a:pPr>
              <a:buNone/>
            </a:pPr>
            <a:r>
              <a:rPr lang="en-US" sz="2397" dirty="0">
                <a:latin typeface="Times New Roman" panose="02020603050405020304" pitchFamily="18" charset="0"/>
                <a:cs typeface="Times New Roman" panose="02020603050405020304" pitchFamily="18" charset="0"/>
              </a:rPr>
              <a:t>            </a:t>
            </a:r>
          </a:p>
          <a:p>
            <a:pPr>
              <a:buNone/>
            </a:pPr>
            <a:r>
              <a:rPr lang="en-US" sz="2397" dirty="0">
                <a:latin typeface="Times New Roman" panose="02020603050405020304" pitchFamily="18" charset="0"/>
                <a:cs typeface="Times New Roman" panose="02020603050405020304" pitchFamily="18" charset="0"/>
              </a:rPr>
              <a:t> </a:t>
            </a:r>
            <a:r>
              <a:rPr lang="en-US" sz="2397">
                <a:latin typeface="Times New Roman" panose="02020603050405020304" pitchFamily="18" charset="0"/>
                <a:sym typeface="+mn-ea"/>
              </a:rPr>
              <a:t>Lễ giỗ Tổ Hùng Vương được tổ chức hàng năm vào mồng Mười tháng Ba  âm lịch</a:t>
            </a:r>
          </a:p>
          <a:p>
            <a:pPr>
              <a:buNone/>
            </a:pPr>
            <a:endParaRPr lang="en-US" sz="2397" dirty="0">
              <a:latin typeface="Times New Roman" panose="02020603050405020304" pitchFamily="18" charset="0"/>
              <a:cs typeface="Times New Roman" panose="02020603050405020304" pitchFamily="18" charset="0"/>
              <a:sym typeface="+mn-ea"/>
            </a:endParaRPr>
          </a:p>
          <a:p>
            <a:pPr>
              <a:buNone/>
            </a:pPr>
            <a:r>
              <a:rPr lang="en-US" sz="2397" dirty="0">
                <a:latin typeface="Times New Roman" panose="02020603050405020304" pitchFamily="18" charset="0"/>
                <a:cs typeface="Times New Roman" panose="02020603050405020304" pitchFamily="18" charset="0"/>
              </a:rPr>
              <a:t>  </a:t>
            </a:r>
            <a:r>
              <a:rPr lang="en-US" sz="2397">
                <a:latin typeface="Times New Roman" panose="02020603050405020304" pitchFamily="18" charset="0"/>
                <a:sym typeface="+mn-ea"/>
              </a:rPr>
              <a:t>Lễ hội  Gầu Tào là lễ hội truyền thống của người Mông</a:t>
            </a:r>
            <a:endParaRPr lang="en-US" sz="2397">
              <a:latin typeface="Times New Roman" panose="02020603050405020304" pitchFamily="18" charset="0"/>
              <a:cs typeface="Times New Roman" panose="02020603050405020304" pitchFamily="18" charset="0"/>
            </a:endParaRPr>
          </a:p>
        </p:txBody>
      </p:sp>
      <p:sp>
        <p:nvSpPr>
          <p:cNvPr id="3" name="Rectangle 2"/>
          <p:cNvSpPr/>
          <p:nvPr/>
        </p:nvSpPr>
        <p:spPr>
          <a:xfrm>
            <a:off x="445205" y="3057521"/>
            <a:ext cx="684930" cy="743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397" b="1" dirty="0">
                <a:solidFill>
                  <a:schemeClr val="tx1"/>
                </a:solidFill>
                <a:latin typeface="Times New Roman" panose="02020603050405020304" pitchFamily="18" charset="0"/>
                <a:cs typeface="Times New Roman" panose="02020603050405020304" pitchFamily="18" charset="0"/>
              </a:rPr>
              <a:t>Đ</a:t>
            </a:r>
          </a:p>
        </p:txBody>
      </p:sp>
      <p:sp>
        <p:nvSpPr>
          <p:cNvPr id="4" name="Rectangle 3"/>
          <p:cNvSpPr/>
          <p:nvPr/>
        </p:nvSpPr>
        <p:spPr>
          <a:xfrm>
            <a:off x="445324" y="2116217"/>
            <a:ext cx="684930" cy="684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397" b="1" dirty="0">
                <a:solidFill>
                  <a:schemeClr val="tx1"/>
                </a:solidFill>
                <a:latin typeface="Times New Roman" panose="02020603050405020304" pitchFamily="18" charset="0"/>
                <a:cs typeface="Times New Roman" panose="02020603050405020304" pitchFamily="18" charset="0"/>
              </a:rPr>
              <a:t>S</a:t>
            </a:r>
          </a:p>
        </p:txBody>
      </p:sp>
      <p:sp>
        <p:nvSpPr>
          <p:cNvPr id="5" name="Rectangle 4"/>
          <p:cNvSpPr/>
          <p:nvPr/>
        </p:nvSpPr>
        <p:spPr>
          <a:xfrm>
            <a:off x="445324" y="1031744"/>
            <a:ext cx="684930" cy="684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397" b="1" dirty="0">
                <a:solidFill>
                  <a:schemeClr val="tx1"/>
                </a:solidFill>
                <a:latin typeface="Times New Roman" panose="02020603050405020304" pitchFamily="18" charset="0"/>
                <a:cs typeface="Times New Roman" panose="02020603050405020304" pitchFamily="18" charset="0"/>
              </a:rPr>
              <a:t>Đ</a:t>
            </a:r>
          </a:p>
        </p:txBody>
      </p:sp>
      <p:sp>
        <p:nvSpPr>
          <p:cNvPr id="6" name="Text Box 5"/>
          <p:cNvSpPr txBox="1"/>
          <p:nvPr/>
        </p:nvSpPr>
        <p:spPr>
          <a:xfrm>
            <a:off x="1757988" y="403891"/>
            <a:ext cx="7207942" cy="461217"/>
          </a:xfrm>
          <a:prstGeom prst="rect">
            <a:avLst/>
          </a:prstGeom>
          <a:noFill/>
        </p:spPr>
        <p:txBody>
          <a:bodyPr wrap="square" rtlCol="0" anchor="t">
            <a:spAutoFit/>
          </a:bodyPr>
          <a:lstStyle/>
          <a:p>
            <a:r>
              <a:rPr lang="en-US" altLang="en-US" sz="2397" b="1" i="1" dirty="0" err="1">
                <a:solidFill>
                  <a:srgbClr val="C00000"/>
                </a:solidFill>
                <a:latin typeface="Times New Roman" panose="02020603050405020304" pitchFamily="18" charset="0"/>
                <a:cs typeface="Times New Roman" panose="02020603050405020304" pitchFamily="18" charset="0"/>
                <a:sym typeface="+mn-ea"/>
              </a:rPr>
              <a:t>Câu</a:t>
            </a:r>
            <a:r>
              <a:rPr lang="en-US" altLang="en-US" sz="2397" b="1" i="1" dirty="0">
                <a:solidFill>
                  <a:srgbClr val="C00000"/>
                </a:solidFill>
                <a:latin typeface="Times New Roman" panose="02020603050405020304" pitchFamily="18" charset="0"/>
                <a:cs typeface="Times New Roman" panose="02020603050405020304" pitchFamily="18" charset="0"/>
                <a:sym typeface="+mn-ea"/>
              </a:rPr>
              <a:t> 9</a:t>
            </a:r>
            <a:r>
              <a:rPr lang="en-US" altLang="en-US" sz="2397" b="1" i="1" dirty="0" smtClean="0">
                <a:solidFill>
                  <a:srgbClr val="C00000"/>
                </a:solidFill>
                <a:latin typeface="Times New Roman" panose="02020603050405020304" pitchFamily="18" charset="0"/>
                <a:cs typeface="Times New Roman" panose="02020603050405020304" pitchFamily="18" charset="0"/>
                <a:sym typeface="+mn-ea"/>
              </a:rPr>
              <a:t>:</a:t>
            </a:r>
            <a:r>
              <a:rPr lang="en-US" altLang="en-US" sz="2397" i="1" dirty="0" smtClean="0">
                <a:solidFill>
                  <a:srgbClr val="FFFF00"/>
                </a:solidFill>
                <a:latin typeface="Times New Roman" panose="02020603050405020304" pitchFamily="18" charset="0"/>
                <a:cs typeface="Times New Roman" panose="02020603050405020304" pitchFamily="18" charset="0"/>
                <a:sym typeface="+mn-ea"/>
              </a:rPr>
              <a:t> </a:t>
            </a:r>
            <a:r>
              <a:rPr lang="en-US" sz="2397" dirty="0" err="1">
                <a:latin typeface="Times New Roman" panose="02020603050405020304" pitchFamily="18" charset="0"/>
                <a:cs typeface="Times New Roman" panose="02020603050405020304" pitchFamily="18" charset="0"/>
                <a:sym typeface="+mn-ea"/>
              </a:rPr>
              <a:t>Đúng</a:t>
            </a:r>
            <a:r>
              <a:rPr lang="en-US" sz="2397" dirty="0">
                <a:latin typeface="Times New Roman" panose="02020603050405020304" pitchFamily="18" charset="0"/>
                <a:cs typeface="Times New Roman" panose="02020603050405020304" pitchFamily="18" charset="0"/>
                <a:sym typeface="+mn-ea"/>
              </a:rPr>
              <a:t> </a:t>
            </a:r>
            <a:r>
              <a:rPr lang="en-US" sz="2397" dirty="0" err="1">
                <a:latin typeface="Times New Roman" panose="02020603050405020304" pitchFamily="18" charset="0"/>
                <a:cs typeface="Times New Roman" panose="02020603050405020304" pitchFamily="18" charset="0"/>
                <a:sym typeface="+mn-ea"/>
              </a:rPr>
              <a:t>ghi</a:t>
            </a:r>
            <a:r>
              <a:rPr lang="en-US" sz="2397" dirty="0">
                <a:latin typeface="Times New Roman" panose="02020603050405020304" pitchFamily="18" charset="0"/>
                <a:cs typeface="Times New Roman" panose="02020603050405020304" pitchFamily="18" charset="0"/>
                <a:sym typeface="+mn-ea"/>
              </a:rPr>
              <a:t> Đ, </a:t>
            </a:r>
            <a:r>
              <a:rPr lang="en-US" sz="2397" dirty="0" err="1">
                <a:latin typeface="Times New Roman" panose="02020603050405020304" pitchFamily="18" charset="0"/>
                <a:cs typeface="Times New Roman" panose="02020603050405020304" pitchFamily="18" charset="0"/>
                <a:sym typeface="+mn-ea"/>
              </a:rPr>
              <a:t>sai</a:t>
            </a:r>
            <a:r>
              <a:rPr lang="en-US" sz="2397" dirty="0">
                <a:latin typeface="Times New Roman" panose="02020603050405020304" pitchFamily="18" charset="0"/>
                <a:cs typeface="Times New Roman" panose="02020603050405020304" pitchFamily="18" charset="0"/>
                <a:sym typeface="+mn-ea"/>
              </a:rPr>
              <a:t> </a:t>
            </a:r>
            <a:r>
              <a:rPr lang="en-US" sz="2397" dirty="0" err="1">
                <a:latin typeface="Times New Roman" panose="02020603050405020304" pitchFamily="18" charset="0"/>
                <a:cs typeface="Times New Roman" panose="02020603050405020304" pitchFamily="18" charset="0"/>
                <a:sym typeface="+mn-ea"/>
              </a:rPr>
              <a:t>ghi</a:t>
            </a:r>
            <a:r>
              <a:rPr lang="en-US" sz="2397" dirty="0">
                <a:latin typeface="Times New Roman" panose="02020603050405020304" pitchFamily="18" charset="0"/>
                <a:cs typeface="Times New Roman" panose="02020603050405020304" pitchFamily="18" charset="0"/>
                <a:sym typeface="+mn-ea"/>
              </a:rPr>
              <a:t> S </a:t>
            </a:r>
            <a:r>
              <a:rPr lang="en-US" sz="2397" dirty="0" err="1">
                <a:latin typeface="Times New Roman" panose="02020603050405020304" pitchFamily="18" charset="0"/>
                <a:cs typeface="Times New Roman" panose="02020603050405020304" pitchFamily="18" charset="0"/>
                <a:sym typeface="+mn-ea"/>
              </a:rPr>
              <a:t>vào</a:t>
            </a:r>
            <a:r>
              <a:rPr lang="en-US" sz="2397" dirty="0">
                <a:latin typeface="Times New Roman" panose="02020603050405020304" pitchFamily="18" charset="0"/>
                <a:cs typeface="Times New Roman" panose="02020603050405020304" pitchFamily="18" charset="0"/>
                <a:sym typeface="+mn-ea"/>
              </a:rPr>
              <a:t> </a:t>
            </a:r>
            <a:r>
              <a:rPr lang="en-US" sz="2397" dirty="0" err="1">
                <a:latin typeface="Times New Roman" panose="02020603050405020304" pitchFamily="18" charset="0"/>
                <a:cs typeface="Times New Roman" panose="02020603050405020304" pitchFamily="18" charset="0"/>
                <a:sym typeface="+mn-ea"/>
              </a:rPr>
              <a:t>cuối</a:t>
            </a:r>
            <a:r>
              <a:rPr lang="en-US" sz="2397" dirty="0">
                <a:latin typeface="Times New Roman" panose="02020603050405020304" pitchFamily="18" charset="0"/>
                <a:cs typeface="Times New Roman" panose="02020603050405020304" pitchFamily="18" charset="0"/>
                <a:sym typeface="+mn-ea"/>
              </a:rPr>
              <a:t> </a:t>
            </a:r>
            <a:r>
              <a:rPr lang="en-US" sz="2397" dirty="0" err="1">
                <a:latin typeface="Times New Roman" panose="02020603050405020304" pitchFamily="18" charset="0"/>
                <a:cs typeface="Times New Roman" panose="02020603050405020304" pitchFamily="18" charset="0"/>
                <a:sym typeface="+mn-ea"/>
              </a:rPr>
              <a:t>mỗi</a:t>
            </a:r>
            <a:r>
              <a:rPr lang="en-US" sz="2397" dirty="0">
                <a:latin typeface="Times New Roman" panose="02020603050405020304" pitchFamily="18" charset="0"/>
                <a:cs typeface="Times New Roman" panose="02020603050405020304" pitchFamily="18" charset="0"/>
                <a:sym typeface="+mn-ea"/>
              </a:rPr>
              <a:t> ý </a:t>
            </a:r>
            <a:r>
              <a:rPr lang="en-US" sz="2397" dirty="0" err="1">
                <a:latin typeface="Times New Roman" panose="02020603050405020304" pitchFamily="18" charset="0"/>
                <a:cs typeface="Times New Roman" panose="02020603050405020304" pitchFamily="18" charset="0"/>
                <a:sym typeface="+mn-ea"/>
              </a:rPr>
              <a:t>sau</a:t>
            </a:r>
            <a:r>
              <a:rPr lang="en-US" sz="2397" dirty="0">
                <a:latin typeface="Times New Roman" panose="02020603050405020304" pitchFamily="18" charset="0"/>
                <a:cs typeface="Times New Roman" panose="02020603050405020304" pitchFamily="18" charset="0"/>
                <a:sym typeface="+mn-ea"/>
              </a:rPr>
              <a:t>:</a:t>
            </a:r>
          </a:p>
        </p:txBody>
      </p:sp>
      <p:sp>
        <p:nvSpPr>
          <p:cNvPr id="7" name="Rectangle 4"/>
          <p:cNvSpPr/>
          <p:nvPr/>
        </p:nvSpPr>
        <p:spPr>
          <a:xfrm>
            <a:off x="445324" y="3999776"/>
            <a:ext cx="684930" cy="684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397" b="1" dirty="0">
                <a:solidFill>
                  <a:schemeClr val="tx1"/>
                </a:solidFill>
                <a:latin typeface="Times New Roman" panose="02020603050405020304" pitchFamily="18" charset="0"/>
                <a:cs typeface="Times New Roman" panose="02020603050405020304" pitchFamily="18" charset="0"/>
              </a:rPr>
              <a:t>Đ</a:t>
            </a:r>
          </a:p>
        </p:txBody>
      </p:sp>
    </p:spTree>
    <p:custDataLst>
      <p:tags r:id="rId1"/>
    </p:custDataLst>
    <p:extLst>
      <p:ext uri="{BB962C8B-B14F-4D97-AF65-F5344CB8AC3E}">
        <p14:creationId xmlns:p14="http://schemas.microsoft.com/office/powerpoint/2010/main" val="36092056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7896"/>
                                        </p:tgtEl>
                                        <p:attrNameLst>
                                          <p:attrName>style.visibility</p:attrName>
                                        </p:attrNameLst>
                                      </p:cBhvr>
                                      <p:to>
                                        <p:strVal val="visible"/>
                                      </p:to>
                                    </p:set>
                                    <p:animEffect transition="in" filter="circle(in)">
                                      <p:cBhvr>
                                        <p:cTn id="7" dur="2000"/>
                                        <p:tgtEl>
                                          <p:spTgt spid="37896"/>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
                                        <p:tgtEl>
                                          <p:spTgt spid="5">
                                            <p:txEl>
                                              <p:pRg st="0" end="0"/>
                                            </p:txEl>
                                          </p:spTgt>
                                        </p:tgtEl>
                                      </p:cBhvr>
                                    </p:animEffect>
                                    <p:anim calcmode="lin" valueType="num">
                                      <p:cBhvr>
                                        <p:cTn id="13"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
                                        <p:tgtEl>
                                          <p:spTgt spid="4">
                                            <p:txEl>
                                              <p:pRg st="0" end="0"/>
                                            </p:txEl>
                                          </p:spTgt>
                                        </p:tgtEl>
                                      </p:cBhvr>
                                    </p:animEffect>
                                    <p:anim calcmode="lin" valueType="num">
                                      <p:cBhvr>
                                        <p:cTn id="22"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400" fill="hold"/>
                                        <p:tgtEl>
                                          <p:spTgt spid="4">
                                            <p:txEl>
                                              <p:pRg st="0" end="0"/>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p:cTn id="30"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31"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32" dur="10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3" presetClass="entr" presetSubtype="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100"/>
                                        <p:tgtEl>
                                          <p:spTgt spid="7">
                                            <p:txEl>
                                              <p:pRg st="0" end="0"/>
                                            </p:txEl>
                                          </p:spTgt>
                                        </p:tgtEl>
                                      </p:cBhvr>
                                    </p:animEffect>
                                    <p:anim calcmode="lin" valueType="num">
                                      <p:cBhvr>
                                        <p:cTn id="38" dur="4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9" dur="400" fill="hold"/>
                                        <p:tgtEl>
                                          <p:spTgt spid="7">
                                            <p:txEl>
                                              <p:pRg st="0" end="0"/>
                                            </p:txEl>
                                          </p:spTgt>
                                        </p:tgtEl>
                                        <p:attrNameLst>
                                          <p:attrName>ppt_y</p:attrName>
                                        </p:attrNameLst>
                                      </p:cBhvr>
                                      <p:tavLst>
                                        <p:tav tm="0">
                                          <p:val>
                                            <p:strVal val="#ppt_y+0.31"/>
                                          </p:val>
                                        </p:tav>
                                        <p:tav tm="100000">
                                          <p:val>
                                            <p:strVal val="#ppt_y+0.31"/>
                                          </p:val>
                                        </p:tav>
                                      </p:tavLst>
                                    </p:anim>
                                    <p:anim calcmode="lin" valueType="num">
                                      <p:cBhvr>
                                        <p:cTn id="40" dur="600" decel="50000" fill="hold">
                                          <p:stCondLst>
                                            <p:cond delay="400"/>
                                          </p:stCondLst>
                                        </p:cTn>
                                        <p:tgtEl>
                                          <p:spTgt spid="7">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600" decel="50000" fill="hold">
                                          <p:stCondLst>
                                            <p:cond delay="400"/>
                                          </p:stCondLst>
                                        </p:cTn>
                                        <p:tgtEl>
                                          <p:spTgt spid="7">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779" y="279271"/>
            <a:ext cx="10972681" cy="601217"/>
          </a:xfrm>
        </p:spPr>
        <p:txBody>
          <a:bodyPr/>
          <a:lstStyle/>
          <a:p>
            <a:r>
              <a:rPr lang="en-US" altLang="en-US" sz="2397" b="1" i="1" dirty="0" err="1">
                <a:solidFill>
                  <a:srgbClr val="C00000"/>
                </a:solidFill>
                <a:latin typeface="Times New Roman" panose="02020603050405020304" pitchFamily="18" charset="0"/>
                <a:cs typeface="Times New Roman" panose="02020603050405020304" pitchFamily="18" charset="0"/>
                <a:sym typeface="+mn-ea"/>
              </a:rPr>
              <a:t>Câu</a:t>
            </a:r>
            <a:r>
              <a:rPr lang="en-US" altLang="en-US" sz="2397" b="1" i="1" dirty="0">
                <a:solidFill>
                  <a:srgbClr val="C00000"/>
                </a:solidFill>
                <a:latin typeface="Times New Roman" panose="02020603050405020304" pitchFamily="18" charset="0"/>
                <a:cs typeface="Times New Roman" panose="02020603050405020304" pitchFamily="18" charset="0"/>
                <a:sym typeface="+mn-ea"/>
              </a:rPr>
              <a:t> </a:t>
            </a:r>
            <a:r>
              <a:rPr lang="vi-VN" altLang="en-US" sz="2397" b="1" i="1" dirty="0" smtClean="0">
                <a:solidFill>
                  <a:srgbClr val="C00000"/>
                </a:solidFill>
                <a:latin typeface="Times New Roman" panose="02020603050405020304" pitchFamily="18" charset="0"/>
                <a:cs typeface="Times New Roman" panose="02020603050405020304" pitchFamily="18" charset="0"/>
                <a:sym typeface="+mn-ea"/>
              </a:rPr>
              <a:t>1</a:t>
            </a:r>
            <a:r>
              <a:rPr lang="en-US" altLang="en-US" sz="2397" b="1" i="1" dirty="0" smtClean="0">
                <a:solidFill>
                  <a:srgbClr val="C00000"/>
                </a:solidFill>
                <a:latin typeface="Times New Roman" panose="02020603050405020304" pitchFamily="18" charset="0"/>
                <a:cs typeface="Times New Roman" panose="02020603050405020304" pitchFamily="18" charset="0"/>
                <a:sym typeface="+mn-ea"/>
              </a:rPr>
              <a:t>0</a:t>
            </a:r>
            <a:r>
              <a:rPr lang="vi-VN" altLang="en-US" sz="2397" b="1" i="1" dirty="0" smtClean="0">
                <a:solidFill>
                  <a:srgbClr val="C00000"/>
                </a:solidFill>
                <a:latin typeface="Times New Roman" panose="02020603050405020304" pitchFamily="18" charset="0"/>
                <a:cs typeface="Times New Roman" panose="02020603050405020304" pitchFamily="18" charset="0"/>
                <a:sym typeface="+mn-ea"/>
              </a:rPr>
              <a:t> </a:t>
            </a:r>
            <a:r>
              <a:rPr lang="vi-VN" altLang="en-US" sz="2397" b="1" i="1" dirty="0">
                <a:solidFill>
                  <a:srgbClr val="C00000"/>
                </a:solidFill>
                <a:latin typeface="Times New Roman" panose="02020603050405020304" pitchFamily="18" charset="0"/>
                <a:cs typeface="Times New Roman" panose="02020603050405020304" pitchFamily="18" charset="0"/>
                <a:sym typeface="+mn-ea"/>
              </a:rPr>
              <a:t>: </a:t>
            </a:r>
            <a:r>
              <a:rPr lang="vi-VN" altLang="en-US" sz="2397" dirty="0">
                <a:latin typeface="Times New Roman" panose="02020603050405020304" pitchFamily="18" charset="0"/>
                <a:cs typeface="Times New Roman" panose="02020603050405020304" pitchFamily="18" charset="0"/>
              </a:rPr>
              <a:t>Nêu tên quốc gia, tỉnh thành, biển tiếp giáp với tỉnh Thanh Hóa</a:t>
            </a:r>
          </a:p>
        </p:txBody>
      </p:sp>
      <p:pic>
        <p:nvPicPr>
          <p:cNvPr id="6" name="Picture 5"/>
          <p:cNvPicPr>
            <a:picLocks noChangeAspect="1"/>
          </p:cNvPicPr>
          <p:nvPr/>
        </p:nvPicPr>
        <p:blipFill>
          <a:blip r:embed="rId4"/>
          <a:stretch>
            <a:fillRect/>
          </a:stretch>
        </p:blipFill>
        <p:spPr>
          <a:xfrm rot="17168682">
            <a:off x="6492095" y="1755201"/>
            <a:ext cx="2495715" cy="2581807"/>
          </a:xfrm>
          <a:prstGeom prst="rect">
            <a:avLst/>
          </a:prstGeom>
        </p:spPr>
      </p:pic>
      <p:grpSp>
        <p:nvGrpSpPr>
          <p:cNvPr id="8" name="Group 7"/>
          <p:cNvGrpSpPr/>
          <p:nvPr/>
        </p:nvGrpSpPr>
        <p:grpSpPr>
          <a:xfrm>
            <a:off x="7884311" y="1545441"/>
            <a:ext cx="3641071" cy="1141551"/>
            <a:chOff x="2552700" y="2514600"/>
            <a:chExt cx="3876643" cy="1143000"/>
          </a:xfrm>
        </p:grpSpPr>
        <p:sp>
          <p:nvSpPr>
            <p:cNvPr id="9" name="Rectangle: Rounded Corners 8"/>
            <p:cNvSpPr/>
            <p:nvPr/>
          </p:nvSpPr>
          <p:spPr>
            <a:xfrm>
              <a:off x="3114826" y="2743200"/>
              <a:ext cx="3314517" cy="914400"/>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4886">
                <a:defRPr/>
              </a:pPr>
              <a:r>
                <a:rPr lang="en-US" sz="2798" b="1" dirty="0" err="1">
                  <a:solidFill>
                    <a:srgbClr val="002060"/>
                  </a:solidFill>
                  <a:latin typeface="Cambria" panose="02040503050406030204" pitchFamily="18" charset="0"/>
                  <a:ea typeface="Cambria" panose="02040503050406030204" pitchFamily="18" charset="0"/>
                  <a:cs typeface="Baloo" panose="03080902040302020200" pitchFamily="66" charset="0"/>
                </a:rPr>
                <a:t>Tiếp</a:t>
              </a:r>
              <a:r>
                <a:rPr lang="en-US" sz="2798"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798" b="1" dirty="0" err="1">
                  <a:solidFill>
                    <a:srgbClr val="002060"/>
                  </a:solidFill>
                  <a:latin typeface="Cambria" panose="02040503050406030204" pitchFamily="18" charset="0"/>
                  <a:ea typeface="Cambria" panose="02040503050406030204" pitchFamily="18" charset="0"/>
                  <a:cs typeface="Baloo" panose="03080902040302020200" pitchFamily="66" charset="0"/>
                </a:rPr>
                <a:t>giáp</a:t>
              </a:r>
              <a:r>
                <a:rPr lang="en-US" sz="2798"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798" b="1" dirty="0" err="1">
                  <a:solidFill>
                    <a:srgbClr val="002060"/>
                  </a:solidFill>
                  <a:latin typeface="Cambria" panose="02040503050406030204" pitchFamily="18" charset="0"/>
                  <a:ea typeface="Cambria" panose="02040503050406030204" pitchFamily="18" charset="0"/>
                  <a:cs typeface="Baloo" panose="03080902040302020200" pitchFamily="66" charset="0"/>
                </a:rPr>
                <a:t>với</a:t>
              </a:r>
              <a:r>
                <a:rPr lang="en-US" sz="2798" b="1" dirty="0">
                  <a:solidFill>
                    <a:srgbClr val="002060"/>
                  </a:solidFill>
                  <a:latin typeface="Cambria" panose="02040503050406030204" pitchFamily="18" charset="0"/>
                  <a:ea typeface="Cambria" panose="02040503050406030204" pitchFamily="18" charset="0"/>
                  <a:cs typeface="Baloo" panose="03080902040302020200" pitchFamily="66" charset="0"/>
                </a:rPr>
                <a:t>:</a:t>
              </a:r>
            </a:p>
            <a:p>
              <a:pPr algn="just" defTabSz="684886">
                <a:defRPr/>
              </a:pPr>
              <a:r>
                <a:rPr lang="en-US" sz="2798"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vi-VN" altLang="en-US" sz="2798" b="1" dirty="0" err="1">
                  <a:solidFill>
                    <a:srgbClr val="002060"/>
                  </a:solidFill>
                  <a:latin typeface="Cambria" panose="02040503050406030204" pitchFamily="18" charset="0"/>
                  <a:ea typeface="Cambria" panose="02040503050406030204" pitchFamily="18" charset="0"/>
                  <a:cs typeface="Baloo" panose="03080902040302020200" pitchFamily="66" charset="0"/>
                </a:rPr>
                <a:t>Hòa Bình, Sơn La</a:t>
              </a:r>
              <a:r>
                <a:rPr lang="en-US" sz="2798" b="1" dirty="0">
                  <a:solidFill>
                    <a:srgbClr val="002060"/>
                  </a:solidFill>
                  <a:latin typeface="Cambria" panose="02040503050406030204" pitchFamily="18" charset="0"/>
                  <a:ea typeface="Cambria" panose="02040503050406030204" pitchFamily="18" charset="0"/>
                  <a:cs typeface="Baloo" panose="03080902040302020200" pitchFamily="66" charset="0"/>
                </a:rPr>
                <a:t>.</a:t>
              </a:r>
            </a:p>
          </p:txBody>
        </p:sp>
        <p:pic>
          <p:nvPicPr>
            <p:cNvPr id="10" name="Picture 9" descr="A picture containing clipart, graphics, circle, symbol&#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2700" y="2514600"/>
              <a:ext cx="695324" cy="695324"/>
            </a:xfrm>
            <a:prstGeom prst="rect">
              <a:avLst/>
            </a:prstGeom>
          </p:spPr>
        </p:pic>
      </p:grpSp>
      <p:pic>
        <p:nvPicPr>
          <p:cNvPr id="18" name="Picture 17"/>
          <p:cNvPicPr>
            <a:picLocks noChangeAspect="1"/>
          </p:cNvPicPr>
          <p:nvPr/>
        </p:nvPicPr>
        <p:blipFill>
          <a:blip r:embed="rId6"/>
          <a:stretch>
            <a:fillRect/>
          </a:stretch>
        </p:blipFill>
        <p:spPr>
          <a:xfrm rot="20796262">
            <a:off x="6465458" y="3123636"/>
            <a:ext cx="2405343" cy="2489056"/>
          </a:xfrm>
          <a:prstGeom prst="rect">
            <a:avLst/>
          </a:prstGeom>
        </p:spPr>
      </p:pic>
      <p:grpSp>
        <p:nvGrpSpPr>
          <p:cNvPr id="19" name="Group 18"/>
          <p:cNvGrpSpPr/>
          <p:nvPr/>
        </p:nvGrpSpPr>
        <p:grpSpPr>
          <a:xfrm>
            <a:off x="7579897" y="4913016"/>
            <a:ext cx="4023966" cy="932266"/>
            <a:chOff x="2552700" y="2476500"/>
            <a:chExt cx="4476750" cy="933450"/>
          </a:xfrm>
        </p:grpSpPr>
        <p:sp>
          <p:nvSpPr>
            <p:cNvPr id="22" name="Rectangle: Rounded Corners 21"/>
            <p:cNvSpPr/>
            <p:nvPr/>
          </p:nvSpPr>
          <p:spPr>
            <a:xfrm>
              <a:off x="3114675" y="2495550"/>
              <a:ext cx="3914775" cy="914400"/>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4886">
                <a:defRPr/>
              </a:pPr>
              <a:r>
                <a:rPr lang="en-US" sz="2798" b="1" dirty="0" err="1">
                  <a:solidFill>
                    <a:srgbClr val="002060"/>
                  </a:solidFill>
                  <a:latin typeface="Cambria" panose="02040503050406030204" pitchFamily="18" charset="0"/>
                  <a:ea typeface="Cambria" panose="02040503050406030204" pitchFamily="18" charset="0"/>
                  <a:cs typeface="Baloo" panose="03080902040302020200" pitchFamily="66" charset="0"/>
                </a:rPr>
                <a:t>Tiếp</a:t>
              </a:r>
              <a:r>
                <a:rPr lang="en-US" sz="2798"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798" b="1" dirty="0" err="1">
                  <a:solidFill>
                    <a:srgbClr val="002060"/>
                  </a:solidFill>
                  <a:latin typeface="Cambria" panose="02040503050406030204" pitchFamily="18" charset="0"/>
                  <a:ea typeface="Cambria" panose="02040503050406030204" pitchFamily="18" charset="0"/>
                  <a:cs typeface="Baloo" panose="03080902040302020200" pitchFamily="66" charset="0"/>
                </a:rPr>
                <a:t>giáp</a:t>
              </a:r>
              <a:r>
                <a:rPr lang="en-US" sz="2798"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798" b="1" dirty="0" err="1">
                  <a:solidFill>
                    <a:srgbClr val="002060"/>
                  </a:solidFill>
                  <a:latin typeface="Cambria" panose="02040503050406030204" pitchFamily="18" charset="0"/>
                  <a:ea typeface="Cambria" panose="02040503050406030204" pitchFamily="18" charset="0"/>
                  <a:cs typeface="Baloo" panose="03080902040302020200" pitchFamily="66" charset="0"/>
                </a:rPr>
                <a:t>với</a:t>
              </a:r>
              <a:r>
                <a:rPr lang="en-US" sz="2798" b="1" dirty="0">
                  <a:solidFill>
                    <a:srgbClr val="002060"/>
                  </a:solidFill>
                  <a:latin typeface="Cambria" panose="02040503050406030204" pitchFamily="18" charset="0"/>
                  <a:ea typeface="Cambria" panose="02040503050406030204" pitchFamily="18" charset="0"/>
                  <a:cs typeface="Baloo" panose="03080902040302020200" pitchFamily="66" charset="0"/>
                </a:rPr>
                <a:t>: </a:t>
              </a:r>
            </a:p>
            <a:p>
              <a:pPr algn="just" defTabSz="684886">
                <a:defRPr/>
              </a:pPr>
              <a:r>
                <a:rPr lang="vi-VN" altLang="en-US" sz="2798" b="1" dirty="0" err="1">
                  <a:solidFill>
                    <a:srgbClr val="002060"/>
                  </a:solidFill>
                  <a:latin typeface="Cambria" panose="02040503050406030204" pitchFamily="18" charset="0"/>
                  <a:ea typeface="Cambria" panose="02040503050406030204" pitchFamily="18" charset="0"/>
                  <a:cs typeface="Baloo" panose="03080902040302020200" pitchFamily="66" charset="0"/>
                </a:rPr>
                <a:t>Nghệ An</a:t>
              </a:r>
            </a:p>
          </p:txBody>
        </p:sp>
        <p:pic>
          <p:nvPicPr>
            <p:cNvPr id="24" name="Picture 23" descr="A picture containing clipart, graphics, circle, symbol&#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52700" y="2476500"/>
              <a:ext cx="695324" cy="695324"/>
            </a:xfrm>
            <a:prstGeom prst="rect">
              <a:avLst/>
            </a:prstGeom>
          </p:spPr>
        </p:pic>
      </p:grpSp>
      <p:pic>
        <p:nvPicPr>
          <p:cNvPr id="37" name="Picture 36"/>
          <p:cNvPicPr>
            <a:picLocks noChangeAspect="1"/>
          </p:cNvPicPr>
          <p:nvPr/>
        </p:nvPicPr>
        <p:blipFill>
          <a:blip r:embed="rId8"/>
          <a:stretch>
            <a:fillRect/>
          </a:stretch>
        </p:blipFill>
        <p:spPr>
          <a:xfrm rot="1823096">
            <a:off x="2212706" y="3029933"/>
            <a:ext cx="2274064" cy="2763504"/>
          </a:xfrm>
          <a:prstGeom prst="rect">
            <a:avLst/>
          </a:prstGeom>
        </p:spPr>
      </p:pic>
      <p:grpSp>
        <p:nvGrpSpPr>
          <p:cNvPr id="43" name="Group 42"/>
          <p:cNvGrpSpPr/>
          <p:nvPr/>
        </p:nvGrpSpPr>
        <p:grpSpPr>
          <a:xfrm>
            <a:off x="-97032" y="4846426"/>
            <a:ext cx="3363770" cy="1093986"/>
            <a:chOff x="2552700" y="2476500"/>
            <a:chExt cx="3368040" cy="1095375"/>
          </a:xfrm>
        </p:grpSpPr>
        <p:sp>
          <p:nvSpPr>
            <p:cNvPr id="44" name="Rectangle: Rounded Corners 43"/>
            <p:cNvSpPr/>
            <p:nvPr/>
          </p:nvSpPr>
          <p:spPr>
            <a:xfrm>
              <a:off x="3324225" y="2657475"/>
              <a:ext cx="2596515" cy="914400"/>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4886">
                <a:defRPr/>
              </a:pPr>
              <a:r>
                <a:rPr lang="en-US" sz="2798" b="1" dirty="0" err="1">
                  <a:solidFill>
                    <a:srgbClr val="002060"/>
                  </a:solidFill>
                  <a:latin typeface="Cambria" panose="02040503050406030204" pitchFamily="18" charset="0"/>
                  <a:ea typeface="Cambria" panose="02040503050406030204" pitchFamily="18" charset="0"/>
                  <a:cs typeface="Baloo" panose="03080902040302020200" pitchFamily="66" charset="0"/>
                </a:rPr>
                <a:t>Tiếp</a:t>
              </a:r>
              <a:r>
                <a:rPr lang="en-US" sz="2798"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798" b="1" dirty="0" err="1">
                  <a:solidFill>
                    <a:srgbClr val="002060"/>
                  </a:solidFill>
                  <a:latin typeface="Cambria" panose="02040503050406030204" pitchFamily="18" charset="0"/>
                  <a:ea typeface="Cambria" panose="02040503050406030204" pitchFamily="18" charset="0"/>
                  <a:cs typeface="Baloo" panose="03080902040302020200" pitchFamily="66" charset="0"/>
                </a:rPr>
                <a:t>giáp</a:t>
              </a:r>
              <a:r>
                <a:rPr lang="en-US" sz="2798"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798" b="1" dirty="0" err="1">
                  <a:solidFill>
                    <a:srgbClr val="002060"/>
                  </a:solidFill>
                  <a:latin typeface="Cambria" panose="02040503050406030204" pitchFamily="18" charset="0"/>
                  <a:ea typeface="Cambria" panose="02040503050406030204" pitchFamily="18" charset="0"/>
                  <a:cs typeface="Baloo" panose="03080902040302020200" pitchFamily="66" charset="0"/>
                </a:rPr>
                <a:t>với</a:t>
              </a:r>
              <a:r>
                <a:rPr lang="en-US" sz="2798" b="1" dirty="0">
                  <a:solidFill>
                    <a:srgbClr val="002060"/>
                  </a:solidFill>
                  <a:latin typeface="Cambria" panose="02040503050406030204" pitchFamily="18" charset="0"/>
                  <a:ea typeface="Cambria" panose="02040503050406030204" pitchFamily="18" charset="0"/>
                  <a:cs typeface="Baloo" panose="03080902040302020200" pitchFamily="66" charset="0"/>
                </a:rPr>
                <a:t>:</a:t>
              </a:r>
            </a:p>
            <a:p>
              <a:pPr algn="just" defTabSz="684886">
                <a:defRPr/>
              </a:pPr>
              <a:r>
                <a:rPr lang="en-US" sz="2798"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vi-VN" altLang="en-US" sz="2798" b="1" dirty="0" err="1">
                  <a:solidFill>
                    <a:srgbClr val="002060"/>
                  </a:solidFill>
                  <a:latin typeface="Cambria" panose="02040503050406030204" pitchFamily="18" charset="0"/>
                  <a:ea typeface="Cambria" panose="02040503050406030204" pitchFamily="18" charset="0"/>
                  <a:cs typeface="Baloo" panose="03080902040302020200" pitchFamily="66" charset="0"/>
                </a:rPr>
                <a:t>Biển Đông</a:t>
              </a:r>
            </a:p>
          </p:txBody>
        </p:sp>
        <p:pic>
          <p:nvPicPr>
            <p:cNvPr id="45" name="Picture 44" descr="A picture containing clipart, graphics, circle, symbol&#10;&#10;Description automatically generate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52700" y="2476500"/>
              <a:ext cx="695324" cy="695324"/>
            </a:xfrm>
            <a:prstGeom prst="rect">
              <a:avLst/>
            </a:prstGeom>
          </p:spPr>
        </p:pic>
      </p:grpSp>
      <p:pic>
        <p:nvPicPr>
          <p:cNvPr id="46" name="Picture 45"/>
          <p:cNvPicPr>
            <a:picLocks noChangeAspect="1"/>
          </p:cNvPicPr>
          <p:nvPr/>
        </p:nvPicPr>
        <p:blipFill>
          <a:blip r:embed="rId10"/>
          <a:stretch>
            <a:fillRect/>
          </a:stretch>
        </p:blipFill>
        <p:spPr>
          <a:xfrm rot="1151003">
            <a:off x="2060024" y="2607559"/>
            <a:ext cx="2502374" cy="1217654"/>
          </a:xfrm>
          <a:prstGeom prst="rect">
            <a:avLst/>
          </a:prstGeom>
        </p:spPr>
      </p:pic>
      <p:grpSp>
        <p:nvGrpSpPr>
          <p:cNvPr id="47" name="Group 46"/>
          <p:cNvGrpSpPr/>
          <p:nvPr/>
        </p:nvGrpSpPr>
        <p:grpSpPr>
          <a:xfrm>
            <a:off x="-182648" y="1307618"/>
            <a:ext cx="3300984" cy="1474503"/>
            <a:chOff x="2647950" y="3343275"/>
            <a:chExt cx="3305174" cy="1476375"/>
          </a:xfrm>
        </p:grpSpPr>
        <p:sp>
          <p:nvSpPr>
            <p:cNvPr id="48" name="Rectangle: Rounded Corners 47"/>
            <p:cNvSpPr/>
            <p:nvPr/>
          </p:nvSpPr>
          <p:spPr>
            <a:xfrm>
              <a:off x="3105149" y="3581399"/>
              <a:ext cx="2847975" cy="1238251"/>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4886">
                <a:defRPr/>
              </a:pPr>
              <a:r>
                <a:rPr lang="en-US" sz="2798" b="1" dirty="0" err="1">
                  <a:solidFill>
                    <a:srgbClr val="002060"/>
                  </a:solidFill>
                  <a:latin typeface="Cambria" panose="02040503050406030204" pitchFamily="18" charset="0"/>
                  <a:ea typeface="Cambria" panose="02040503050406030204" pitchFamily="18" charset="0"/>
                  <a:cs typeface="Baloo" panose="03080902040302020200" pitchFamily="66" charset="0"/>
                </a:rPr>
                <a:t>Tiếp</a:t>
              </a:r>
              <a:r>
                <a:rPr lang="en-US" sz="2798"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798" b="1" dirty="0" err="1">
                  <a:solidFill>
                    <a:srgbClr val="002060"/>
                  </a:solidFill>
                  <a:latin typeface="Cambria" panose="02040503050406030204" pitchFamily="18" charset="0"/>
                  <a:ea typeface="Cambria" panose="02040503050406030204" pitchFamily="18" charset="0"/>
                  <a:cs typeface="Baloo" panose="03080902040302020200" pitchFamily="66" charset="0"/>
                </a:rPr>
                <a:t>giáp</a:t>
              </a:r>
              <a:r>
                <a:rPr lang="en-US" sz="2798"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798" b="1" dirty="0" err="1">
                  <a:solidFill>
                    <a:srgbClr val="002060"/>
                  </a:solidFill>
                  <a:latin typeface="Cambria" panose="02040503050406030204" pitchFamily="18" charset="0"/>
                  <a:ea typeface="Cambria" panose="02040503050406030204" pitchFamily="18" charset="0"/>
                  <a:cs typeface="Baloo" panose="03080902040302020200" pitchFamily="66" charset="0"/>
                </a:rPr>
                <a:t>với</a:t>
              </a:r>
              <a:r>
                <a:rPr lang="en-US" sz="2798"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vi-VN" altLang="en-US" sz="2798" b="1" dirty="0" err="1">
                  <a:solidFill>
                    <a:srgbClr val="002060"/>
                  </a:solidFill>
                  <a:latin typeface="Cambria" panose="02040503050406030204" pitchFamily="18" charset="0"/>
                  <a:ea typeface="Cambria" panose="02040503050406030204" pitchFamily="18" charset="0"/>
                  <a:cs typeface="Baloo" panose="03080902040302020200" pitchFamily="66" charset="0"/>
                </a:rPr>
                <a:t>Nghệ An, Lào</a:t>
              </a:r>
            </a:p>
          </p:txBody>
        </p:sp>
        <p:pic>
          <p:nvPicPr>
            <p:cNvPr id="49" name="Picture 48" descr="A picture containing clipart, graphics, circle, symbol&#10;&#10;Description automatically generate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47950" y="3343275"/>
              <a:ext cx="695324" cy="695324"/>
            </a:xfrm>
            <a:prstGeom prst="rect">
              <a:avLst/>
            </a:prstGeom>
          </p:spPr>
        </p:pic>
      </p:grpSp>
      <p:pic>
        <p:nvPicPr>
          <p:cNvPr id="2" name="Content Placeholder 1"/>
          <p:cNvPicPr>
            <a:picLocks noGrp="1" noChangeAspect="1"/>
          </p:cNvPicPr>
          <p:nvPr>
            <p:ph idx="1"/>
          </p:nvPr>
        </p:nvPicPr>
        <p:blipFill>
          <a:blip r:embed="rId11"/>
          <a:stretch>
            <a:fillRect/>
          </a:stretch>
        </p:blipFill>
        <p:spPr>
          <a:xfrm>
            <a:off x="4212323" y="1716674"/>
            <a:ext cx="2651727" cy="3824195"/>
          </a:xfrm>
          <a:prstGeom prst="rect">
            <a:avLst/>
          </a:prstGeom>
        </p:spPr>
      </p:pic>
      <p:sp>
        <p:nvSpPr>
          <p:cNvPr id="7194" name="Text Box 37"/>
          <p:cNvSpPr txBox="1">
            <a:spLocks noChangeArrowheads="1"/>
          </p:cNvSpPr>
          <p:nvPr/>
        </p:nvSpPr>
        <p:spPr bwMode="auto">
          <a:xfrm>
            <a:off x="4668943" y="5552284"/>
            <a:ext cx="1787003" cy="5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50000"/>
              </a:spcBef>
              <a:buClrTx/>
              <a:buSzTx/>
              <a:buNone/>
            </a:pPr>
            <a:r>
              <a:rPr lang="en-US" altLang="en-US" sz="2798" dirty="0">
                <a:solidFill>
                  <a:srgbClr val="0000CC"/>
                </a:solidFill>
                <a:latin typeface="Times New Roman" panose="02020603050405020304" pitchFamily="18" charset="0"/>
                <a:cs typeface="Times New Roman" panose="02020603050405020304" pitchFamily="18" charset="0"/>
              </a:rPr>
              <a:t> </a:t>
            </a:r>
            <a:r>
              <a:rPr lang="vi-VN" altLang="en-US" sz="2397"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Thanh Hóa</a:t>
            </a:r>
          </a:p>
        </p:txBody>
      </p:sp>
    </p:spTree>
    <p:custDataLst>
      <p:tags r:id="rId1"/>
    </p:custDataLst>
    <p:extLst>
      <p:ext uri="{BB962C8B-B14F-4D97-AF65-F5344CB8AC3E}">
        <p14:creationId xmlns:p14="http://schemas.microsoft.com/office/powerpoint/2010/main" val="276255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down)">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1000"/>
                                        <p:tgtEl>
                                          <p:spTgt spid="43"/>
                                        </p:tgtEl>
                                      </p:cBhvr>
                                    </p:animEffect>
                                    <p:anim calcmode="lin" valueType="num">
                                      <p:cBhvr>
                                        <p:cTn id="37" dur="1000" fill="hold"/>
                                        <p:tgtEl>
                                          <p:spTgt spid="43"/>
                                        </p:tgtEl>
                                        <p:attrNameLst>
                                          <p:attrName>ppt_x</p:attrName>
                                        </p:attrNameLst>
                                      </p:cBhvr>
                                      <p:tavLst>
                                        <p:tav tm="0">
                                          <p:val>
                                            <p:strVal val="#ppt_x"/>
                                          </p:val>
                                        </p:tav>
                                        <p:tav tm="100000">
                                          <p:val>
                                            <p:strVal val="#ppt_x"/>
                                          </p:val>
                                        </p:tav>
                                      </p:tavLst>
                                    </p:anim>
                                    <p:anim calcmode="lin" valueType="num">
                                      <p:cBhvr>
                                        <p:cTn id="3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down)">
                                      <p:cBhvr>
                                        <p:cTn id="43" dur="500"/>
                                        <p:tgtEl>
                                          <p:spTgt spid="46"/>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1530392" y="2793371"/>
            <a:ext cx="9132406" cy="645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endParaRPr lang="en-GB" altLang="en-US" sz="3595">
              <a:latin typeface="Arial" panose="020B0604020202020204" pitchFamily="34" charset="0"/>
            </a:endParaRPr>
          </a:p>
        </p:txBody>
      </p:sp>
      <p:sp>
        <p:nvSpPr>
          <p:cNvPr id="37894" name="Text Box 6"/>
          <p:cNvSpPr txBox="1">
            <a:spLocks noChangeArrowheads="1"/>
          </p:cNvSpPr>
          <p:nvPr/>
        </p:nvSpPr>
        <p:spPr bwMode="auto">
          <a:xfrm>
            <a:off x="1217654" y="2629915"/>
            <a:ext cx="10243516" cy="2012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buNone/>
            </a:pPr>
            <a:r>
              <a:rPr lang="vi-VN" altLang="en-US" sz="2996" b="1">
                <a:latin typeface="Times New Roman" panose="02020603050405020304" pitchFamily="18" charset="0"/>
                <a:cs typeface="Times New Roman" panose="02020603050405020304" pitchFamily="18" charset="0"/>
              </a:rPr>
              <a:t>- </a:t>
            </a:r>
            <a:r>
              <a:rPr lang="en-US" sz="2996" b="1">
                <a:latin typeface="Times New Roman" panose="02020603050405020304" pitchFamily="18" charset="0"/>
                <a:cs typeface="Times New Roman" panose="02020603050405020304" pitchFamily="18" charset="0"/>
              </a:rPr>
              <a:t>Lễ hội </a:t>
            </a:r>
            <a:r>
              <a:rPr lang="vi-VN" altLang="en-US" sz="2996" b="1">
                <a:latin typeface="Times New Roman" panose="02020603050405020304" pitchFamily="18" charset="0"/>
                <a:cs typeface="Times New Roman" panose="02020603050405020304" pitchFamily="18" charset="0"/>
              </a:rPr>
              <a:t>Mai An Tiêm</a:t>
            </a:r>
            <a:r>
              <a:rPr lang="en-US" sz="2996" b="1">
                <a:latin typeface="Times New Roman" panose="02020603050405020304" pitchFamily="18" charset="0"/>
                <a:cs typeface="Times New Roman" panose="02020603050405020304" pitchFamily="18" charset="0"/>
              </a:rPr>
              <a:t>, Lễ hội </a:t>
            </a:r>
            <a:r>
              <a:rPr lang="vi-VN" altLang="en-US" sz="2996" b="1">
                <a:latin typeface="Times New Roman" panose="02020603050405020304" pitchFamily="18" charset="0"/>
                <a:cs typeface="Times New Roman" panose="02020603050405020304" pitchFamily="18" charset="0"/>
              </a:rPr>
              <a:t>Chùa Tiên</a:t>
            </a:r>
            <a:r>
              <a:rPr lang="en-US" sz="2996" b="1">
                <a:latin typeface="Times New Roman" panose="02020603050405020304" pitchFamily="18" charset="0"/>
                <a:cs typeface="Times New Roman" panose="02020603050405020304" pitchFamily="18" charset="0"/>
              </a:rPr>
              <a:t>, Lễ hội </a:t>
            </a:r>
            <a:r>
              <a:rPr lang="vi-VN" altLang="en-US" sz="2996" b="1">
                <a:latin typeface="Times New Roman" panose="02020603050405020304" pitchFamily="18" charset="0"/>
                <a:cs typeface="Times New Roman" panose="02020603050405020304" pitchFamily="18" charset="0"/>
              </a:rPr>
              <a:t>Đền sòng</a:t>
            </a:r>
            <a:r>
              <a:rPr lang="en-US" sz="2996" b="1">
                <a:latin typeface="Times New Roman" panose="02020603050405020304" pitchFamily="18" charset="0"/>
                <a:cs typeface="Times New Roman" panose="02020603050405020304" pitchFamily="18" charset="0"/>
              </a:rPr>
              <a:t>…..</a:t>
            </a:r>
          </a:p>
          <a:p>
            <a:pPr>
              <a:buNone/>
            </a:pPr>
            <a:r>
              <a:rPr lang="vi-VN" altLang="en-US" sz="2996" b="1">
                <a:latin typeface="Times New Roman" panose="02020603050405020304" pitchFamily="18" charset="0"/>
                <a:cs typeface="Times New Roman" panose="02020603050405020304" pitchFamily="18" charset="0"/>
              </a:rPr>
              <a:t>- </a:t>
            </a:r>
            <a:r>
              <a:rPr lang="en-US" sz="2996" b="1">
                <a:latin typeface="Times New Roman" panose="02020603050405020304" pitchFamily="18" charset="0"/>
                <a:cs typeface="Times New Roman" panose="02020603050405020304" pitchFamily="18" charset="0"/>
              </a:rPr>
              <a:t>Món ăn: </a:t>
            </a:r>
            <a:r>
              <a:rPr lang="vi-VN" altLang="en-US" sz="2996" b="1">
                <a:latin typeface="Times New Roman" panose="02020603050405020304" pitchFamily="18" charset="0"/>
                <a:cs typeface="Times New Roman" panose="02020603050405020304" pitchFamily="18" charset="0"/>
              </a:rPr>
              <a:t>Nem chua</a:t>
            </a:r>
            <a:r>
              <a:rPr lang="en-US" sz="2996" b="1">
                <a:latin typeface="Times New Roman" panose="02020603050405020304" pitchFamily="18" charset="0"/>
                <a:cs typeface="Times New Roman" panose="02020603050405020304" pitchFamily="18" charset="0"/>
              </a:rPr>
              <a:t>, </a:t>
            </a:r>
            <a:r>
              <a:rPr lang="vi-VN" altLang="en-US" sz="2996" b="1">
                <a:latin typeface="Times New Roman" panose="02020603050405020304" pitchFamily="18" charset="0"/>
                <a:cs typeface="Times New Roman" panose="02020603050405020304" pitchFamily="18" charset="0"/>
              </a:rPr>
              <a:t>Gỏi nhệch</a:t>
            </a:r>
            <a:r>
              <a:rPr lang="en-US" sz="2996" b="1">
                <a:latin typeface="Times New Roman" panose="02020603050405020304" pitchFamily="18" charset="0"/>
                <a:cs typeface="Times New Roman" panose="02020603050405020304" pitchFamily="18" charset="0"/>
              </a:rPr>
              <a:t>, </a:t>
            </a:r>
            <a:r>
              <a:rPr lang="vi-VN" altLang="en-US" sz="2996" b="1">
                <a:latin typeface="Times New Roman" panose="02020603050405020304" pitchFamily="18" charset="0"/>
                <a:cs typeface="Times New Roman" panose="02020603050405020304" pitchFamily="18" charset="0"/>
              </a:rPr>
              <a:t>Bánh gai tứ trụ</a:t>
            </a:r>
            <a:r>
              <a:rPr lang="en-US" sz="2996" b="1">
                <a:latin typeface="Times New Roman" panose="02020603050405020304" pitchFamily="18" charset="0"/>
                <a:cs typeface="Times New Roman" panose="02020603050405020304" pitchFamily="18" charset="0"/>
              </a:rPr>
              <a:t>….</a:t>
            </a:r>
          </a:p>
        </p:txBody>
      </p:sp>
      <p:sp>
        <p:nvSpPr>
          <p:cNvPr id="37896" name="Text Box 8"/>
          <p:cNvSpPr txBox="1">
            <a:spLocks noChangeArrowheads="1"/>
          </p:cNvSpPr>
          <p:nvPr/>
        </p:nvSpPr>
        <p:spPr bwMode="auto">
          <a:xfrm>
            <a:off x="908484" y="974666"/>
            <a:ext cx="10731528" cy="553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buNone/>
            </a:pPr>
            <a:r>
              <a:rPr lang="en-US" altLang="en-US" sz="2397" b="1" i="1" dirty="0" err="1">
                <a:solidFill>
                  <a:srgbClr val="C00000"/>
                </a:solidFill>
                <a:latin typeface="Times New Roman" panose="02020603050405020304" pitchFamily="18" charset="0"/>
                <a:cs typeface="Times New Roman" panose="02020603050405020304" pitchFamily="18" charset="0"/>
              </a:rPr>
              <a:t>Câu</a:t>
            </a:r>
            <a:r>
              <a:rPr lang="en-US" altLang="en-US" sz="2397" b="1" i="1">
                <a:solidFill>
                  <a:srgbClr val="C00000"/>
                </a:solidFill>
                <a:latin typeface="Times New Roman" panose="02020603050405020304" pitchFamily="18" charset="0"/>
                <a:cs typeface="Times New Roman" panose="02020603050405020304" pitchFamily="18" charset="0"/>
              </a:rPr>
              <a:t> </a:t>
            </a:r>
            <a:r>
              <a:rPr lang="en-US" altLang="en-US" sz="2397" b="1" i="1" smtClean="0">
                <a:solidFill>
                  <a:srgbClr val="C00000"/>
                </a:solidFill>
                <a:latin typeface="Times New Roman" panose="02020603050405020304" pitchFamily="18" charset="0"/>
                <a:cs typeface="Times New Roman" panose="02020603050405020304" pitchFamily="18" charset="0"/>
              </a:rPr>
              <a:t>11:</a:t>
            </a:r>
            <a:r>
              <a:rPr lang="en-US" altLang="en-US" sz="2397" i="1" smtClean="0">
                <a:solidFill>
                  <a:srgbClr val="FFFF00"/>
                </a:solidFill>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Viết</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tên</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một</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số</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món</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ăn</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lễ</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hội</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tiêu</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biểu</a:t>
            </a:r>
            <a:r>
              <a:rPr lang="en-US" sz="2996" dirty="0">
                <a:latin typeface="Times New Roman" panose="02020603050405020304" pitchFamily="18" charset="0"/>
                <a:cs typeface="Times New Roman" panose="02020603050405020304" pitchFamily="18" charset="0"/>
              </a:rPr>
              <a:t> ở </a:t>
            </a:r>
            <a:r>
              <a:rPr lang="en-US" sz="2996" dirty="0" err="1">
                <a:latin typeface="Times New Roman" panose="02020603050405020304" pitchFamily="18" charset="0"/>
                <a:cs typeface="Times New Roman" panose="02020603050405020304" pitchFamily="18" charset="0"/>
              </a:rPr>
              <a:t>địa</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phương</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em</a:t>
            </a:r>
            <a:r>
              <a:rPr lang="en-US" sz="2996"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14267005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7896"/>
                                        </p:tgtEl>
                                        <p:attrNameLst>
                                          <p:attrName>style.visibility</p:attrName>
                                        </p:attrNameLst>
                                      </p:cBhvr>
                                      <p:to>
                                        <p:strVal val="visible"/>
                                      </p:to>
                                    </p:set>
                                    <p:animEffect transition="in" filter="circle(in)">
                                      <p:cBhvr>
                                        <p:cTn id="7" dur="2000"/>
                                        <p:tgtEl>
                                          <p:spTgt spid="3789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37894">
                                            <p:txEl>
                                              <p:pRg st="0" end="0"/>
                                            </p:txEl>
                                          </p:spTgt>
                                        </p:tgtEl>
                                        <p:attrNameLst>
                                          <p:attrName>style.visibility</p:attrName>
                                        </p:attrNameLst>
                                      </p:cBhvr>
                                      <p:to>
                                        <p:strVal val="visible"/>
                                      </p:to>
                                    </p:set>
                                    <p:animEffect transition="in" filter="fade">
                                      <p:cBhvr>
                                        <p:cTn id="12" dur="1000"/>
                                        <p:tgtEl>
                                          <p:spTgt spid="37894">
                                            <p:txEl>
                                              <p:pRg st="0" end="0"/>
                                            </p:txEl>
                                          </p:spTgt>
                                        </p:tgtEl>
                                      </p:cBhvr>
                                    </p:animEffect>
                                    <p:anim calcmode="lin" valueType="num">
                                      <p:cBhvr>
                                        <p:cTn id="13" dur="1000" fill="hold"/>
                                        <p:tgtEl>
                                          <p:spTgt spid="37894">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37894">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789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37894">
                                            <p:txEl>
                                              <p:pRg st="1" end="1"/>
                                            </p:txEl>
                                          </p:spTgt>
                                        </p:tgtEl>
                                        <p:attrNameLst>
                                          <p:attrName>style.visibility</p:attrName>
                                        </p:attrNameLst>
                                      </p:cBhvr>
                                      <p:to>
                                        <p:strVal val="visible"/>
                                      </p:to>
                                    </p:set>
                                    <p:animEffect transition="in" filter="fade">
                                      <p:cBhvr>
                                        <p:cTn id="20" dur="1000"/>
                                        <p:tgtEl>
                                          <p:spTgt spid="37894">
                                            <p:txEl>
                                              <p:pRg st="1" end="1"/>
                                            </p:txEl>
                                          </p:spTgt>
                                        </p:tgtEl>
                                      </p:cBhvr>
                                    </p:animEffect>
                                    <p:anim calcmode="lin" valueType="num">
                                      <p:cBhvr>
                                        <p:cTn id="21" dur="1000" fill="hold"/>
                                        <p:tgtEl>
                                          <p:spTgt spid="37894">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37894">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7894">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3903665" y="82139"/>
            <a:ext cx="9555338" cy="1063760"/>
            <a:chOff x="5063633" y="164812"/>
            <a:chExt cx="12541382" cy="1420147"/>
          </a:xfrm>
        </p:grpSpPr>
        <p:grpSp>
          <p:nvGrpSpPr>
            <p:cNvPr id="27" name="Group 26"/>
            <p:cNvGrpSpPr/>
            <p:nvPr/>
          </p:nvGrpSpPr>
          <p:grpSpPr>
            <a:xfrm>
              <a:off x="5063633" y="164812"/>
              <a:ext cx="2445670" cy="1136049"/>
              <a:chOff x="5063633" y="164812"/>
              <a:chExt cx="2445670" cy="1136049"/>
            </a:xfrm>
          </p:grpSpPr>
          <p:sp>
            <p:nvSpPr>
              <p:cNvPr id="29" name="TextBox 28"/>
              <p:cNvSpPr txBox="1"/>
              <p:nvPr/>
            </p:nvSpPr>
            <p:spPr>
              <a:xfrm>
                <a:off x="5063633" y="164812"/>
                <a:ext cx="242459" cy="584919"/>
              </a:xfrm>
              <a:prstGeom prst="rect">
                <a:avLst/>
              </a:prstGeom>
              <a:noFill/>
            </p:spPr>
            <p:txBody>
              <a:bodyPr wrap="none" rtlCol="0">
                <a:spAutoFit/>
              </a:bodyPr>
              <a:lstStyle/>
              <a:p>
                <a:pPr defTabSz="684886" eaLnBrk="0" fontAlgn="base" hangingPunct="0">
                  <a:spcBef>
                    <a:spcPct val="0"/>
                  </a:spcBef>
                  <a:spcAft>
                    <a:spcPct val="0"/>
                  </a:spcAft>
                  <a:defRPr/>
                </a:pPr>
                <a:endParaRPr lang="en-US" sz="2247" dirty="0">
                  <a:solidFill>
                    <a:srgbClr val="0000CC"/>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7266844" y="746759"/>
                <a:ext cx="242459" cy="554102"/>
              </a:xfrm>
              <a:prstGeom prst="rect">
                <a:avLst/>
              </a:prstGeom>
              <a:noFill/>
            </p:spPr>
            <p:txBody>
              <a:bodyPr wrap="none" rtlCol="0">
                <a:spAutoFit/>
              </a:bodyPr>
              <a:lstStyle/>
              <a:p>
                <a:pPr defTabSz="684886" eaLnBrk="0" fontAlgn="base" hangingPunct="0">
                  <a:spcBef>
                    <a:spcPct val="0"/>
                  </a:spcBef>
                  <a:spcAft>
                    <a:spcPct val="0"/>
                  </a:spcAft>
                  <a:defRPr/>
                </a:pPr>
                <a:endParaRPr lang="en-US" sz="2097" b="1" dirty="0">
                  <a:solidFill>
                    <a:srgbClr val="FF0066"/>
                  </a:solidFill>
                  <a:latin typeface="Times New Roman" panose="02020603050405020304" pitchFamily="18" charset="0"/>
                  <a:cs typeface="Times New Roman" panose="02020603050405020304" pitchFamily="18" charset="0"/>
                </a:endParaRPr>
              </a:p>
            </p:txBody>
          </p:sp>
        </p:grpSp>
        <p:cxnSp>
          <p:nvCxnSpPr>
            <p:cNvPr id="28" name="Straight Connector 27"/>
            <p:cNvCxnSpPr/>
            <p:nvPr/>
          </p:nvCxnSpPr>
          <p:spPr>
            <a:xfrm>
              <a:off x="17155529" y="1584959"/>
              <a:ext cx="449486"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 name="TextBox 2"/>
          <p:cNvSpPr txBox="1"/>
          <p:nvPr/>
        </p:nvSpPr>
        <p:spPr>
          <a:xfrm>
            <a:off x="1187332" y="3657310"/>
            <a:ext cx="9046790" cy="590162"/>
          </a:xfrm>
          <a:prstGeom prst="rect">
            <a:avLst/>
          </a:prstGeom>
          <a:noFill/>
        </p:spPr>
        <p:txBody>
          <a:bodyPr wrap="square">
            <a:spAutoFit/>
          </a:bodyPr>
          <a:lstStyle/>
          <a:p>
            <a:pPr>
              <a:lnSpc>
                <a:spcPct val="120000"/>
              </a:lnSpc>
            </a:pPr>
            <a:r>
              <a:rPr lang="vi-VN" sz="2696" b="1" dirty="0">
                <a:solidFill>
                  <a:srgbClr val="0000CC"/>
                </a:solidFill>
                <a:latin typeface="Times New Roman" panose="02020603050405020304" pitchFamily="18" charset="0"/>
                <a:cs typeface="Times New Roman" panose="02020603050405020304" pitchFamily="18" charset="0"/>
              </a:rPr>
              <a:t> </a:t>
            </a:r>
            <a:endParaRPr lang="en-US" sz="2696" b="1" dirty="0">
              <a:solidFill>
                <a:srgbClr val="0000CC"/>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716799" y="632201"/>
            <a:ext cx="10630216" cy="553357"/>
          </a:xfrm>
          <a:prstGeom prst="rect">
            <a:avLst/>
          </a:prstGeom>
          <a:noFill/>
        </p:spPr>
        <p:txBody>
          <a:bodyPr wrap="square">
            <a:spAutoFit/>
          </a:bodyPr>
          <a:lstStyle/>
          <a:p>
            <a:r>
              <a:rPr lang="en-US" sz="2397" b="1" kern="0" dirty="0" err="1">
                <a:latin typeface="Times New Roman" panose="02020603050405020304" pitchFamily="18" charset="0"/>
                <a:ea typeface="Times New Roman" panose="02020603050405020304" pitchFamily="18" charset="0"/>
              </a:rPr>
              <a:t>Câu</a:t>
            </a:r>
            <a:r>
              <a:rPr lang="en-US" sz="2397" b="1" kern="0" dirty="0">
                <a:latin typeface="Times New Roman" panose="02020603050405020304" pitchFamily="18" charset="0"/>
                <a:ea typeface="Times New Roman" panose="02020603050405020304" pitchFamily="18" charset="0"/>
              </a:rPr>
              <a:t> </a:t>
            </a:r>
            <a:r>
              <a:rPr lang="en-US" sz="2397" b="1" kern="0" dirty="0" smtClean="0">
                <a:latin typeface="Times New Roman" panose="02020603050405020304" pitchFamily="18" charset="0"/>
                <a:ea typeface="Times New Roman" panose="02020603050405020304" pitchFamily="18" charset="0"/>
              </a:rPr>
              <a:t>1.</a:t>
            </a:r>
            <a:r>
              <a:rPr lang="en-US" sz="2397" kern="0" dirty="0">
                <a:latin typeface="Times New Roman" panose="02020603050405020304" pitchFamily="18" charset="0"/>
                <a:ea typeface="Times New Roman" panose="02020603050405020304" pitchFamily="18" charset="0"/>
              </a:rPr>
              <a:t> </a:t>
            </a:r>
            <a:r>
              <a:rPr lang="en-US" sz="2996" kern="0" dirty="0" err="1">
                <a:latin typeface="Times New Roman" panose="02020603050405020304" pitchFamily="18" charset="0"/>
                <a:ea typeface="Times New Roman" panose="02020603050405020304" pitchFamily="18" charset="0"/>
              </a:rPr>
              <a:t>Nối</a:t>
            </a:r>
            <a:r>
              <a:rPr lang="en-US" sz="2996" kern="0" dirty="0">
                <a:latin typeface="Times New Roman" panose="02020603050405020304" pitchFamily="18" charset="0"/>
                <a:ea typeface="Times New Roman" panose="02020603050405020304" pitchFamily="18" charset="0"/>
              </a:rPr>
              <a:t> </a:t>
            </a:r>
            <a:r>
              <a:rPr lang="en-US" sz="2996" kern="0" dirty="0" err="1">
                <a:latin typeface="Times New Roman" panose="02020603050405020304" pitchFamily="18" charset="0"/>
                <a:ea typeface="Times New Roman" panose="02020603050405020304" pitchFamily="18" charset="0"/>
              </a:rPr>
              <a:t>thông</a:t>
            </a:r>
            <a:r>
              <a:rPr lang="en-US" sz="2996" kern="0" dirty="0">
                <a:latin typeface="Times New Roman" panose="02020603050405020304" pitchFamily="18" charset="0"/>
                <a:ea typeface="Times New Roman" panose="02020603050405020304" pitchFamily="18" charset="0"/>
              </a:rPr>
              <a:t> tin ở </a:t>
            </a:r>
            <a:r>
              <a:rPr lang="en-US" sz="2996" kern="0" dirty="0" err="1">
                <a:latin typeface="Times New Roman" panose="02020603050405020304" pitchFamily="18" charset="0"/>
                <a:ea typeface="Times New Roman" panose="02020603050405020304" pitchFamily="18" charset="0"/>
              </a:rPr>
              <a:t>cột</a:t>
            </a:r>
            <a:r>
              <a:rPr lang="en-US" sz="2996" kern="0" dirty="0">
                <a:latin typeface="Times New Roman" panose="02020603050405020304" pitchFamily="18" charset="0"/>
                <a:ea typeface="Times New Roman" panose="02020603050405020304" pitchFamily="18" charset="0"/>
              </a:rPr>
              <a:t> A </a:t>
            </a:r>
            <a:r>
              <a:rPr lang="en-US" sz="2996" kern="0" dirty="0" err="1">
                <a:latin typeface="Times New Roman" panose="02020603050405020304" pitchFamily="18" charset="0"/>
                <a:ea typeface="Times New Roman" panose="02020603050405020304" pitchFamily="18" charset="0"/>
              </a:rPr>
              <a:t>và</a:t>
            </a:r>
            <a:r>
              <a:rPr lang="en-US" sz="2996" kern="0" dirty="0">
                <a:latin typeface="Times New Roman" panose="02020603050405020304" pitchFamily="18" charset="0"/>
                <a:ea typeface="Times New Roman" panose="02020603050405020304" pitchFamily="18" charset="0"/>
              </a:rPr>
              <a:t> B </a:t>
            </a:r>
            <a:r>
              <a:rPr lang="en-US" sz="2996" kern="0" dirty="0" err="1">
                <a:latin typeface="Times New Roman" panose="02020603050405020304" pitchFamily="18" charset="0"/>
                <a:ea typeface="Times New Roman" panose="02020603050405020304" pitchFamily="18" charset="0"/>
              </a:rPr>
              <a:t>để</a:t>
            </a:r>
            <a:r>
              <a:rPr lang="en-US" sz="2996" kern="0" dirty="0">
                <a:latin typeface="Times New Roman" panose="02020603050405020304" pitchFamily="18" charset="0"/>
                <a:ea typeface="Times New Roman" panose="02020603050405020304" pitchFamily="18" charset="0"/>
              </a:rPr>
              <a:t> </a:t>
            </a:r>
            <a:r>
              <a:rPr lang="en-US" sz="2996" kern="0" dirty="0" err="1">
                <a:latin typeface="Times New Roman" panose="02020603050405020304" pitchFamily="18" charset="0"/>
                <a:ea typeface="Times New Roman" panose="02020603050405020304" pitchFamily="18" charset="0"/>
              </a:rPr>
              <a:t>tạo</a:t>
            </a:r>
            <a:r>
              <a:rPr lang="en-US" sz="2996" kern="0" dirty="0">
                <a:latin typeface="Times New Roman" panose="02020603050405020304" pitchFamily="18" charset="0"/>
                <a:ea typeface="Times New Roman" panose="02020603050405020304" pitchFamily="18" charset="0"/>
              </a:rPr>
              <a:t> </a:t>
            </a:r>
            <a:r>
              <a:rPr lang="en-US" sz="2996" kern="0" dirty="0" err="1">
                <a:latin typeface="Times New Roman" panose="02020603050405020304" pitchFamily="18" charset="0"/>
                <a:ea typeface="Times New Roman" panose="02020603050405020304" pitchFamily="18" charset="0"/>
              </a:rPr>
              <a:t>thành</a:t>
            </a:r>
            <a:r>
              <a:rPr lang="en-US" sz="2996" kern="0" dirty="0">
                <a:latin typeface="Times New Roman" panose="02020603050405020304" pitchFamily="18" charset="0"/>
                <a:ea typeface="Times New Roman" panose="02020603050405020304" pitchFamily="18" charset="0"/>
              </a:rPr>
              <a:t> </a:t>
            </a:r>
            <a:r>
              <a:rPr lang="en-US" sz="2996" kern="0" dirty="0" err="1">
                <a:latin typeface="Times New Roman" panose="02020603050405020304" pitchFamily="18" charset="0"/>
                <a:ea typeface="Times New Roman" panose="02020603050405020304" pitchFamily="18" charset="0"/>
              </a:rPr>
              <a:t>thông</a:t>
            </a:r>
            <a:r>
              <a:rPr lang="en-US" sz="2996" kern="0" dirty="0">
                <a:latin typeface="Times New Roman" panose="02020603050405020304" pitchFamily="18" charset="0"/>
                <a:ea typeface="Times New Roman" panose="02020603050405020304" pitchFamily="18" charset="0"/>
              </a:rPr>
              <a:t> tin </a:t>
            </a:r>
            <a:r>
              <a:rPr lang="en-US" sz="2996" kern="0" dirty="0" err="1">
                <a:latin typeface="Times New Roman" panose="02020603050405020304" pitchFamily="18" charset="0"/>
                <a:ea typeface="Times New Roman" panose="02020603050405020304" pitchFamily="18" charset="0"/>
              </a:rPr>
              <a:t>hoàn</a:t>
            </a:r>
            <a:r>
              <a:rPr lang="en-US" sz="2996" kern="0" dirty="0">
                <a:latin typeface="Times New Roman" panose="02020603050405020304" pitchFamily="18" charset="0"/>
                <a:ea typeface="Times New Roman" panose="02020603050405020304" pitchFamily="18" charset="0"/>
              </a:rPr>
              <a:t> </a:t>
            </a:r>
            <a:r>
              <a:rPr lang="en-US" sz="2996" kern="0" dirty="0" err="1">
                <a:latin typeface="Times New Roman" panose="02020603050405020304" pitchFamily="18" charset="0"/>
                <a:ea typeface="Times New Roman" panose="02020603050405020304" pitchFamily="18" charset="0"/>
              </a:rPr>
              <a:t>chỉnh</a:t>
            </a:r>
            <a:endParaRPr lang="en-US" sz="2996" kern="0" dirty="0">
              <a:latin typeface="Times New Roman" panose="02020603050405020304" pitchFamily="18" charset="0"/>
              <a:ea typeface="Times New Roman" panose="02020603050405020304" pitchFamily="18" charset="0"/>
            </a:endParaRPr>
          </a:p>
        </p:txBody>
      </p:sp>
      <p:graphicFrame>
        <p:nvGraphicFramePr>
          <p:cNvPr id="16" name="Table 15"/>
          <p:cNvGraphicFramePr>
            <a:graphicFrameLocks noGrp="1"/>
          </p:cNvGraphicFramePr>
          <p:nvPr/>
        </p:nvGraphicFramePr>
        <p:xfrm>
          <a:off x="350551" y="1488364"/>
          <a:ext cx="11527760" cy="5060457"/>
        </p:xfrm>
        <a:graphic>
          <a:graphicData uri="http://schemas.openxmlformats.org/drawingml/2006/table">
            <a:tbl>
              <a:tblPr firstRow="1" firstCol="1" bandRow="1">
                <a:tableStyleId>{5C22544A-7EE6-4342-B048-85BDC9FD1C3A}</a:tableStyleId>
              </a:tblPr>
              <a:tblGrid>
                <a:gridCol w="5723450">
                  <a:extLst>
                    <a:ext uri="{9D8B030D-6E8A-4147-A177-3AD203B41FA5}">
                      <a16:colId xmlns:a16="http://schemas.microsoft.com/office/drawing/2014/main" val="20000"/>
                    </a:ext>
                  </a:extLst>
                </a:gridCol>
                <a:gridCol w="2089514">
                  <a:extLst>
                    <a:ext uri="{9D8B030D-6E8A-4147-A177-3AD203B41FA5}">
                      <a16:colId xmlns:a16="http://schemas.microsoft.com/office/drawing/2014/main" val="20001"/>
                    </a:ext>
                  </a:extLst>
                </a:gridCol>
                <a:gridCol w="3714796">
                  <a:extLst>
                    <a:ext uri="{9D8B030D-6E8A-4147-A177-3AD203B41FA5}">
                      <a16:colId xmlns:a16="http://schemas.microsoft.com/office/drawing/2014/main" val="20002"/>
                    </a:ext>
                  </a:extLst>
                </a:gridCol>
              </a:tblGrid>
              <a:tr h="718701">
                <a:tc>
                  <a:txBody>
                    <a:bodyPr/>
                    <a:lstStyle/>
                    <a:p>
                      <a:pPr algn="ctr">
                        <a:lnSpc>
                          <a:spcPct val="107000"/>
                        </a:lnSpc>
                        <a:spcAft>
                          <a:spcPts val="800"/>
                        </a:spcAft>
                      </a:pPr>
                      <a:r>
                        <a:rPr lang="en-US" sz="2700" kern="0" dirty="0">
                          <a:solidFill>
                            <a:schemeClr val="tx1"/>
                          </a:solidFill>
                          <a:effectLst/>
                          <a:latin typeface="Times New Roman" panose="02020603050405020304" pitchFamily="18" charset="0"/>
                          <a:cs typeface="Times New Roman" panose="02020603050405020304" pitchFamily="18" charset="0"/>
                        </a:rPr>
                        <a:t>A</a:t>
                      </a:r>
                      <a:endParaRPr lang="en-US" sz="27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539" marR="28539" marT="28539" marB="28539" anchor="ctr"/>
                </a:tc>
                <a:tc>
                  <a:txBody>
                    <a:bodyPr/>
                    <a:lstStyle/>
                    <a:p>
                      <a:pPr algn="ctr">
                        <a:lnSpc>
                          <a:spcPct val="107000"/>
                        </a:lnSpc>
                        <a:spcAft>
                          <a:spcPts val="800"/>
                        </a:spcAft>
                      </a:pPr>
                      <a:r>
                        <a:rPr lang="en-US" sz="2700" kern="0" dirty="0">
                          <a:solidFill>
                            <a:schemeClr val="tx1"/>
                          </a:solidFill>
                          <a:effectLst/>
                          <a:latin typeface="Times New Roman" panose="02020603050405020304" pitchFamily="18" charset="0"/>
                          <a:cs typeface="Times New Roman" panose="02020603050405020304" pitchFamily="18" charset="0"/>
                        </a:rPr>
                        <a:t> </a:t>
                      </a:r>
                      <a:endParaRPr lang="en-US" sz="27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539" marR="28539" marT="28539" marB="28539" anchor="ctr"/>
                </a:tc>
                <a:tc>
                  <a:txBody>
                    <a:bodyPr/>
                    <a:lstStyle/>
                    <a:p>
                      <a:pPr algn="ctr">
                        <a:lnSpc>
                          <a:spcPct val="107000"/>
                        </a:lnSpc>
                        <a:spcAft>
                          <a:spcPts val="800"/>
                        </a:spcAft>
                      </a:pPr>
                      <a:r>
                        <a:rPr lang="en-US" sz="2700" kern="0" dirty="0">
                          <a:solidFill>
                            <a:schemeClr val="tx1"/>
                          </a:solidFill>
                          <a:effectLst/>
                          <a:latin typeface="Times New Roman" panose="02020603050405020304" pitchFamily="18" charset="0"/>
                          <a:cs typeface="Times New Roman" panose="02020603050405020304" pitchFamily="18" charset="0"/>
                        </a:rPr>
                        <a:t>B</a:t>
                      </a:r>
                      <a:endParaRPr lang="en-US" sz="27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539" marR="28539" marT="28539" marB="28539" anchor="ctr"/>
                </a:tc>
                <a:extLst>
                  <a:ext uri="{0D108BD9-81ED-4DB2-BD59-A6C34878D82A}">
                    <a16:rowId xmlns:a16="http://schemas.microsoft.com/office/drawing/2014/main" val="10000"/>
                  </a:ext>
                </a:extLst>
              </a:tr>
              <a:tr h="1279964">
                <a:tc>
                  <a:txBody>
                    <a:bodyPr/>
                    <a:lstStyle/>
                    <a:p>
                      <a:pPr>
                        <a:lnSpc>
                          <a:spcPct val="107000"/>
                        </a:lnSpc>
                        <a:spcAft>
                          <a:spcPts val="800"/>
                        </a:spcAft>
                      </a:pPr>
                      <a:r>
                        <a:rPr lang="en-US" sz="2700" kern="0">
                          <a:solidFill>
                            <a:schemeClr val="tx1"/>
                          </a:solidFill>
                          <a:effectLst/>
                          <a:latin typeface="Times New Roman" panose="02020603050405020304" pitchFamily="18" charset="0"/>
                          <a:cs typeface="Times New Roman" panose="02020603050405020304" pitchFamily="18" charset="0"/>
                        </a:rPr>
                        <a:t>1. Người dân ở Đồng bằng Bắc bộ chủ yếu là</a:t>
                      </a:r>
                    </a:p>
                  </a:txBody>
                  <a:tcPr marL="28539" marR="28539" marT="28539" marB="28539" anchor="ctr"/>
                </a:tc>
                <a:tc>
                  <a:txBody>
                    <a:bodyPr/>
                    <a:lstStyle/>
                    <a:p>
                      <a:pPr>
                        <a:lnSpc>
                          <a:spcPct val="107000"/>
                        </a:lnSpc>
                        <a:spcAft>
                          <a:spcPts val="800"/>
                        </a:spcAft>
                      </a:pPr>
                      <a:r>
                        <a:rPr lang="en-US" sz="2700" kern="0">
                          <a:solidFill>
                            <a:schemeClr val="tx1"/>
                          </a:solidFill>
                          <a:effectLst/>
                          <a:latin typeface="Times New Roman" panose="02020603050405020304" pitchFamily="18" charset="0"/>
                          <a:cs typeface="Times New Roman" panose="02020603050405020304" pitchFamily="18" charset="0"/>
                        </a:rPr>
                        <a:t> </a:t>
                      </a:r>
                      <a:endParaRPr lang="en-US" sz="2700" kern="10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800"/>
                        </a:spcAft>
                      </a:pPr>
                      <a:r>
                        <a:rPr lang="en-US" sz="2700" kern="0">
                          <a:solidFill>
                            <a:schemeClr val="tx1"/>
                          </a:solidFill>
                          <a:effectLst/>
                          <a:latin typeface="Times New Roman" panose="02020603050405020304" pitchFamily="18" charset="0"/>
                          <a:cs typeface="Times New Roman" panose="02020603050405020304" pitchFamily="18" charset="0"/>
                        </a:rPr>
                        <a:t> </a:t>
                      </a:r>
                      <a:endParaRPr lang="en-US" sz="27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539" marR="28539" marT="28539" marB="28539" anchor="ctr"/>
                </a:tc>
                <a:tc>
                  <a:txBody>
                    <a:bodyPr/>
                    <a:lstStyle/>
                    <a:p>
                      <a:pPr>
                        <a:lnSpc>
                          <a:spcPct val="107000"/>
                        </a:lnSpc>
                        <a:spcAft>
                          <a:spcPts val="800"/>
                        </a:spcAft>
                      </a:pPr>
                      <a:r>
                        <a:rPr lang="en-US" sz="2700" kern="0">
                          <a:solidFill>
                            <a:schemeClr val="tx1"/>
                          </a:solidFill>
                          <a:effectLst/>
                          <a:latin typeface="Times New Roman" panose="02020603050405020304" pitchFamily="18" charset="0"/>
                          <a:cs typeface="Times New Roman" panose="02020603050405020304" pitchFamily="18" charset="0"/>
                        </a:rPr>
                        <a:t>a. vựa  lúa lớn thứ 2 cả nước.</a:t>
                      </a:r>
                    </a:p>
                  </a:txBody>
                  <a:tcPr marL="28539" marR="28539" marT="28539" marB="28539" anchor="ctr"/>
                </a:tc>
                <a:extLst>
                  <a:ext uri="{0D108BD9-81ED-4DB2-BD59-A6C34878D82A}">
                    <a16:rowId xmlns:a16="http://schemas.microsoft.com/office/drawing/2014/main" val="10001"/>
                  </a:ext>
                </a:extLst>
              </a:tr>
              <a:tr h="965086">
                <a:tc>
                  <a:txBody>
                    <a:bodyPr/>
                    <a:lstStyle/>
                    <a:p>
                      <a:pPr>
                        <a:lnSpc>
                          <a:spcPct val="107000"/>
                        </a:lnSpc>
                        <a:spcAft>
                          <a:spcPts val="800"/>
                        </a:spcAft>
                      </a:pPr>
                      <a:r>
                        <a:rPr lang="en-US" sz="2700" kern="0">
                          <a:solidFill>
                            <a:schemeClr val="tx1"/>
                          </a:solidFill>
                          <a:effectLst/>
                          <a:latin typeface="Times New Roman" panose="02020603050405020304" pitchFamily="18" charset="0"/>
                          <a:cs typeface="Times New Roman" panose="02020603050405020304" pitchFamily="18" charset="0"/>
                        </a:rPr>
                        <a:t>2. Dân cư tập trung đông đúc ở vùng Đồng bằng Bắc bộ do</a:t>
                      </a:r>
                    </a:p>
                  </a:txBody>
                  <a:tcPr marL="28539" marR="28539" marT="28539" marB="28539" anchor="ctr"/>
                </a:tc>
                <a:tc>
                  <a:txBody>
                    <a:bodyPr/>
                    <a:lstStyle/>
                    <a:p>
                      <a:pPr>
                        <a:lnSpc>
                          <a:spcPct val="107000"/>
                        </a:lnSpc>
                        <a:spcAft>
                          <a:spcPts val="800"/>
                        </a:spcAft>
                      </a:pPr>
                      <a:r>
                        <a:rPr lang="en-US" sz="2700" kern="0" dirty="0">
                          <a:solidFill>
                            <a:schemeClr val="tx1"/>
                          </a:solidFill>
                          <a:effectLst/>
                          <a:latin typeface="Times New Roman" panose="02020603050405020304" pitchFamily="18" charset="0"/>
                          <a:cs typeface="Times New Roman" panose="02020603050405020304" pitchFamily="18" charset="0"/>
                        </a:rPr>
                        <a:t> </a:t>
                      </a:r>
                      <a:endParaRPr lang="en-US" sz="27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539" marR="28539" marT="28539" marB="28539" anchor="ctr"/>
                </a:tc>
                <a:tc>
                  <a:txBody>
                    <a:bodyPr/>
                    <a:lstStyle/>
                    <a:p>
                      <a:pPr>
                        <a:lnSpc>
                          <a:spcPct val="107000"/>
                        </a:lnSpc>
                        <a:spcAft>
                          <a:spcPts val="800"/>
                        </a:spcAft>
                      </a:pPr>
                      <a:r>
                        <a:rPr lang="en-US" sz="2700" kern="0">
                          <a:solidFill>
                            <a:schemeClr val="tx1"/>
                          </a:solidFill>
                          <a:effectLst/>
                          <a:latin typeface="Times New Roman" panose="02020603050405020304" pitchFamily="18" charset="0"/>
                          <a:cs typeface="Times New Roman" panose="02020603050405020304" pitchFamily="18" charset="0"/>
                        </a:rPr>
                        <a:t>b. chạm bạc, đúc đồng, dệt lụa, làm gốm,…</a:t>
                      </a:r>
                    </a:p>
                  </a:txBody>
                  <a:tcPr marL="28539" marR="28539" marT="28539" marB="28539" anchor="ctr"/>
                </a:tc>
                <a:extLst>
                  <a:ext uri="{0D108BD9-81ED-4DB2-BD59-A6C34878D82A}">
                    <a16:rowId xmlns:a16="http://schemas.microsoft.com/office/drawing/2014/main" val="10002"/>
                  </a:ext>
                </a:extLst>
              </a:tr>
              <a:tr h="718701">
                <a:tc>
                  <a:txBody>
                    <a:bodyPr/>
                    <a:lstStyle/>
                    <a:p>
                      <a:pPr>
                        <a:lnSpc>
                          <a:spcPct val="107000"/>
                        </a:lnSpc>
                        <a:spcAft>
                          <a:spcPts val="800"/>
                        </a:spcAft>
                      </a:pPr>
                      <a:r>
                        <a:rPr lang="en-US" sz="2700" kern="0">
                          <a:solidFill>
                            <a:schemeClr val="tx1"/>
                          </a:solidFill>
                          <a:effectLst/>
                          <a:latin typeface="Times New Roman" panose="02020603050405020304" pitchFamily="18" charset="0"/>
                          <a:cs typeface="Times New Roman" panose="02020603050405020304" pitchFamily="18" charset="0"/>
                        </a:rPr>
                        <a:t>3. Đồng bằng Bắc bộ là</a:t>
                      </a:r>
                    </a:p>
                  </a:txBody>
                  <a:tcPr marL="28539" marR="28539" marT="28539" marB="28539" anchor="ctr"/>
                </a:tc>
                <a:tc>
                  <a:txBody>
                    <a:bodyPr/>
                    <a:lstStyle/>
                    <a:p>
                      <a:pPr>
                        <a:lnSpc>
                          <a:spcPct val="107000"/>
                        </a:lnSpc>
                        <a:spcAft>
                          <a:spcPts val="800"/>
                        </a:spcAft>
                      </a:pPr>
                      <a:r>
                        <a:rPr lang="en-US" sz="2700" kern="0" dirty="0">
                          <a:solidFill>
                            <a:schemeClr val="tx1"/>
                          </a:solidFill>
                          <a:effectLst/>
                          <a:latin typeface="Times New Roman" panose="02020603050405020304" pitchFamily="18" charset="0"/>
                          <a:cs typeface="Times New Roman" panose="02020603050405020304" pitchFamily="18" charset="0"/>
                        </a:rPr>
                        <a:t> </a:t>
                      </a:r>
                      <a:endParaRPr lang="en-US" sz="27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539" marR="28539" marT="28539" marB="28539" anchor="ctr"/>
                </a:tc>
                <a:tc>
                  <a:txBody>
                    <a:bodyPr/>
                    <a:lstStyle/>
                    <a:p>
                      <a:pPr>
                        <a:lnSpc>
                          <a:spcPct val="107000"/>
                        </a:lnSpc>
                        <a:spcAft>
                          <a:spcPts val="800"/>
                        </a:spcAft>
                      </a:pPr>
                      <a:r>
                        <a:rPr lang="en-US" sz="2700" kern="0">
                          <a:solidFill>
                            <a:schemeClr val="tx1"/>
                          </a:solidFill>
                          <a:effectLst/>
                          <a:latin typeface="Times New Roman" panose="02020603050405020304" pitchFamily="18" charset="0"/>
                          <a:cs typeface="Times New Roman" panose="02020603050405020304" pitchFamily="18" charset="0"/>
                        </a:rPr>
                        <a:t>c. dân tộc kinh</a:t>
                      </a:r>
                    </a:p>
                  </a:txBody>
                  <a:tcPr marL="28539" marR="28539" marT="28539" marB="28539" anchor="ctr"/>
                </a:tc>
                <a:extLst>
                  <a:ext uri="{0D108BD9-81ED-4DB2-BD59-A6C34878D82A}">
                    <a16:rowId xmlns:a16="http://schemas.microsoft.com/office/drawing/2014/main" val="10003"/>
                  </a:ext>
                </a:extLst>
              </a:tr>
              <a:tr h="1376283">
                <a:tc>
                  <a:txBody>
                    <a:bodyPr/>
                    <a:lstStyle/>
                    <a:p>
                      <a:pPr>
                        <a:lnSpc>
                          <a:spcPct val="107000"/>
                        </a:lnSpc>
                        <a:spcAft>
                          <a:spcPts val="800"/>
                        </a:spcAft>
                      </a:pPr>
                      <a:r>
                        <a:rPr lang="en-US" sz="2700" kern="0" dirty="0">
                          <a:solidFill>
                            <a:schemeClr val="tx1"/>
                          </a:solidFill>
                          <a:effectLst/>
                          <a:latin typeface="Times New Roman" panose="02020603050405020304" pitchFamily="18" charset="0"/>
                          <a:cs typeface="Times New Roman" panose="02020603050405020304" pitchFamily="18" charset="0"/>
                        </a:rPr>
                        <a:t> 4. Vùng đồng bằng Bắc bộ có nhiều nghề thử công truyền thống như:</a:t>
                      </a:r>
                    </a:p>
                  </a:txBody>
                  <a:tcPr marL="28539" marR="28539" marT="28539" marB="28539" anchor="ctr"/>
                </a:tc>
                <a:tc>
                  <a:txBody>
                    <a:bodyPr/>
                    <a:lstStyle/>
                    <a:p>
                      <a:pPr>
                        <a:lnSpc>
                          <a:spcPct val="107000"/>
                        </a:lnSpc>
                        <a:spcAft>
                          <a:spcPts val="800"/>
                        </a:spcAft>
                      </a:pPr>
                      <a:r>
                        <a:rPr lang="en-US" sz="2700" kern="0" dirty="0">
                          <a:solidFill>
                            <a:schemeClr val="tx1"/>
                          </a:solidFill>
                          <a:effectLst/>
                          <a:latin typeface="Times New Roman" panose="02020603050405020304" pitchFamily="18" charset="0"/>
                          <a:cs typeface="Times New Roman" panose="02020603050405020304" pitchFamily="18" charset="0"/>
                        </a:rPr>
                        <a:t> </a:t>
                      </a:r>
                      <a:endParaRPr lang="en-US" sz="27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539" marR="28539" marT="28539" marB="28539" anchor="ctr"/>
                </a:tc>
                <a:tc>
                  <a:txBody>
                    <a:bodyPr/>
                    <a:lstStyle/>
                    <a:p>
                      <a:pPr>
                        <a:lnSpc>
                          <a:spcPct val="107000"/>
                        </a:lnSpc>
                        <a:spcAft>
                          <a:spcPts val="800"/>
                        </a:spcAft>
                      </a:pPr>
                      <a:r>
                        <a:rPr lang="en-US" sz="2700" kern="0" dirty="0">
                          <a:solidFill>
                            <a:schemeClr val="tx1"/>
                          </a:solidFill>
                          <a:effectLst/>
                          <a:latin typeface="Times New Roman" panose="02020603050405020304" pitchFamily="18" charset="0"/>
                          <a:cs typeface="Times New Roman" panose="02020603050405020304" pitchFamily="18" charset="0"/>
                        </a:rPr>
                        <a:t>d. điều kiện tự nhiên thuận lợi cho sinh sống và sản xuất.</a:t>
                      </a:r>
                    </a:p>
                  </a:txBody>
                  <a:tcPr marL="28539" marR="28539" marT="28539" marB="28539" anchor="ctr"/>
                </a:tc>
                <a:extLst>
                  <a:ext uri="{0D108BD9-81ED-4DB2-BD59-A6C34878D82A}">
                    <a16:rowId xmlns:a16="http://schemas.microsoft.com/office/drawing/2014/main" val="10004"/>
                  </a:ext>
                </a:extLst>
              </a:tr>
            </a:tbl>
          </a:graphicData>
        </a:graphic>
      </p:graphicFrame>
      <p:cxnSp>
        <p:nvCxnSpPr>
          <p:cNvPr id="18" name="Straight Arrow Connector 17"/>
          <p:cNvCxnSpPr/>
          <p:nvPr/>
        </p:nvCxnSpPr>
        <p:spPr>
          <a:xfrm>
            <a:off x="6038923" y="2972380"/>
            <a:ext cx="2168946" cy="18264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6038923" y="3999775"/>
            <a:ext cx="2168946" cy="17123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V="1">
            <a:off x="6038922" y="2801147"/>
            <a:ext cx="2111869" cy="20547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 name="Straight Arrow Connector 1"/>
          <p:cNvCxnSpPr/>
          <p:nvPr/>
        </p:nvCxnSpPr>
        <p:spPr>
          <a:xfrm flipV="1">
            <a:off x="6038922" y="3885620"/>
            <a:ext cx="2111869" cy="20547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159308474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strVal val="#ppt_w+.3"/>
                                          </p:val>
                                        </p:tav>
                                        <p:tav tm="100000">
                                          <p:val>
                                            <p:strVal val="#ppt_w"/>
                                          </p:val>
                                        </p:tav>
                                      </p:tavLst>
                                    </p:anim>
                                    <p:anim calcmode="lin" valueType="num">
                                      <p:cBhvr>
                                        <p:cTn id="13" dur="1000" fill="hold"/>
                                        <p:tgtEl>
                                          <p:spTgt spid="18"/>
                                        </p:tgtEl>
                                        <p:attrNameLst>
                                          <p:attrName>ppt_h</p:attrName>
                                        </p:attrNameLst>
                                      </p:cBhvr>
                                      <p:tavLst>
                                        <p:tav tm="0">
                                          <p:val>
                                            <p:strVal val="#ppt_h"/>
                                          </p:val>
                                        </p:tav>
                                        <p:tav tm="100000">
                                          <p:val>
                                            <p:strVal val="#ppt_h"/>
                                          </p:val>
                                        </p:tav>
                                      </p:tavLst>
                                    </p:anim>
                                    <p:animEffect transition="in" filter="fade">
                                      <p:cBhvr>
                                        <p:cTn id="14" dur="1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strVal val="#ppt_w+.3"/>
                                          </p:val>
                                        </p:tav>
                                        <p:tav tm="100000">
                                          <p:val>
                                            <p:strVal val="#ppt_w"/>
                                          </p:val>
                                        </p:tav>
                                      </p:tavLst>
                                    </p:anim>
                                    <p:anim calcmode="lin" valueType="num">
                                      <p:cBhvr>
                                        <p:cTn id="20" dur="1000" fill="hold"/>
                                        <p:tgtEl>
                                          <p:spTgt spid="22"/>
                                        </p:tgtEl>
                                        <p:attrNameLst>
                                          <p:attrName>ppt_h</p:attrName>
                                        </p:attrNameLst>
                                      </p:cBhvr>
                                      <p:tavLst>
                                        <p:tav tm="0">
                                          <p:val>
                                            <p:strVal val="#ppt_h"/>
                                          </p:val>
                                        </p:tav>
                                        <p:tav tm="100000">
                                          <p:val>
                                            <p:strVal val="#ppt_h"/>
                                          </p:val>
                                        </p:tav>
                                      </p:tavLst>
                                    </p:anim>
                                    <p:animEffect transition="in" filter="fade">
                                      <p:cBhvr>
                                        <p:cTn id="21" dur="10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p:cTn id="26" dur="1000" fill="hold"/>
                                        <p:tgtEl>
                                          <p:spTgt spid="33"/>
                                        </p:tgtEl>
                                        <p:attrNameLst>
                                          <p:attrName>ppt_w</p:attrName>
                                        </p:attrNameLst>
                                      </p:cBhvr>
                                      <p:tavLst>
                                        <p:tav tm="0">
                                          <p:val>
                                            <p:strVal val="#ppt_w+.3"/>
                                          </p:val>
                                        </p:tav>
                                        <p:tav tm="100000">
                                          <p:val>
                                            <p:strVal val="#ppt_w"/>
                                          </p:val>
                                        </p:tav>
                                      </p:tavLst>
                                    </p:anim>
                                    <p:anim calcmode="lin" valueType="num">
                                      <p:cBhvr>
                                        <p:cTn id="27" dur="1000" fill="hold"/>
                                        <p:tgtEl>
                                          <p:spTgt spid="33"/>
                                        </p:tgtEl>
                                        <p:attrNameLst>
                                          <p:attrName>ppt_h</p:attrName>
                                        </p:attrNameLst>
                                      </p:cBhvr>
                                      <p:tavLst>
                                        <p:tav tm="0">
                                          <p:val>
                                            <p:strVal val="#ppt_h"/>
                                          </p:val>
                                        </p:tav>
                                        <p:tav tm="100000">
                                          <p:val>
                                            <p:strVal val="#ppt_h"/>
                                          </p:val>
                                        </p:tav>
                                      </p:tavLst>
                                    </p:anim>
                                    <p:animEffect transition="in" filter="fade">
                                      <p:cBhvr>
                                        <p:cTn id="28" dur="10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1000" fill="hold"/>
                                        <p:tgtEl>
                                          <p:spTgt spid="2"/>
                                        </p:tgtEl>
                                        <p:attrNameLst>
                                          <p:attrName>ppt_w</p:attrName>
                                        </p:attrNameLst>
                                      </p:cBhvr>
                                      <p:tavLst>
                                        <p:tav tm="0">
                                          <p:val>
                                            <p:strVal val="#ppt_w+.3"/>
                                          </p:val>
                                        </p:tav>
                                        <p:tav tm="100000">
                                          <p:val>
                                            <p:strVal val="#ppt_w"/>
                                          </p:val>
                                        </p:tav>
                                      </p:tavLst>
                                    </p:anim>
                                    <p:anim calcmode="lin" valueType="num">
                                      <p:cBhvr>
                                        <p:cTn id="34" dur="1000" fill="hold"/>
                                        <p:tgtEl>
                                          <p:spTgt spid="2"/>
                                        </p:tgtEl>
                                        <p:attrNameLst>
                                          <p:attrName>ppt_h</p:attrName>
                                        </p:attrNameLst>
                                      </p:cBhvr>
                                      <p:tavLst>
                                        <p:tav tm="0">
                                          <p:val>
                                            <p:strVal val="#ppt_h"/>
                                          </p:val>
                                        </p:tav>
                                        <p:tav tm="100000">
                                          <p:val>
                                            <p:strVal val="#ppt_h"/>
                                          </p:val>
                                        </p:tav>
                                      </p:tavLst>
                                    </p:anim>
                                    <p:animEffect transition="in" filter="fade">
                                      <p:cBhvr>
                                        <p:cTn id="3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383846" y="2793537"/>
            <a:ext cx="11420264" cy="1936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US" sz="2996">
                <a:latin typeface="Times New Roman" panose="02020603050405020304" pitchFamily="18" charset="0"/>
                <a:cs typeface="Times New Roman" panose="02020603050405020304" pitchFamily="18" charset="0"/>
                <a:sym typeface="+mn-ea"/>
              </a:rPr>
              <a:t>Năm 1010, vua Lý Thái Tổ dời đô từ </a:t>
            </a:r>
            <a:r>
              <a:rPr lang="en-US" sz="599">
                <a:latin typeface="Times New Roman" panose="02020603050405020304" pitchFamily="18" charset="0"/>
                <a:cs typeface="Times New Roman" panose="02020603050405020304" pitchFamily="18" charset="0"/>
                <a:sym typeface="+mn-ea"/>
              </a:rPr>
              <a:t>…………...............................................................</a:t>
            </a:r>
            <a:r>
              <a:rPr lang="en-US" sz="2996">
                <a:latin typeface="Times New Roman" panose="02020603050405020304" pitchFamily="18" charset="0"/>
                <a:cs typeface="Times New Roman" panose="02020603050405020304" pitchFamily="18" charset="0"/>
                <a:sym typeface="+mn-ea"/>
              </a:rPr>
              <a:t>(Nình Bình) về thành Đại La (Hà Nội) và đổi tên là </a:t>
            </a:r>
            <a:r>
              <a:rPr lang="en-US" sz="599">
                <a:latin typeface="Times New Roman" panose="02020603050405020304" pitchFamily="18" charset="0"/>
                <a:cs typeface="Times New Roman" panose="02020603050405020304" pitchFamily="18" charset="0"/>
                <a:sym typeface="+mn-ea"/>
              </a:rPr>
              <a:t>……………...........................................................................................</a:t>
            </a:r>
            <a:r>
              <a:rPr lang="en-US" sz="2996">
                <a:latin typeface="Times New Roman" panose="02020603050405020304" pitchFamily="18" charset="0"/>
                <a:cs typeface="Times New Roman" panose="02020603050405020304" pitchFamily="18" charset="0"/>
                <a:sym typeface="+mn-ea"/>
              </a:rPr>
              <a:t> Từ đó, nơi đây là </a:t>
            </a:r>
            <a:r>
              <a:rPr lang="en-US" sz="599">
                <a:latin typeface="Times New Roman" panose="02020603050405020304" pitchFamily="18" charset="0"/>
                <a:cs typeface="Times New Roman" panose="02020603050405020304" pitchFamily="18" charset="0"/>
                <a:sym typeface="+mn-ea"/>
              </a:rPr>
              <a:t>……………........................................................</a:t>
            </a:r>
            <a:r>
              <a:rPr lang="en-US" sz="2996">
                <a:latin typeface="Times New Roman" panose="02020603050405020304" pitchFamily="18" charset="0"/>
                <a:cs typeface="Times New Roman" panose="02020603050405020304" pitchFamily="18" charset="0"/>
                <a:sym typeface="+mn-ea"/>
              </a:rPr>
              <a:t>của các triều đại Lý, Trần, </a:t>
            </a:r>
            <a:r>
              <a:rPr lang="en-US" sz="599">
                <a:latin typeface="Times New Roman" panose="02020603050405020304" pitchFamily="18" charset="0"/>
                <a:cs typeface="Times New Roman" panose="02020603050405020304" pitchFamily="18" charset="0"/>
                <a:sym typeface="+mn-ea"/>
              </a:rPr>
              <a:t>…………................................................................</a:t>
            </a:r>
            <a:r>
              <a:rPr lang="en-US" sz="2996">
                <a:latin typeface="Times New Roman" panose="02020603050405020304" pitchFamily="18" charset="0"/>
                <a:cs typeface="Times New Roman" panose="02020603050405020304" pitchFamily="18" charset="0"/>
                <a:sym typeface="+mn-ea"/>
              </a:rPr>
              <a:t>Ngày nay, Hà Nội là Thủ đô của nước Cộng hoà xã hội chủ nghĩa Việt Nam.</a:t>
            </a:r>
            <a:endParaRPr lang="en-GB" altLang="en-US" sz="2996">
              <a:latin typeface="Arial" panose="020B0604020202020204" pitchFamily="34" charset="0"/>
            </a:endParaRPr>
          </a:p>
        </p:txBody>
      </p:sp>
      <p:sp>
        <p:nvSpPr>
          <p:cNvPr id="37896" name="Text Box 8"/>
          <p:cNvSpPr txBox="1">
            <a:spLocks noChangeArrowheads="1"/>
          </p:cNvSpPr>
          <p:nvPr/>
        </p:nvSpPr>
        <p:spPr bwMode="auto">
          <a:xfrm>
            <a:off x="274091" y="403891"/>
            <a:ext cx="11529663" cy="220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r>
              <a:rPr lang="en-US" altLang="en-US" sz="2397" b="1" dirty="0" err="1">
                <a:latin typeface="Times New Roman" panose="02020603050405020304" pitchFamily="18" charset="0"/>
                <a:cs typeface="Times New Roman" panose="02020603050405020304" pitchFamily="18" charset="0"/>
              </a:rPr>
              <a:t>Câu</a:t>
            </a:r>
            <a:r>
              <a:rPr lang="en-US" altLang="en-US" sz="2397" b="1" dirty="0">
                <a:latin typeface="Times New Roman" panose="02020603050405020304" pitchFamily="18" charset="0"/>
                <a:cs typeface="Times New Roman" panose="02020603050405020304" pitchFamily="18" charset="0"/>
              </a:rPr>
              <a:t> </a:t>
            </a:r>
            <a:r>
              <a:rPr lang="en-US" altLang="en-US" sz="2397" b="1" dirty="0" smtClean="0">
                <a:latin typeface="Times New Roman" panose="02020603050405020304" pitchFamily="18" charset="0"/>
                <a:cs typeface="Times New Roman" panose="02020603050405020304" pitchFamily="18" charset="0"/>
              </a:rPr>
              <a:t>2. </a:t>
            </a:r>
            <a:r>
              <a:rPr lang="en-US" sz="2397" b="1" dirty="0" err="1">
                <a:latin typeface="Times New Roman" panose="02020603050405020304" pitchFamily="18" charset="0"/>
                <a:cs typeface="Times New Roman" panose="02020603050405020304" pitchFamily="18" charset="0"/>
              </a:rPr>
              <a:t>Điền</a:t>
            </a:r>
            <a:r>
              <a:rPr lang="en-US" sz="2397" b="1" dirty="0">
                <a:latin typeface="Times New Roman" panose="02020603050405020304" pitchFamily="18" charset="0"/>
                <a:cs typeface="Times New Roman" panose="02020603050405020304" pitchFamily="18" charset="0"/>
              </a:rPr>
              <a:t> </a:t>
            </a:r>
            <a:r>
              <a:rPr lang="en-US" sz="2397" b="1" dirty="0" err="1">
                <a:latin typeface="Times New Roman" panose="02020603050405020304" pitchFamily="18" charset="0"/>
                <a:cs typeface="Times New Roman" panose="02020603050405020304" pitchFamily="18" charset="0"/>
              </a:rPr>
              <a:t>các</a:t>
            </a:r>
            <a:r>
              <a:rPr lang="en-US" sz="2397" b="1" dirty="0">
                <a:latin typeface="Times New Roman" panose="02020603050405020304" pitchFamily="18" charset="0"/>
                <a:cs typeface="Times New Roman" panose="02020603050405020304" pitchFamily="18" charset="0"/>
              </a:rPr>
              <a:t> </a:t>
            </a:r>
            <a:r>
              <a:rPr lang="en-US" sz="2397" b="1" dirty="0" err="1">
                <a:latin typeface="Times New Roman" panose="02020603050405020304" pitchFamily="18" charset="0"/>
                <a:cs typeface="Times New Roman" panose="02020603050405020304" pitchFamily="18" charset="0"/>
              </a:rPr>
              <a:t>từ</a:t>
            </a:r>
            <a:r>
              <a:rPr lang="en-US" sz="2397" b="1" dirty="0">
                <a:latin typeface="Times New Roman" panose="02020603050405020304" pitchFamily="18" charset="0"/>
                <a:cs typeface="Times New Roman" panose="02020603050405020304" pitchFamily="18" charset="0"/>
              </a:rPr>
              <a:t> “ </a:t>
            </a:r>
            <a:r>
              <a:rPr lang="en-US" sz="2397" b="1" dirty="0" err="1">
                <a:latin typeface="Times New Roman" panose="02020603050405020304" pitchFamily="18" charset="0"/>
                <a:cs typeface="Times New Roman" panose="02020603050405020304" pitchFamily="18" charset="0"/>
              </a:rPr>
              <a:t>Thăng</a:t>
            </a:r>
            <a:r>
              <a:rPr lang="en-US" sz="2397" b="1" dirty="0">
                <a:latin typeface="Times New Roman" panose="02020603050405020304" pitchFamily="18" charset="0"/>
                <a:cs typeface="Times New Roman" panose="02020603050405020304" pitchFamily="18" charset="0"/>
              </a:rPr>
              <a:t> Long, </a:t>
            </a:r>
            <a:r>
              <a:rPr lang="en-US" sz="2397" b="1" dirty="0" err="1">
                <a:latin typeface="Times New Roman" panose="02020603050405020304" pitchFamily="18" charset="0"/>
                <a:cs typeface="Times New Roman" panose="02020603050405020304" pitchFamily="18" charset="0"/>
              </a:rPr>
              <a:t>Hoa</a:t>
            </a:r>
            <a:r>
              <a:rPr lang="en-US" sz="2397" b="1" dirty="0">
                <a:latin typeface="Times New Roman" panose="02020603050405020304" pitchFamily="18" charset="0"/>
                <a:cs typeface="Times New Roman" panose="02020603050405020304" pitchFamily="18" charset="0"/>
              </a:rPr>
              <a:t> </a:t>
            </a:r>
            <a:r>
              <a:rPr lang="en-US" sz="2397" b="1" dirty="0" err="1">
                <a:latin typeface="Times New Roman" panose="02020603050405020304" pitchFamily="18" charset="0"/>
                <a:cs typeface="Times New Roman" panose="02020603050405020304" pitchFamily="18" charset="0"/>
              </a:rPr>
              <a:t>Lư</a:t>
            </a:r>
            <a:r>
              <a:rPr lang="en-US" sz="2397" b="1" dirty="0">
                <a:latin typeface="Times New Roman" panose="02020603050405020304" pitchFamily="18" charset="0"/>
                <a:cs typeface="Times New Roman" panose="02020603050405020304" pitchFamily="18" charset="0"/>
              </a:rPr>
              <a:t>, </a:t>
            </a:r>
            <a:r>
              <a:rPr lang="en-US" sz="2397" b="1" dirty="0" err="1">
                <a:latin typeface="Times New Roman" panose="02020603050405020304" pitchFamily="18" charset="0"/>
                <a:cs typeface="Times New Roman" panose="02020603050405020304" pitchFamily="18" charset="0"/>
              </a:rPr>
              <a:t>Hậu</a:t>
            </a:r>
            <a:r>
              <a:rPr lang="en-US" sz="2397" b="1" dirty="0">
                <a:latin typeface="Times New Roman" panose="02020603050405020304" pitchFamily="18" charset="0"/>
                <a:cs typeface="Times New Roman" panose="02020603050405020304" pitchFamily="18" charset="0"/>
              </a:rPr>
              <a:t> </a:t>
            </a:r>
            <a:r>
              <a:rPr lang="en-US" sz="2397" b="1" dirty="0" err="1">
                <a:latin typeface="Times New Roman" panose="02020603050405020304" pitchFamily="18" charset="0"/>
                <a:cs typeface="Times New Roman" panose="02020603050405020304" pitchFamily="18" charset="0"/>
              </a:rPr>
              <a:t>Lê</a:t>
            </a:r>
            <a:r>
              <a:rPr lang="en-US" sz="2397" b="1" dirty="0">
                <a:latin typeface="Times New Roman" panose="02020603050405020304" pitchFamily="18" charset="0"/>
                <a:cs typeface="Times New Roman" panose="02020603050405020304" pitchFamily="18" charset="0"/>
              </a:rPr>
              <a:t>, </a:t>
            </a:r>
            <a:r>
              <a:rPr lang="en-US" sz="2397" b="1" dirty="0" err="1">
                <a:latin typeface="Times New Roman" panose="02020603050405020304" pitchFamily="18" charset="0"/>
                <a:cs typeface="Times New Roman" panose="02020603050405020304" pitchFamily="18" charset="0"/>
              </a:rPr>
              <a:t>kinh</a:t>
            </a:r>
            <a:r>
              <a:rPr lang="en-US" sz="2397" b="1" dirty="0">
                <a:latin typeface="Times New Roman" panose="02020603050405020304" pitchFamily="18" charset="0"/>
                <a:cs typeface="Times New Roman" panose="02020603050405020304" pitchFamily="18" charset="0"/>
              </a:rPr>
              <a:t> </a:t>
            </a:r>
            <a:r>
              <a:rPr lang="en-US" sz="2397" b="1" dirty="0" err="1">
                <a:latin typeface="Times New Roman" panose="02020603050405020304" pitchFamily="18" charset="0"/>
                <a:cs typeface="Times New Roman" panose="02020603050405020304" pitchFamily="18" charset="0"/>
              </a:rPr>
              <a:t>đô</a:t>
            </a:r>
            <a:r>
              <a:rPr lang="en-US" sz="2397" b="1" dirty="0">
                <a:latin typeface="Times New Roman" panose="02020603050405020304" pitchFamily="18" charset="0"/>
                <a:cs typeface="Times New Roman" panose="02020603050405020304" pitchFamily="18" charset="0"/>
              </a:rPr>
              <a:t>” </a:t>
            </a:r>
            <a:r>
              <a:rPr lang="en-US" sz="2397" b="1" dirty="0" err="1">
                <a:latin typeface="Times New Roman" panose="02020603050405020304" pitchFamily="18" charset="0"/>
                <a:cs typeface="Times New Roman" panose="02020603050405020304" pitchFamily="18" charset="0"/>
              </a:rPr>
              <a:t>vào</a:t>
            </a:r>
            <a:r>
              <a:rPr lang="en-US" sz="2397" b="1" dirty="0">
                <a:latin typeface="Times New Roman" panose="02020603050405020304" pitchFamily="18" charset="0"/>
                <a:cs typeface="Times New Roman" panose="02020603050405020304" pitchFamily="18" charset="0"/>
              </a:rPr>
              <a:t> </a:t>
            </a:r>
            <a:r>
              <a:rPr lang="en-US" sz="2397" b="1" dirty="0" err="1">
                <a:latin typeface="Times New Roman" panose="02020603050405020304" pitchFamily="18" charset="0"/>
                <a:cs typeface="Times New Roman" panose="02020603050405020304" pitchFamily="18" charset="0"/>
              </a:rPr>
              <a:t>chỗ</a:t>
            </a:r>
            <a:r>
              <a:rPr lang="en-US" sz="2397" b="1" dirty="0">
                <a:latin typeface="Times New Roman" panose="02020603050405020304" pitchFamily="18" charset="0"/>
                <a:cs typeface="Times New Roman" panose="02020603050405020304" pitchFamily="18" charset="0"/>
              </a:rPr>
              <a:t> </a:t>
            </a:r>
            <a:r>
              <a:rPr lang="en-US" sz="2397" b="1" dirty="0" err="1">
                <a:latin typeface="Times New Roman" panose="02020603050405020304" pitchFamily="18" charset="0"/>
                <a:cs typeface="Times New Roman" panose="02020603050405020304" pitchFamily="18" charset="0"/>
              </a:rPr>
              <a:t>chấm</a:t>
            </a:r>
            <a:r>
              <a:rPr lang="en-US" sz="2397" b="1" dirty="0">
                <a:latin typeface="Times New Roman" panose="02020603050405020304" pitchFamily="18" charset="0"/>
                <a:cs typeface="Times New Roman" panose="02020603050405020304" pitchFamily="18" charset="0"/>
              </a:rPr>
              <a:t>. </a:t>
            </a:r>
            <a:endParaRPr lang="en-US" sz="2397" dirty="0">
              <a:latin typeface="Times New Roman" panose="02020603050405020304" pitchFamily="18" charset="0"/>
              <a:cs typeface="Times New Roman" panose="02020603050405020304" pitchFamily="18" charset="0"/>
            </a:endParaRPr>
          </a:p>
          <a:p>
            <a:r>
              <a:rPr lang="en-US" sz="2696" dirty="0" err="1">
                <a:latin typeface="Times New Roman" panose="02020603050405020304" pitchFamily="18" charset="0"/>
                <a:cs typeface="Times New Roman" panose="02020603050405020304" pitchFamily="18" charset="0"/>
              </a:rPr>
              <a:t>Năm</a:t>
            </a:r>
            <a:r>
              <a:rPr lang="en-US" sz="2696" dirty="0">
                <a:latin typeface="Times New Roman" panose="02020603050405020304" pitchFamily="18" charset="0"/>
                <a:cs typeface="Times New Roman" panose="02020603050405020304" pitchFamily="18" charset="0"/>
              </a:rPr>
              <a:t> 1010, </a:t>
            </a:r>
            <a:r>
              <a:rPr lang="en-US" sz="2696" dirty="0" err="1">
                <a:latin typeface="Times New Roman" panose="02020603050405020304" pitchFamily="18" charset="0"/>
                <a:cs typeface="Times New Roman" panose="02020603050405020304" pitchFamily="18" charset="0"/>
              </a:rPr>
              <a:t>vua</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Lý</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Thái</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Tổ</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dời</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đô</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từ</a:t>
            </a:r>
            <a:r>
              <a:rPr lang="en-US" sz="2696" dirty="0">
                <a:latin typeface="Times New Roman" panose="02020603050405020304" pitchFamily="18" charset="0"/>
                <a:cs typeface="Times New Roman" panose="02020603050405020304" pitchFamily="18" charset="0"/>
              </a:rPr>
              <a:t> ………… (</a:t>
            </a:r>
            <a:r>
              <a:rPr lang="en-US" sz="2696" dirty="0" err="1">
                <a:latin typeface="Times New Roman" panose="02020603050405020304" pitchFamily="18" charset="0"/>
                <a:cs typeface="Times New Roman" panose="02020603050405020304" pitchFamily="18" charset="0"/>
              </a:rPr>
              <a:t>Nình</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Bình</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về</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thành</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Đại</a:t>
            </a:r>
            <a:r>
              <a:rPr lang="en-US" sz="2696" dirty="0">
                <a:latin typeface="Times New Roman" panose="02020603050405020304" pitchFamily="18" charset="0"/>
                <a:cs typeface="Times New Roman" panose="02020603050405020304" pitchFamily="18" charset="0"/>
              </a:rPr>
              <a:t> La (</a:t>
            </a:r>
            <a:r>
              <a:rPr lang="en-US" sz="2696" dirty="0" err="1">
                <a:latin typeface="Times New Roman" panose="02020603050405020304" pitchFamily="18" charset="0"/>
                <a:cs typeface="Times New Roman" panose="02020603050405020304" pitchFamily="18" charset="0"/>
              </a:rPr>
              <a:t>Hà</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Nội</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và</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đổi</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tên</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là</a:t>
            </a:r>
            <a:r>
              <a:rPr lang="en-US" sz="2696" dirty="0">
                <a:latin typeface="Times New Roman" panose="02020603050405020304" pitchFamily="18" charset="0"/>
                <a:cs typeface="Times New Roman" panose="02020603050405020304" pitchFamily="18" charset="0"/>
              </a:rPr>
              <a:t> …………… </a:t>
            </a:r>
            <a:r>
              <a:rPr lang="en-US" sz="2696" dirty="0" err="1">
                <a:latin typeface="Times New Roman" panose="02020603050405020304" pitchFamily="18" charset="0"/>
                <a:cs typeface="Times New Roman" panose="02020603050405020304" pitchFamily="18" charset="0"/>
              </a:rPr>
              <a:t>Từ</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đó</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nơi</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đây</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là</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của</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các</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triều</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đại</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Lý</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Trần</a:t>
            </a:r>
            <a:r>
              <a:rPr lang="en-US" sz="2696" dirty="0">
                <a:latin typeface="Times New Roman" panose="02020603050405020304" pitchFamily="18" charset="0"/>
                <a:cs typeface="Times New Roman" panose="02020603050405020304" pitchFamily="18" charset="0"/>
              </a:rPr>
              <a:t>, …………. </a:t>
            </a:r>
            <a:r>
              <a:rPr lang="en-US" sz="2696" dirty="0" err="1">
                <a:latin typeface="Times New Roman" panose="02020603050405020304" pitchFamily="18" charset="0"/>
                <a:cs typeface="Times New Roman" panose="02020603050405020304" pitchFamily="18" charset="0"/>
              </a:rPr>
              <a:t>Ngày</a:t>
            </a:r>
            <a:r>
              <a:rPr lang="en-US" sz="2696" dirty="0">
                <a:latin typeface="Times New Roman" panose="02020603050405020304" pitchFamily="18" charset="0"/>
                <a:cs typeface="Times New Roman" panose="02020603050405020304" pitchFamily="18" charset="0"/>
              </a:rPr>
              <a:t> nay, </a:t>
            </a:r>
            <a:r>
              <a:rPr lang="en-US" sz="2696" dirty="0" err="1">
                <a:latin typeface="Times New Roman" panose="02020603050405020304" pitchFamily="18" charset="0"/>
                <a:cs typeface="Times New Roman" panose="02020603050405020304" pitchFamily="18" charset="0"/>
              </a:rPr>
              <a:t>Hà</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Nội</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là</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Thủ</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đô</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của</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nước</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Cộng</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hoà</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xã</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hội</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chủ</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nghĩa</a:t>
            </a:r>
            <a:r>
              <a:rPr lang="en-US" sz="2696" dirty="0">
                <a:latin typeface="Times New Roman" panose="02020603050405020304" pitchFamily="18" charset="0"/>
                <a:cs typeface="Times New Roman" panose="02020603050405020304" pitchFamily="18" charset="0"/>
              </a:rPr>
              <a:t> </a:t>
            </a:r>
            <a:r>
              <a:rPr lang="en-US" sz="2696" dirty="0" err="1">
                <a:latin typeface="Times New Roman" panose="02020603050405020304" pitchFamily="18" charset="0"/>
                <a:cs typeface="Times New Roman" panose="02020603050405020304" pitchFamily="18" charset="0"/>
              </a:rPr>
              <a:t>Việt</a:t>
            </a:r>
            <a:r>
              <a:rPr lang="en-US" sz="2696" dirty="0">
                <a:latin typeface="Times New Roman" panose="02020603050405020304" pitchFamily="18" charset="0"/>
                <a:cs typeface="Times New Roman" panose="02020603050405020304" pitchFamily="18" charset="0"/>
              </a:rPr>
              <a:t> Nam.</a:t>
            </a:r>
          </a:p>
        </p:txBody>
      </p:sp>
      <p:sp>
        <p:nvSpPr>
          <p:cNvPr id="4" name="TextBox 3"/>
          <p:cNvSpPr txBox="1"/>
          <p:nvPr/>
        </p:nvSpPr>
        <p:spPr>
          <a:xfrm>
            <a:off x="6210036" y="2793537"/>
            <a:ext cx="1425987" cy="1014380"/>
          </a:xfrm>
          <a:prstGeom prst="rect">
            <a:avLst/>
          </a:prstGeom>
          <a:noFill/>
        </p:spPr>
        <p:txBody>
          <a:bodyPr wrap="square">
            <a:spAutoFit/>
          </a:bodyPr>
          <a:lstStyle/>
          <a:p>
            <a:r>
              <a:rPr lang="en-US" sz="2996" b="1">
                <a:latin typeface="Times New Roman" panose="02020603050405020304" pitchFamily="18" charset="0"/>
                <a:cs typeface="Times New Roman" panose="02020603050405020304" pitchFamily="18" charset="0"/>
                <a:sym typeface="+mn-ea"/>
              </a:rPr>
              <a:t>Hoa Lư</a:t>
            </a:r>
            <a:endParaRPr lang="en-US" sz="2996" b="1" dirty="0">
              <a:latin typeface="Times New Roman" panose="02020603050405020304" pitchFamily="18" charset="0"/>
              <a:cs typeface="Times New Roman" panose="02020603050405020304" pitchFamily="18" charset="0"/>
              <a:sym typeface="+mn-ea"/>
            </a:endParaRPr>
          </a:p>
        </p:txBody>
      </p:sp>
      <p:sp>
        <p:nvSpPr>
          <p:cNvPr id="6" name="TextBox 5"/>
          <p:cNvSpPr txBox="1"/>
          <p:nvPr/>
        </p:nvSpPr>
        <p:spPr>
          <a:xfrm>
            <a:off x="4383555" y="3257768"/>
            <a:ext cx="2206523" cy="553357"/>
          </a:xfrm>
          <a:prstGeom prst="rect">
            <a:avLst/>
          </a:prstGeom>
          <a:noFill/>
        </p:spPr>
        <p:txBody>
          <a:bodyPr wrap="square">
            <a:spAutoFit/>
          </a:bodyPr>
          <a:lstStyle/>
          <a:p>
            <a:r>
              <a:rPr lang="en-US" sz="2996" b="1">
                <a:latin typeface="Times New Roman" panose="02020603050405020304" pitchFamily="18" charset="0"/>
                <a:cs typeface="Times New Roman" panose="02020603050405020304" pitchFamily="18" charset="0"/>
                <a:sym typeface="+mn-ea"/>
              </a:rPr>
              <a:t>Thăng Long</a:t>
            </a:r>
            <a:endParaRPr lang="en-US" sz="2996" dirty="0"/>
          </a:p>
        </p:txBody>
      </p:sp>
      <p:sp>
        <p:nvSpPr>
          <p:cNvPr id="8" name="TextBox 7"/>
          <p:cNvSpPr txBox="1"/>
          <p:nvPr/>
        </p:nvSpPr>
        <p:spPr>
          <a:xfrm>
            <a:off x="9292223" y="3257768"/>
            <a:ext cx="1388411" cy="1014380"/>
          </a:xfrm>
          <a:prstGeom prst="rect">
            <a:avLst/>
          </a:prstGeom>
          <a:noFill/>
        </p:spPr>
        <p:txBody>
          <a:bodyPr wrap="square">
            <a:spAutoFit/>
          </a:bodyPr>
          <a:lstStyle/>
          <a:p>
            <a:r>
              <a:rPr lang="en-US" sz="2996" b="1">
                <a:latin typeface="Times New Roman" panose="02020603050405020304" pitchFamily="18" charset="0"/>
                <a:cs typeface="Times New Roman" panose="02020603050405020304" pitchFamily="18" charset="0"/>
                <a:sym typeface="+mn-ea"/>
              </a:rPr>
              <a:t>kinh đô</a:t>
            </a:r>
            <a:endParaRPr lang="en-US" sz="2996" b="1" dirty="0">
              <a:latin typeface="Times New Roman" panose="02020603050405020304" pitchFamily="18" charset="0"/>
              <a:cs typeface="Times New Roman" panose="02020603050405020304" pitchFamily="18" charset="0"/>
              <a:sym typeface="+mn-ea"/>
            </a:endParaRPr>
          </a:p>
        </p:txBody>
      </p:sp>
      <p:sp>
        <p:nvSpPr>
          <p:cNvPr id="10" name="TextBox 9"/>
          <p:cNvSpPr txBox="1"/>
          <p:nvPr/>
        </p:nvSpPr>
        <p:spPr>
          <a:xfrm>
            <a:off x="3926934" y="3714388"/>
            <a:ext cx="1437403" cy="553357"/>
          </a:xfrm>
          <a:prstGeom prst="rect">
            <a:avLst/>
          </a:prstGeom>
          <a:noFill/>
        </p:spPr>
        <p:txBody>
          <a:bodyPr wrap="square">
            <a:spAutoFit/>
          </a:bodyPr>
          <a:lstStyle/>
          <a:p>
            <a:r>
              <a:rPr lang="en-US" sz="2996" b="1">
                <a:latin typeface="Times New Roman" panose="02020603050405020304" pitchFamily="18" charset="0"/>
                <a:cs typeface="Times New Roman" panose="02020603050405020304" pitchFamily="18" charset="0"/>
                <a:sym typeface="+mn-ea"/>
              </a:rPr>
              <a:t>Hậu Lê</a:t>
            </a:r>
            <a:endParaRPr lang="en-US" sz="2996" b="1" dirty="0">
              <a:latin typeface="Times New Roman" panose="02020603050405020304" pitchFamily="18" charset="0"/>
              <a:cs typeface="Times New Roman" panose="02020603050405020304" pitchFamily="18" charset="0"/>
              <a:sym typeface="+mn-ea"/>
            </a:endParaRPr>
          </a:p>
        </p:txBody>
      </p:sp>
    </p:spTree>
    <p:custDataLst>
      <p:tags r:id="rId1"/>
    </p:custDataLst>
    <p:extLst>
      <p:ext uri="{BB962C8B-B14F-4D97-AF65-F5344CB8AC3E}">
        <p14:creationId xmlns:p14="http://schemas.microsoft.com/office/powerpoint/2010/main" val="25854334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7896"/>
                                        </p:tgtEl>
                                        <p:attrNameLst>
                                          <p:attrName>style.visibility</p:attrName>
                                        </p:attrNameLst>
                                      </p:cBhvr>
                                      <p:to>
                                        <p:strVal val="visible"/>
                                      </p:to>
                                    </p:set>
                                    <p:animEffect transition="in" filter="circle(in)">
                                      <p:cBhvr>
                                        <p:cTn id="7" dur="2000"/>
                                        <p:tgtEl>
                                          <p:spTgt spid="37896"/>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3"/>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strVal val="#ppt_w+.3"/>
                                          </p:val>
                                        </p:tav>
                                        <p:tav tm="100000">
                                          <p:val>
                                            <p:strVal val="#ppt_w"/>
                                          </p:val>
                                        </p:tav>
                                      </p:tavLst>
                                    </p:anim>
                                    <p:anim calcmode="lin" valueType="num">
                                      <p:cBhvr>
                                        <p:cTn id="27" dur="1000" fill="hold"/>
                                        <p:tgtEl>
                                          <p:spTgt spid="8"/>
                                        </p:tgtEl>
                                        <p:attrNameLst>
                                          <p:attrName>ppt_h</p:attrName>
                                        </p:attrNameLst>
                                      </p:cBhvr>
                                      <p:tavLst>
                                        <p:tav tm="0">
                                          <p:val>
                                            <p:strVal val="#ppt_h"/>
                                          </p:val>
                                        </p:tav>
                                        <p:tav tm="100000">
                                          <p:val>
                                            <p:strVal val="#ppt_h"/>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strVal val="#ppt_w+.3"/>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Effect transition="in" filter="fade">
                                      <p:cBhvr>
                                        <p:cTn id="3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p:bldP spid="4" grpId="0"/>
      <p:bldP spid="6"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1701030" y="3429000"/>
            <a:ext cx="9132406" cy="645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endParaRPr lang="en-GB" altLang="en-US" sz="3595">
              <a:latin typeface="Arial" panose="020B0604020202020204" pitchFamily="34" charset="0"/>
            </a:endParaRPr>
          </a:p>
        </p:txBody>
      </p:sp>
      <p:sp>
        <p:nvSpPr>
          <p:cNvPr id="37896" name="Text Box 8"/>
          <p:cNvSpPr txBox="1">
            <a:spLocks noChangeArrowheads="1"/>
          </p:cNvSpPr>
          <p:nvPr/>
        </p:nvSpPr>
        <p:spPr bwMode="auto">
          <a:xfrm>
            <a:off x="2428649" y="518046"/>
            <a:ext cx="9763589" cy="4856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buNone/>
            </a:pPr>
            <a:r>
              <a:rPr lang="en-US" altLang="en-US" sz="2397" b="1" i="1" dirty="0">
                <a:solidFill>
                  <a:srgbClr val="C00000"/>
                </a:solidFill>
                <a:latin typeface="Times New Roman" panose="02020603050405020304" pitchFamily="18" charset="0"/>
                <a:cs typeface="Times New Roman" panose="02020603050405020304" pitchFamily="18" charset="0"/>
              </a:rPr>
              <a:t> </a:t>
            </a:r>
            <a:r>
              <a:rPr lang="en-US" altLang="en-US" sz="2397" b="1" i="1" dirty="0" err="1">
                <a:solidFill>
                  <a:srgbClr val="C00000"/>
                </a:solidFill>
                <a:latin typeface="Times New Roman" panose="02020603050405020304" pitchFamily="18" charset="0"/>
                <a:cs typeface="Times New Roman" panose="02020603050405020304" pitchFamily="18" charset="0"/>
              </a:rPr>
              <a:t>Câu</a:t>
            </a:r>
            <a:r>
              <a:rPr lang="en-US" altLang="en-US" sz="2397" b="1" i="1" dirty="0">
                <a:solidFill>
                  <a:srgbClr val="C00000"/>
                </a:solidFill>
                <a:latin typeface="Times New Roman" panose="02020603050405020304" pitchFamily="18" charset="0"/>
                <a:cs typeface="Times New Roman" panose="02020603050405020304" pitchFamily="18" charset="0"/>
              </a:rPr>
              <a:t> </a:t>
            </a:r>
            <a:r>
              <a:rPr lang="en-US" altLang="en-US" sz="2397" b="1" i="1" dirty="0" smtClean="0">
                <a:solidFill>
                  <a:srgbClr val="C00000"/>
                </a:solidFill>
                <a:latin typeface="Times New Roman" panose="02020603050405020304" pitchFamily="18" charset="0"/>
                <a:cs typeface="Times New Roman" panose="02020603050405020304" pitchFamily="18" charset="0"/>
              </a:rPr>
              <a:t>3:</a:t>
            </a:r>
            <a:r>
              <a:rPr lang="en-US" altLang="en-US" sz="2397" i="1" dirty="0" smtClean="0">
                <a:solidFill>
                  <a:srgbClr val="FFFF00"/>
                </a:solidFill>
                <a:latin typeface="Times New Roman" panose="02020603050405020304" pitchFamily="18" charset="0"/>
                <a:cs typeface="Times New Roman" panose="02020603050405020304" pitchFamily="18" charset="0"/>
              </a:rPr>
              <a:t> </a:t>
            </a:r>
            <a:r>
              <a:rPr lang="en-US" sz="2397" dirty="0" err="1">
                <a:latin typeface="Times New Roman" panose="02020603050405020304" pitchFamily="18" charset="0"/>
                <a:cs typeface="Times New Roman" panose="02020603050405020304" pitchFamily="18" charset="0"/>
              </a:rPr>
              <a:t>Đúng</a:t>
            </a:r>
            <a:r>
              <a:rPr lang="en-US" sz="2397" dirty="0">
                <a:latin typeface="Times New Roman" panose="02020603050405020304" pitchFamily="18" charset="0"/>
                <a:cs typeface="Times New Roman" panose="02020603050405020304" pitchFamily="18" charset="0"/>
              </a:rPr>
              <a:t> </a:t>
            </a:r>
            <a:r>
              <a:rPr lang="en-US" sz="2397" dirty="0" err="1">
                <a:latin typeface="Times New Roman" panose="02020603050405020304" pitchFamily="18" charset="0"/>
                <a:cs typeface="Times New Roman" panose="02020603050405020304" pitchFamily="18" charset="0"/>
              </a:rPr>
              <a:t>ghi</a:t>
            </a:r>
            <a:r>
              <a:rPr lang="en-US" sz="2397" dirty="0">
                <a:latin typeface="Times New Roman" panose="02020603050405020304" pitchFamily="18" charset="0"/>
                <a:cs typeface="Times New Roman" panose="02020603050405020304" pitchFamily="18" charset="0"/>
              </a:rPr>
              <a:t> Đ, </a:t>
            </a:r>
            <a:r>
              <a:rPr lang="en-US" sz="2397" dirty="0" err="1">
                <a:latin typeface="Times New Roman" panose="02020603050405020304" pitchFamily="18" charset="0"/>
                <a:cs typeface="Times New Roman" panose="02020603050405020304" pitchFamily="18" charset="0"/>
              </a:rPr>
              <a:t>sai</a:t>
            </a:r>
            <a:r>
              <a:rPr lang="en-US" sz="2397" dirty="0">
                <a:latin typeface="Times New Roman" panose="02020603050405020304" pitchFamily="18" charset="0"/>
                <a:cs typeface="Times New Roman" panose="02020603050405020304" pitchFamily="18" charset="0"/>
              </a:rPr>
              <a:t> </a:t>
            </a:r>
            <a:r>
              <a:rPr lang="en-US" sz="2397" dirty="0" err="1">
                <a:latin typeface="Times New Roman" panose="02020603050405020304" pitchFamily="18" charset="0"/>
                <a:cs typeface="Times New Roman" panose="02020603050405020304" pitchFamily="18" charset="0"/>
              </a:rPr>
              <a:t>ghi</a:t>
            </a:r>
            <a:r>
              <a:rPr lang="en-US" sz="2397" dirty="0">
                <a:latin typeface="Times New Roman" panose="02020603050405020304" pitchFamily="18" charset="0"/>
                <a:cs typeface="Times New Roman" panose="02020603050405020304" pitchFamily="18" charset="0"/>
              </a:rPr>
              <a:t> S </a:t>
            </a:r>
            <a:r>
              <a:rPr lang="en-US" sz="2397" dirty="0" err="1">
                <a:latin typeface="Times New Roman" panose="02020603050405020304" pitchFamily="18" charset="0"/>
                <a:cs typeface="Times New Roman" panose="02020603050405020304" pitchFamily="18" charset="0"/>
              </a:rPr>
              <a:t>vào</a:t>
            </a:r>
            <a:r>
              <a:rPr lang="en-US" sz="2397" dirty="0">
                <a:latin typeface="Times New Roman" panose="02020603050405020304" pitchFamily="18" charset="0"/>
                <a:cs typeface="Times New Roman" panose="02020603050405020304" pitchFamily="18" charset="0"/>
              </a:rPr>
              <a:t> </a:t>
            </a:r>
            <a:r>
              <a:rPr lang="en-US" sz="2397" dirty="0" err="1">
                <a:latin typeface="Times New Roman" panose="02020603050405020304" pitchFamily="18" charset="0"/>
                <a:cs typeface="Times New Roman" panose="02020603050405020304" pitchFamily="18" charset="0"/>
              </a:rPr>
              <a:t>cuối</a:t>
            </a:r>
            <a:r>
              <a:rPr lang="en-US" sz="2397" dirty="0">
                <a:latin typeface="Times New Roman" panose="02020603050405020304" pitchFamily="18" charset="0"/>
                <a:cs typeface="Times New Roman" panose="02020603050405020304" pitchFamily="18" charset="0"/>
              </a:rPr>
              <a:t> </a:t>
            </a:r>
            <a:r>
              <a:rPr lang="en-US" sz="2397" dirty="0" err="1">
                <a:latin typeface="Times New Roman" panose="02020603050405020304" pitchFamily="18" charset="0"/>
                <a:cs typeface="Times New Roman" panose="02020603050405020304" pitchFamily="18" charset="0"/>
              </a:rPr>
              <a:t>mỗi</a:t>
            </a:r>
            <a:r>
              <a:rPr lang="en-US" sz="2397" dirty="0">
                <a:latin typeface="Times New Roman" panose="02020603050405020304" pitchFamily="18" charset="0"/>
                <a:cs typeface="Times New Roman" panose="02020603050405020304" pitchFamily="18" charset="0"/>
              </a:rPr>
              <a:t> ý </a:t>
            </a:r>
            <a:r>
              <a:rPr lang="en-US" sz="2397" dirty="0" err="1">
                <a:latin typeface="Times New Roman" panose="02020603050405020304" pitchFamily="18" charset="0"/>
                <a:cs typeface="Times New Roman" panose="02020603050405020304" pitchFamily="18" charset="0"/>
              </a:rPr>
              <a:t>sau</a:t>
            </a:r>
            <a:r>
              <a:rPr lang="en-US" sz="2397" dirty="0">
                <a:latin typeface="Times New Roman" panose="02020603050405020304" pitchFamily="18" charset="0"/>
                <a:cs typeface="Times New Roman" panose="02020603050405020304" pitchFamily="18" charset="0"/>
              </a:rPr>
              <a:t>:</a:t>
            </a:r>
          </a:p>
          <a:p>
            <a:pPr>
              <a:buNone/>
            </a:pPr>
            <a:endParaRPr lang="en-US" sz="2397" dirty="0">
              <a:latin typeface="Times New Roman" panose="02020603050405020304" pitchFamily="18" charset="0"/>
              <a:cs typeface="Times New Roman" panose="02020603050405020304" pitchFamily="18" charset="0"/>
            </a:endParaRPr>
          </a:p>
          <a:p>
            <a:pPr>
              <a:buNone/>
            </a:pPr>
            <a:r>
              <a:rPr lang="en-US" sz="2397" dirty="0"/>
              <a:t>        </a:t>
            </a:r>
            <a:r>
              <a:rPr lang="en-US" sz="2397" dirty="0" err="1">
                <a:latin typeface="Times New Roman" panose="02020603050405020304" pitchFamily="18" charset="0"/>
                <a:cs typeface="Times New Roman" panose="02020603050405020304" pitchFamily="18" charset="0"/>
              </a:rPr>
              <a:t>Sông</a:t>
            </a:r>
            <a:r>
              <a:rPr lang="en-US" sz="2397" dirty="0">
                <a:latin typeface="Times New Roman" panose="02020603050405020304" pitchFamily="18" charset="0"/>
                <a:cs typeface="Times New Roman" panose="02020603050405020304" pitchFamily="18" charset="0"/>
              </a:rPr>
              <a:t> </a:t>
            </a:r>
            <a:r>
              <a:rPr lang="en-US" sz="2397" dirty="0" err="1">
                <a:latin typeface="Times New Roman" panose="02020603050405020304" pitchFamily="18" charset="0"/>
                <a:cs typeface="Times New Roman" panose="02020603050405020304" pitchFamily="18" charset="0"/>
              </a:rPr>
              <a:t>Hồng</a:t>
            </a:r>
            <a:r>
              <a:rPr lang="en-US" sz="2397" dirty="0">
                <a:latin typeface="Times New Roman" panose="02020603050405020304" pitchFamily="18" charset="0"/>
                <a:cs typeface="Times New Roman" panose="02020603050405020304" pitchFamily="18" charset="0"/>
              </a:rPr>
              <a:t> </a:t>
            </a:r>
            <a:r>
              <a:rPr lang="en-US" sz="2397" dirty="0" err="1">
                <a:latin typeface="Times New Roman" panose="02020603050405020304" pitchFamily="18" charset="0"/>
                <a:cs typeface="Times New Roman" panose="02020603050405020304" pitchFamily="18" charset="0"/>
              </a:rPr>
              <a:t>bắt</a:t>
            </a:r>
            <a:r>
              <a:rPr lang="en-US" sz="2397" dirty="0">
                <a:latin typeface="Times New Roman" panose="02020603050405020304" pitchFamily="18" charset="0"/>
                <a:cs typeface="Times New Roman" panose="02020603050405020304" pitchFamily="18" charset="0"/>
              </a:rPr>
              <a:t> </a:t>
            </a:r>
            <a:r>
              <a:rPr lang="en-US" sz="2397" dirty="0" err="1">
                <a:latin typeface="Times New Roman" panose="02020603050405020304" pitchFamily="18" charset="0"/>
                <a:cs typeface="Times New Roman" panose="02020603050405020304" pitchFamily="18" charset="0"/>
              </a:rPr>
              <a:t>nguồn</a:t>
            </a:r>
            <a:r>
              <a:rPr lang="en-US" sz="2397" dirty="0">
                <a:latin typeface="Times New Roman" panose="02020603050405020304" pitchFamily="18" charset="0"/>
                <a:cs typeface="Times New Roman" panose="02020603050405020304" pitchFamily="18" charset="0"/>
              </a:rPr>
              <a:t> </a:t>
            </a:r>
            <a:r>
              <a:rPr lang="en-US" sz="2397" dirty="0" err="1">
                <a:latin typeface="Times New Roman" panose="02020603050405020304" pitchFamily="18" charset="0"/>
                <a:cs typeface="Times New Roman" panose="02020603050405020304" pitchFamily="18" charset="0"/>
              </a:rPr>
              <a:t>từ</a:t>
            </a:r>
            <a:r>
              <a:rPr lang="en-US" sz="2397" dirty="0">
                <a:latin typeface="Times New Roman" panose="02020603050405020304" pitchFamily="18" charset="0"/>
                <a:cs typeface="Times New Roman" panose="02020603050405020304" pitchFamily="18" charset="0"/>
              </a:rPr>
              <a:t> </a:t>
            </a:r>
            <a:r>
              <a:rPr lang="en-US" sz="2397" dirty="0" err="1">
                <a:latin typeface="Times New Roman" panose="02020603050405020304" pitchFamily="18" charset="0"/>
                <a:cs typeface="Times New Roman" panose="02020603050405020304" pitchFamily="18" charset="0"/>
              </a:rPr>
              <a:t>Trung</a:t>
            </a:r>
            <a:r>
              <a:rPr lang="en-US" sz="2397" dirty="0">
                <a:latin typeface="Times New Roman" panose="02020603050405020304" pitchFamily="18" charset="0"/>
                <a:cs typeface="Times New Roman" panose="02020603050405020304" pitchFamily="18" charset="0"/>
              </a:rPr>
              <a:t> </a:t>
            </a:r>
            <a:r>
              <a:rPr lang="en-US" sz="2397" dirty="0" err="1">
                <a:latin typeface="Times New Roman" panose="02020603050405020304" pitchFamily="18" charset="0"/>
                <a:cs typeface="Times New Roman" panose="02020603050405020304" pitchFamily="18" charset="0"/>
              </a:rPr>
              <a:t>Quốc</a:t>
            </a:r>
            <a:endParaRPr lang="en-US" sz="2397" dirty="0">
              <a:latin typeface="Times New Roman" panose="02020603050405020304" pitchFamily="18" charset="0"/>
              <a:cs typeface="Times New Roman" panose="02020603050405020304" pitchFamily="18" charset="0"/>
            </a:endParaRPr>
          </a:p>
          <a:p>
            <a:pPr>
              <a:buNone/>
            </a:pPr>
            <a:r>
              <a:rPr lang="en-US" sz="2397" dirty="0">
                <a:latin typeface="Times New Roman" panose="02020603050405020304" pitchFamily="18" charset="0"/>
                <a:cs typeface="Times New Roman" panose="02020603050405020304" pitchFamily="18" charset="0"/>
              </a:rPr>
              <a:t>          </a:t>
            </a:r>
          </a:p>
          <a:p>
            <a:pPr>
              <a:buNone/>
            </a:pPr>
            <a:r>
              <a:rPr lang="vi-VN" altLang="en-US" sz="2397" dirty="0">
                <a:latin typeface="Times New Roman" panose="02020603050405020304" pitchFamily="18" charset="0"/>
                <a:cs typeface="Times New Roman" panose="02020603050405020304" pitchFamily="18" charset="0"/>
              </a:rPr>
              <a:t>          </a:t>
            </a:r>
            <a:r>
              <a:rPr lang="en-US" sz="2397" dirty="0">
                <a:latin typeface="Times New Roman" panose="02020603050405020304" pitchFamily="18" charset="0"/>
                <a:cs typeface="Times New Roman" panose="02020603050405020304" pitchFamily="18" charset="0"/>
              </a:rPr>
              <a:t>Ở </a:t>
            </a:r>
            <a:r>
              <a:rPr lang="en-US" sz="2397" dirty="0" err="1">
                <a:latin typeface="Times New Roman" panose="02020603050405020304" pitchFamily="18" charset="0"/>
                <a:cs typeface="Times New Roman" panose="02020603050405020304" pitchFamily="18" charset="0"/>
              </a:rPr>
              <a:t>tỉnh</a:t>
            </a:r>
            <a:r>
              <a:rPr lang="en-US" sz="2397" dirty="0">
                <a:latin typeface="Times New Roman" panose="02020603050405020304" pitchFamily="18" charset="0"/>
                <a:cs typeface="Times New Roman" panose="02020603050405020304" pitchFamily="18" charset="0"/>
              </a:rPr>
              <a:t> </a:t>
            </a:r>
            <a:r>
              <a:rPr lang="en-US" sz="2397" dirty="0" err="1">
                <a:latin typeface="Times New Roman" panose="02020603050405020304" pitchFamily="18" charset="0"/>
                <a:cs typeface="Times New Roman" panose="02020603050405020304" pitchFamily="18" charset="0"/>
              </a:rPr>
              <a:t>Quảng</a:t>
            </a:r>
            <a:r>
              <a:rPr lang="en-US" sz="2397" dirty="0">
                <a:latin typeface="Times New Roman" panose="02020603050405020304" pitchFamily="18" charset="0"/>
                <a:cs typeface="Times New Roman" panose="02020603050405020304" pitchFamily="18" charset="0"/>
              </a:rPr>
              <a:t> Nam </a:t>
            </a:r>
            <a:r>
              <a:rPr lang="en-US" sz="2397" dirty="0" err="1">
                <a:latin typeface="Times New Roman" panose="02020603050405020304" pitchFamily="18" charset="0"/>
                <a:cs typeface="Times New Roman" panose="02020603050405020304" pitchFamily="18" charset="0"/>
              </a:rPr>
              <a:t>có</a:t>
            </a:r>
            <a:r>
              <a:rPr lang="en-US" sz="2397" dirty="0">
                <a:latin typeface="Times New Roman" panose="02020603050405020304" pitchFamily="18" charset="0"/>
                <a:cs typeface="Times New Roman" panose="02020603050405020304" pitchFamily="18" charset="0"/>
              </a:rPr>
              <a:t> </a:t>
            </a:r>
            <a:r>
              <a:rPr lang="en-US" sz="2397" dirty="0" err="1">
                <a:latin typeface="Times New Roman" panose="02020603050405020304" pitchFamily="18" charset="0"/>
                <a:cs typeface="Times New Roman" panose="02020603050405020304" pitchFamily="18" charset="0"/>
              </a:rPr>
              <a:t>Lễ</a:t>
            </a:r>
            <a:r>
              <a:rPr lang="en-US" sz="2397" dirty="0">
                <a:latin typeface="Times New Roman" panose="02020603050405020304" pitchFamily="18" charset="0"/>
                <a:cs typeface="Times New Roman" panose="02020603050405020304" pitchFamily="18" charset="0"/>
              </a:rPr>
              <a:t> </a:t>
            </a:r>
            <a:r>
              <a:rPr lang="en-US" sz="2397" dirty="0" err="1">
                <a:latin typeface="Times New Roman" panose="02020603050405020304" pitchFamily="18" charset="0"/>
                <a:cs typeface="Times New Roman" panose="02020603050405020304" pitchFamily="18" charset="0"/>
              </a:rPr>
              <a:t>hội</a:t>
            </a:r>
            <a:r>
              <a:rPr lang="en-US" sz="2397" dirty="0">
                <a:latin typeface="Times New Roman" panose="02020603050405020304" pitchFamily="18" charset="0"/>
                <a:cs typeface="Times New Roman" panose="02020603050405020304" pitchFamily="18" charset="0"/>
              </a:rPr>
              <a:t> </a:t>
            </a:r>
            <a:r>
              <a:rPr lang="en-US" sz="2397" dirty="0" err="1">
                <a:latin typeface="Times New Roman" panose="02020603050405020304" pitchFamily="18" charset="0"/>
                <a:cs typeface="Times New Roman" panose="02020603050405020304" pitchFamily="18" charset="0"/>
              </a:rPr>
              <a:t>Chùa</a:t>
            </a:r>
            <a:r>
              <a:rPr lang="en-US" sz="2397" dirty="0">
                <a:latin typeface="Times New Roman" panose="02020603050405020304" pitchFamily="18" charset="0"/>
                <a:cs typeface="Times New Roman" panose="02020603050405020304" pitchFamily="18" charset="0"/>
              </a:rPr>
              <a:t> </a:t>
            </a:r>
            <a:r>
              <a:rPr lang="en-US" sz="2397" dirty="0" err="1">
                <a:latin typeface="Times New Roman" panose="02020603050405020304" pitchFamily="18" charset="0"/>
                <a:cs typeface="Times New Roman" panose="02020603050405020304" pitchFamily="18" charset="0"/>
              </a:rPr>
              <a:t>Hương</a:t>
            </a:r>
            <a:endParaRPr lang="en-US" sz="2397" dirty="0">
              <a:latin typeface="Times New Roman" panose="02020603050405020304" pitchFamily="18" charset="0"/>
              <a:cs typeface="Times New Roman" panose="02020603050405020304" pitchFamily="18" charset="0"/>
            </a:endParaRPr>
          </a:p>
          <a:p>
            <a:pPr>
              <a:buNone/>
            </a:pPr>
            <a:r>
              <a:rPr lang="en-US" sz="2397" dirty="0">
                <a:latin typeface="Times New Roman" panose="02020603050405020304" pitchFamily="18" charset="0"/>
                <a:cs typeface="Times New Roman" panose="02020603050405020304" pitchFamily="18" charset="0"/>
              </a:rPr>
              <a:t>            </a:t>
            </a:r>
          </a:p>
          <a:p>
            <a:pPr>
              <a:buNone/>
            </a:pPr>
            <a:r>
              <a:rPr lang="en-US" sz="2397" dirty="0">
                <a:latin typeface="Times New Roman" panose="02020603050405020304" pitchFamily="18" charset="0"/>
                <a:cs typeface="Times New Roman" panose="02020603050405020304" pitchFamily="18" charset="0"/>
              </a:rPr>
              <a:t> </a:t>
            </a:r>
            <a:r>
              <a:rPr lang="vi-VN" altLang="en-US" sz="2397" dirty="0">
                <a:latin typeface="Times New Roman" panose="02020603050405020304" pitchFamily="18" charset="0"/>
                <a:cs typeface="Times New Roman" panose="02020603050405020304" pitchFamily="18" charset="0"/>
              </a:rPr>
              <a:t>         </a:t>
            </a:r>
            <a:r>
              <a:rPr lang="en-US" sz="2397" dirty="0" err="1">
                <a:latin typeface="Times New Roman" panose="02020603050405020304" pitchFamily="18" charset="0"/>
                <a:cs typeface="Times New Roman" panose="02020603050405020304" pitchFamily="18" charset="0"/>
              </a:rPr>
              <a:t>Thành</a:t>
            </a:r>
            <a:r>
              <a:rPr lang="en-US" sz="2397" dirty="0">
                <a:latin typeface="Times New Roman" panose="02020603050405020304" pitchFamily="18" charset="0"/>
                <a:cs typeface="Times New Roman" panose="02020603050405020304" pitchFamily="18" charset="0"/>
              </a:rPr>
              <a:t> </a:t>
            </a:r>
            <a:r>
              <a:rPr lang="en-US" sz="2397" dirty="0" err="1">
                <a:latin typeface="Times New Roman" panose="02020603050405020304" pitchFamily="18" charset="0"/>
                <a:cs typeface="Times New Roman" panose="02020603050405020304" pitchFamily="18" charset="0"/>
              </a:rPr>
              <a:t>Cổ</a:t>
            </a:r>
            <a:r>
              <a:rPr lang="en-US" sz="2397" dirty="0">
                <a:latin typeface="Times New Roman" panose="02020603050405020304" pitchFamily="18" charset="0"/>
                <a:cs typeface="Times New Roman" panose="02020603050405020304" pitchFamily="18" charset="0"/>
              </a:rPr>
              <a:t> Loa nay </a:t>
            </a:r>
            <a:r>
              <a:rPr lang="en-US" sz="2397" dirty="0" err="1">
                <a:latin typeface="Times New Roman" panose="02020603050405020304" pitchFamily="18" charset="0"/>
                <a:cs typeface="Times New Roman" panose="02020603050405020304" pitchFamily="18" charset="0"/>
              </a:rPr>
              <a:t>thuộc</a:t>
            </a:r>
            <a:r>
              <a:rPr lang="en-US" sz="2397" dirty="0">
                <a:latin typeface="Times New Roman" panose="02020603050405020304" pitchFamily="18" charset="0"/>
                <a:cs typeface="Times New Roman" panose="02020603050405020304" pitchFamily="18" charset="0"/>
              </a:rPr>
              <a:t> </a:t>
            </a:r>
            <a:r>
              <a:rPr lang="en-US" sz="2397" dirty="0" err="1">
                <a:latin typeface="Times New Roman" panose="02020603050405020304" pitchFamily="18" charset="0"/>
                <a:cs typeface="Times New Roman" panose="02020603050405020304" pitchFamily="18" charset="0"/>
              </a:rPr>
              <a:t>huyện</a:t>
            </a:r>
            <a:r>
              <a:rPr lang="en-US" sz="2397" dirty="0">
                <a:latin typeface="Times New Roman" panose="02020603050405020304" pitchFamily="18" charset="0"/>
                <a:cs typeface="Times New Roman" panose="02020603050405020304" pitchFamily="18" charset="0"/>
              </a:rPr>
              <a:t> </a:t>
            </a:r>
            <a:r>
              <a:rPr lang="en-US" sz="2397" dirty="0" err="1">
                <a:latin typeface="Times New Roman" panose="02020603050405020304" pitchFamily="18" charset="0"/>
                <a:cs typeface="Times New Roman" panose="02020603050405020304" pitchFamily="18" charset="0"/>
              </a:rPr>
              <a:t>Đông</a:t>
            </a:r>
            <a:r>
              <a:rPr lang="en-US" sz="2397" dirty="0">
                <a:latin typeface="Times New Roman" panose="02020603050405020304" pitchFamily="18" charset="0"/>
                <a:cs typeface="Times New Roman" panose="02020603050405020304" pitchFamily="18" charset="0"/>
              </a:rPr>
              <a:t> </a:t>
            </a:r>
            <a:r>
              <a:rPr lang="en-US" sz="2397" dirty="0" err="1">
                <a:latin typeface="Times New Roman" panose="02020603050405020304" pitchFamily="18" charset="0"/>
                <a:cs typeface="Times New Roman" panose="02020603050405020304" pitchFamily="18" charset="0"/>
              </a:rPr>
              <a:t>Anh</a:t>
            </a:r>
            <a:r>
              <a:rPr lang="en-US" sz="2397" dirty="0">
                <a:latin typeface="Times New Roman" panose="02020603050405020304" pitchFamily="18" charset="0"/>
                <a:cs typeface="Times New Roman" panose="02020603050405020304" pitchFamily="18" charset="0"/>
              </a:rPr>
              <a:t> – </a:t>
            </a:r>
            <a:r>
              <a:rPr lang="en-US" sz="2397" dirty="0" err="1">
                <a:latin typeface="Times New Roman" panose="02020603050405020304" pitchFamily="18" charset="0"/>
                <a:cs typeface="Times New Roman" panose="02020603050405020304" pitchFamily="18" charset="0"/>
              </a:rPr>
              <a:t>Huế</a:t>
            </a:r>
            <a:r>
              <a:rPr lang="en-US" sz="2397" dirty="0">
                <a:latin typeface="Times New Roman" panose="02020603050405020304" pitchFamily="18" charset="0"/>
                <a:cs typeface="Times New Roman" panose="02020603050405020304" pitchFamily="18" charset="0"/>
              </a:rPr>
              <a:t>.</a:t>
            </a:r>
          </a:p>
          <a:p>
            <a:pPr>
              <a:buNone/>
            </a:pPr>
            <a:r>
              <a:rPr lang="en-US" sz="2397" dirty="0">
                <a:latin typeface="Times New Roman" panose="02020603050405020304" pitchFamily="18" charset="0"/>
                <a:cs typeface="Times New Roman" panose="02020603050405020304" pitchFamily="18" charset="0"/>
              </a:rPr>
              <a:t>           </a:t>
            </a:r>
          </a:p>
          <a:p>
            <a:pPr>
              <a:buNone/>
            </a:pPr>
            <a:r>
              <a:rPr lang="en-US" sz="2397" dirty="0">
                <a:latin typeface="Times New Roman" panose="02020603050405020304" pitchFamily="18" charset="0"/>
                <a:cs typeface="Times New Roman" panose="02020603050405020304" pitchFamily="18" charset="0"/>
              </a:rPr>
              <a:t>          </a:t>
            </a:r>
            <a:r>
              <a:rPr lang="en-US" sz="2397" dirty="0" err="1">
                <a:latin typeface="Times New Roman" panose="02020603050405020304" pitchFamily="18" charset="0"/>
                <a:cs typeface="Times New Roman" panose="02020603050405020304" pitchFamily="18" charset="0"/>
              </a:rPr>
              <a:t>Người</a:t>
            </a:r>
            <a:r>
              <a:rPr lang="en-US" sz="2397" dirty="0">
                <a:latin typeface="Times New Roman" panose="02020603050405020304" pitchFamily="18" charset="0"/>
                <a:cs typeface="Times New Roman" panose="02020603050405020304" pitchFamily="18" charset="0"/>
              </a:rPr>
              <a:t> </a:t>
            </a:r>
            <a:r>
              <a:rPr lang="en-US" sz="2397" dirty="0" err="1">
                <a:latin typeface="Times New Roman" panose="02020603050405020304" pitchFamily="18" charset="0"/>
                <a:cs typeface="Times New Roman" panose="02020603050405020304" pitchFamily="18" charset="0"/>
              </a:rPr>
              <a:t>Việt</a:t>
            </a:r>
            <a:r>
              <a:rPr lang="en-US" sz="2397" dirty="0">
                <a:latin typeface="Times New Roman" panose="02020603050405020304" pitchFamily="18" charset="0"/>
                <a:cs typeface="Times New Roman" panose="02020603050405020304" pitchFamily="18" charset="0"/>
              </a:rPr>
              <a:t> </a:t>
            </a:r>
            <a:r>
              <a:rPr lang="en-US" sz="2397" dirty="0" err="1">
                <a:latin typeface="Times New Roman" panose="02020603050405020304" pitchFamily="18" charset="0"/>
                <a:cs typeface="Times New Roman" panose="02020603050405020304" pitchFamily="18" charset="0"/>
              </a:rPr>
              <a:t>Cổ</a:t>
            </a:r>
            <a:r>
              <a:rPr lang="en-US" sz="2397" dirty="0">
                <a:latin typeface="Times New Roman" panose="02020603050405020304" pitchFamily="18" charset="0"/>
                <a:cs typeface="Times New Roman" panose="02020603050405020304" pitchFamily="18" charset="0"/>
              </a:rPr>
              <a:t> ở </a:t>
            </a:r>
            <a:r>
              <a:rPr lang="en-US" sz="2397" dirty="0" err="1">
                <a:latin typeface="Times New Roman" panose="02020603050405020304" pitchFamily="18" charset="0"/>
                <a:cs typeface="Times New Roman" panose="02020603050405020304" pitchFamily="18" charset="0"/>
              </a:rPr>
              <a:t>nhà</a:t>
            </a:r>
            <a:r>
              <a:rPr lang="en-US" sz="2397" dirty="0">
                <a:latin typeface="Times New Roman" panose="02020603050405020304" pitchFamily="18" charset="0"/>
                <a:cs typeface="Times New Roman" panose="02020603050405020304" pitchFamily="18" charset="0"/>
              </a:rPr>
              <a:t> </a:t>
            </a:r>
            <a:r>
              <a:rPr lang="en-US" sz="2397" dirty="0" err="1">
                <a:latin typeface="Times New Roman" panose="02020603050405020304" pitchFamily="18" charset="0"/>
                <a:cs typeface="Times New Roman" panose="02020603050405020304" pitchFamily="18" charset="0"/>
              </a:rPr>
              <a:t>sàn</a:t>
            </a:r>
            <a:r>
              <a:rPr lang="en-US" sz="2397" dirty="0">
                <a:latin typeface="Times New Roman" panose="02020603050405020304" pitchFamily="18" charset="0"/>
                <a:cs typeface="Times New Roman" panose="02020603050405020304" pitchFamily="18" charset="0"/>
              </a:rPr>
              <a:t>, </a:t>
            </a:r>
            <a:r>
              <a:rPr lang="en-US" sz="2397" dirty="0" err="1">
                <a:latin typeface="Times New Roman" panose="02020603050405020304" pitchFamily="18" charset="0"/>
                <a:cs typeface="Times New Roman" panose="02020603050405020304" pitchFamily="18" charset="0"/>
              </a:rPr>
              <a:t>đi</a:t>
            </a:r>
            <a:r>
              <a:rPr lang="en-US" sz="2397" dirty="0">
                <a:latin typeface="Times New Roman" panose="02020603050405020304" pitchFamily="18" charset="0"/>
                <a:cs typeface="Times New Roman" panose="02020603050405020304" pitchFamily="18" charset="0"/>
              </a:rPr>
              <a:t> </a:t>
            </a:r>
            <a:r>
              <a:rPr lang="en-US" sz="2397" dirty="0" err="1">
                <a:latin typeface="Times New Roman" panose="02020603050405020304" pitchFamily="18" charset="0"/>
                <a:cs typeface="Times New Roman" panose="02020603050405020304" pitchFamily="18" charset="0"/>
              </a:rPr>
              <a:t>lại</a:t>
            </a:r>
            <a:r>
              <a:rPr lang="en-US" sz="2397" dirty="0">
                <a:latin typeface="Times New Roman" panose="02020603050405020304" pitchFamily="18" charset="0"/>
                <a:cs typeface="Times New Roman" panose="02020603050405020304" pitchFamily="18" charset="0"/>
              </a:rPr>
              <a:t> </a:t>
            </a:r>
            <a:r>
              <a:rPr lang="en-US" sz="2397" dirty="0" err="1">
                <a:latin typeface="Times New Roman" panose="02020603050405020304" pitchFamily="18" charset="0"/>
                <a:cs typeface="Times New Roman" panose="02020603050405020304" pitchFamily="18" charset="0"/>
              </a:rPr>
              <a:t>chủ</a:t>
            </a:r>
            <a:r>
              <a:rPr lang="en-US" sz="2397" dirty="0">
                <a:latin typeface="Times New Roman" panose="02020603050405020304" pitchFamily="18" charset="0"/>
                <a:cs typeface="Times New Roman" panose="02020603050405020304" pitchFamily="18" charset="0"/>
              </a:rPr>
              <a:t> </a:t>
            </a:r>
            <a:r>
              <a:rPr lang="en-US" sz="2397" dirty="0" err="1">
                <a:latin typeface="Times New Roman" panose="02020603050405020304" pitchFamily="18" charset="0"/>
                <a:cs typeface="Times New Roman" panose="02020603050405020304" pitchFamily="18" charset="0"/>
              </a:rPr>
              <a:t>yếu</a:t>
            </a:r>
            <a:r>
              <a:rPr lang="en-US" sz="2397" dirty="0">
                <a:latin typeface="Times New Roman" panose="02020603050405020304" pitchFamily="18" charset="0"/>
                <a:cs typeface="Times New Roman" panose="02020603050405020304" pitchFamily="18" charset="0"/>
              </a:rPr>
              <a:t> </a:t>
            </a:r>
            <a:r>
              <a:rPr lang="en-US" sz="2397" dirty="0" err="1">
                <a:latin typeface="Times New Roman" panose="02020603050405020304" pitchFamily="18" charset="0"/>
                <a:cs typeface="Times New Roman" panose="02020603050405020304" pitchFamily="18" charset="0"/>
              </a:rPr>
              <a:t>bằng</a:t>
            </a:r>
            <a:r>
              <a:rPr lang="en-US" sz="2397" dirty="0">
                <a:latin typeface="Times New Roman" panose="02020603050405020304" pitchFamily="18" charset="0"/>
                <a:cs typeface="Times New Roman" panose="02020603050405020304" pitchFamily="18" charset="0"/>
              </a:rPr>
              <a:t> </a:t>
            </a:r>
            <a:r>
              <a:rPr lang="en-US" sz="2397" dirty="0" err="1">
                <a:latin typeface="Times New Roman" panose="02020603050405020304" pitchFamily="18" charset="0"/>
                <a:cs typeface="Times New Roman" panose="02020603050405020304" pitchFamily="18" charset="0"/>
              </a:rPr>
              <a:t>thuyền</a:t>
            </a:r>
            <a:r>
              <a:rPr lang="en-US" sz="2397" dirty="0">
                <a:latin typeface="Times New Roman" panose="02020603050405020304" pitchFamily="18" charset="0"/>
                <a:cs typeface="Times New Roman" panose="02020603050405020304" pitchFamily="18" charset="0"/>
              </a:rPr>
              <a:t>.</a:t>
            </a:r>
          </a:p>
        </p:txBody>
      </p:sp>
      <p:sp>
        <p:nvSpPr>
          <p:cNvPr id="2" name="Rectangle 1"/>
          <p:cNvSpPr/>
          <p:nvPr/>
        </p:nvSpPr>
        <p:spPr>
          <a:xfrm>
            <a:off x="2443038" y="3029457"/>
            <a:ext cx="684930" cy="684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397" b="1" dirty="0">
                <a:solidFill>
                  <a:schemeClr val="tx1"/>
                </a:solidFill>
                <a:latin typeface="Times New Roman" panose="02020603050405020304" pitchFamily="18" charset="0"/>
                <a:cs typeface="Times New Roman" panose="02020603050405020304" pitchFamily="18" charset="0"/>
              </a:rPr>
              <a:t>S</a:t>
            </a:r>
          </a:p>
        </p:txBody>
      </p:sp>
      <p:sp>
        <p:nvSpPr>
          <p:cNvPr id="3" name="Rectangle 2"/>
          <p:cNvSpPr/>
          <p:nvPr/>
        </p:nvSpPr>
        <p:spPr>
          <a:xfrm>
            <a:off x="2428768" y="3942698"/>
            <a:ext cx="684930" cy="684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397" b="1" dirty="0">
                <a:solidFill>
                  <a:schemeClr val="tx1"/>
                </a:solidFill>
                <a:latin typeface="Times New Roman" panose="02020603050405020304" pitchFamily="18" charset="0"/>
                <a:cs typeface="Times New Roman" panose="02020603050405020304" pitchFamily="18" charset="0"/>
              </a:rPr>
              <a:t>Đ</a:t>
            </a:r>
          </a:p>
        </p:txBody>
      </p:sp>
      <p:sp>
        <p:nvSpPr>
          <p:cNvPr id="4" name="Rectangle 3"/>
          <p:cNvSpPr/>
          <p:nvPr/>
        </p:nvSpPr>
        <p:spPr>
          <a:xfrm>
            <a:off x="2443038" y="2116217"/>
            <a:ext cx="684930" cy="684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397" b="1" dirty="0">
                <a:solidFill>
                  <a:schemeClr val="tx1"/>
                </a:solidFill>
                <a:latin typeface="Times New Roman" panose="02020603050405020304" pitchFamily="18" charset="0"/>
                <a:cs typeface="Times New Roman" panose="02020603050405020304" pitchFamily="18" charset="0"/>
              </a:rPr>
              <a:t>S</a:t>
            </a:r>
          </a:p>
        </p:txBody>
      </p:sp>
      <p:sp>
        <p:nvSpPr>
          <p:cNvPr id="5" name="Rectangle 4"/>
          <p:cNvSpPr/>
          <p:nvPr/>
        </p:nvSpPr>
        <p:spPr>
          <a:xfrm>
            <a:off x="2443038" y="1260054"/>
            <a:ext cx="684930" cy="684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397" b="1" dirty="0">
                <a:solidFill>
                  <a:schemeClr val="tx1"/>
                </a:solidFill>
                <a:latin typeface="Times New Roman" panose="02020603050405020304" pitchFamily="18" charset="0"/>
                <a:cs typeface="Times New Roman" panose="02020603050405020304" pitchFamily="18" charset="0"/>
              </a:rPr>
              <a:t>Đ</a:t>
            </a:r>
          </a:p>
        </p:txBody>
      </p:sp>
    </p:spTree>
    <p:custDataLst>
      <p:tags r:id="rId1"/>
    </p:custDataLst>
    <p:extLst>
      <p:ext uri="{BB962C8B-B14F-4D97-AF65-F5344CB8AC3E}">
        <p14:creationId xmlns:p14="http://schemas.microsoft.com/office/powerpoint/2010/main" val="36296204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7896"/>
                                        </p:tgtEl>
                                        <p:attrNameLst>
                                          <p:attrName>style.visibility</p:attrName>
                                        </p:attrNameLst>
                                      </p:cBhvr>
                                      <p:to>
                                        <p:strVal val="visible"/>
                                      </p:to>
                                    </p:set>
                                    <p:animEffect transition="in" filter="circle(in)">
                                      <p:cBhvr>
                                        <p:cTn id="7" dur="2000"/>
                                        <p:tgtEl>
                                          <p:spTgt spid="37896"/>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
                                        <p:tgtEl>
                                          <p:spTgt spid="5">
                                            <p:txEl>
                                              <p:pRg st="0" end="0"/>
                                            </p:txEl>
                                          </p:spTgt>
                                        </p:tgtEl>
                                      </p:cBhvr>
                                    </p:animEffect>
                                    <p:anim calcmode="lin" valueType="num">
                                      <p:cBhvr>
                                        <p:cTn id="13"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
                                        <p:tgtEl>
                                          <p:spTgt spid="4">
                                            <p:txEl>
                                              <p:pRg st="0" end="0"/>
                                            </p:txEl>
                                          </p:spTgt>
                                        </p:tgtEl>
                                      </p:cBhvr>
                                    </p:animEffect>
                                    <p:anim calcmode="lin" valueType="num">
                                      <p:cBhvr>
                                        <p:cTn id="22"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400" fill="hold"/>
                                        <p:tgtEl>
                                          <p:spTgt spid="4">
                                            <p:txEl>
                                              <p:pRg st="0" end="0"/>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3" presetClass="entr" presetSubtype="0" fill="hold"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Effect transition="in" filter="fade">
                                      <p:cBhvr>
                                        <p:cTn id="30" dur="100"/>
                                        <p:tgtEl>
                                          <p:spTgt spid="2">
                                            <p:txEl>
                                              <p:pRg st="0" end="0"/>
                                            </p:txEl>
                                          </p:spTgt>
                                        </p:tgtEl>
                                      </p:cBhvr>
                                    </p:animEffect>
                                    <p:anim calcmode="lin" valueType="num">
                                      <p:cBhvr>
                                        <p:cTn id="31" dur="4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2" dur="400" fill="hold"/>
                                        <p:tgtEl>
                                          <p:spTgt spid="2">
                                            <p:txEl>
                                              <p:pRg st="0" end="0"/>
                                            </p:txEl>
                                          </p:spTgt>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2">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2">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p:cTn id="39"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40"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4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1530392" y="2793371"/>
            <a:ext cx="9132406" cy="645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endParaRPr lang="en-GB" altLang="en-US" sz="3595">
              <a:latin typeface="Arial" panose="020B0604020202020204" pitchFamily="34" charset="0"/>
            </a:endParaRPr>
          </a:p>
        </p:txBody>
      </p:sp>
      <p:sp>
        <p:nvSpPr>
          <p:cNvPr id="37894" name="Text Box 6"/>
          <p:cNvSpPr txBox="1">
            <a:spLocks noChangeArrowheads="1"/>
          </p:cNvSpPr>
          <p:nvPr/>
        </p:nvSpPr>
        <p:spPr bwMode="auto">
          <a:xfrm>
            <a:off x="1217654" y="2629915"/>
            <a:ext cx="10243516" cy="2012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buNone/>
            </a:pPr>
            <a:r>
              <a:rPr lang="en-US" altLang="en-US" sz="3194" dirty="0">
                <a:solidFill>
                  <a:srgbClr val="FFFF00"/>
                </a:solidFill>
                <a:latin typeface="Arial" panose="020B0604020202020204" pitchFamily="34" charset="0"/>
              </a:rPr>
              <a:t> </a:t>
            </a:r>
            <a:r>
              <a:rPr lang="en-US" sz="2397" dirty="0"/>
              <a:t> </a:t>
            </a:r>
            <a:r>
              <a:rPr lang="en-US" sz="2996" b="1">
                <a:latin typeface="Times New Roman" panose="02020603050405020304" pitchFamily="18" charset="0"/>
                <a:cs typeface="Times New Roman" panose="02020603050405020304" pitchFamily="18" charset="0"/>
              </a:rPr>
              <a:t>Các lễ hội thường được tổ chức vào mùa xuân. Trong lễ hội, người dân mặc trang phục truyền thống, tổ chức lễ tế và nhiều hoạt động vui chơi giải trí như: đánh đu, đấu vật, kéo co, cờ người,...</a:t>
            </a:r>
          </a:p>
        </p:txBody>
      </p:sp>
      <p:sp>
        <p:nvSpPr>
          <p:cNvPr id="37896" name="Text Box 8"/>
          <p:cNvSpPr txBox="1">
            <a:spLocks noChangeArrowheads="1"/>
          </p:cNvSpPr>
          <p:nvPr/>
        </p:nvSpPr>
        <p:spPr bwMode="auto">
          <a:xfrm>
            <a:off x="908484" y="974666"/>
            <a:ext cx="10731528" cy="1475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buNone/>
            </a:pPr>
            <a:r>
              <a:rPr lang="en-US" altLang="en-US" sz="2397" b="1" i="1" dirty="0" err="1">
                <a:solidFill>
                  <a:srgbClr val="C00000"/>
                </a:solidFill>
                <a:latin typeface="Times New Roman" panose="02020603050405020304" pitchFamily="18" charset="0"/>
                <a:cs typeface="Times New Roman" panose="02020603050405020304" pitchFamily="18" charset="0"/>
              </a:rPr>
              <a:t>Câu</a:t>
            </a:r>
            <a:r>
              <a:rPr lang="en-US" altLang="en-US" sz="2397" b="1" i="1" dirty="0">
                <a:solidFill>
                  <a:srgbClr val="C00000"/>
                </a:solidFill>
                <a:latin typeface="Times New Roman" panose="02020603050405020304" pitchFamily="18" charset="0"/>
                <a:cs typeface="Times New Roman" panose="02020603050405020304" pitchFamily="18" charset="0"/>
              </a:rPr>
              <a:t> </a:t>
            </a:r>
            <a:r>
              <a:rPr lang="en-US" altLang="en-US" sz="2397" b="1" i="1" dirty="0" smtClean="0">
                <a:solidFill>
                  <a:srgbClr val="C00000"/>
                </a:solidFill>
                <a:latin typeface="Times New Roman" panose="02020603050405020304" pitchFamily="18" charset="0"/>
                <a:cs typeface="Times New Roman" panose="02020603050405020304" pitchFamily="18" charset="0"/>
              </a:rPr>
              <a:t>4:</a:t>
            </a:r>
            <a:r>
              <a:rPr lang="en-US" altLang="en-US" sz="2397" i="1" dirty="0" smtClean="0">
                <a:solidFill>
                  <a:srgbClr val="FFFF00"/>
                </a:solidFill>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Các</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lễ</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hội</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của</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người</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dân</a:t>
            </a:r>
            <a:r>
              <a:rPr lang="en-US" sz="2996" dirty="0">
                <a:latin typeface="Times New Roman" panose="02020603050405020304" pitchFamily="18" charset="0"/>
                <a:cs typeface="Times New Roman" panose="02020603050405020304" pitchFamily="18" charset="0"/>
              </a:rPr>
              <a:t> ở </a:t>
            </a:r>
            <a:r>
              <a:rPr lang="en-US" sz="2996" dirty="0" err="1">
                <a:latin typeface="Times New Roman" panose="02020603050405020304" pitchFamily="18" charset="0"/>
                <a:cs typeface="Times New Roman" panose="02020603050405020304" pitchFamily="18" charset="0"/>
              </a:rPr>
              <a:t>đồng</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bằng</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Bắc</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Bộ</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thường</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tổ</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chức</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vào</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mùa</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nào</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Người</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dân</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thường</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mặc</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trang</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phục</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gì</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và</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vui</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chơi</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như</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thế</a:t>
            </a:r>
            <a:r>
              <a:rPr lang="en-US" sz="2996" dirty="0">
                <a:latin typeface="Times New Roman" panose="02020603050405020304" pitchFamily="18" charset="0"/>
                <a:cs typeface="Times New Roman" panose="02020603050405020304" pitchFamily="18" charset="0"/>
              </a:rPr>
              <a:t> </a:t>
            </a:r>
            <a:r>
              <a:rPr lang="en-US" sz="2996" dirty="0" err="1">
                <a:latin typeface="Times New Roman" panose="02020603050405020304" pitchFamily="18" charset="0"/>
                <a:cs typeface="Times New Roman" panose="02020603050405020304" pitchFamily="18" charset="0"/>
              </a:rPr>
              <a:t>nào</a:t>
            </a:r>
            <a:r>
              <a:rPr lang="en-US" sz="2996"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7018206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7896"/>
                                        </p:tgtEl>
                                        <p:attrNameLst>
                                          <p:attrName>style.visibility</p:attrName>
                                        </p:attrNameLst>
                                      </p:cBhvr>
                                      <p:to>
                                        <p:strVal val="visible"/>
                                      </p:to>
                                    </p:set>
                                    <p:animEffect transition="in" filter="circle(in)">
                                      <p:cBhvr>
                                        <p:cTn id="7" dur="2000"/>
                                        <p:tgtEl>
                                          <p:spTgt spid="3789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37894">
                                            <p:txEl>
                                              <p:pRg st="0" end="0"/>
                                            </p:txEl>
                                          </p:spTgt>
                                        </p:tgtEl>
                                        <p:attrNameLst>
                                          <p:attrName>style.visibility</p:attrName>
                                        </p:attrNameLst>
                                      </p:cBhvr>
                                      <p:to>
                                        <p:strVal val="visible"/>
                                      </p:to>
                                    </p:set>
                                    <p:animEffect transition="in" filter="fade">
                                      <p:cBhvr>
                                        <p:cTn id="12" dur="1000"/>
                                        <p:tgtEl>
                                          <p:spTgt spid="37894">
                                            <p:txEl>
                                              <p:pRg st="0" end="0"/>
                                            </p:txEl>
                                          </p:spTgt>
                                        </p:tgtEl>
                                      </p:cBhvr>
                                    </p:animEffect>
                                    <p:anim calcmode="lin" valueType="num">
                                      <p:cBhvr>
                                        <p:cTn id="13" dur="1000" fill="hold"/>
                                        <p:tgtEl>
                                          <p:spTgt spid="37894">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37894">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789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528727" y="232658"/>
            <a:ext cx="8357579" cy="435216"/>
          </a:xfrm>
          <a:prstGeom prst="rect">
            <a:avLst/>
          </a:prstGeom>
          <a:noFill/>
          <a:ln w="9525">
            <a:noFill/>
          </a:ln>
        </p:spPr>
        <p:txBody>
          <a:bodyPr>
            <a:noAutofit/>
          </a:bodyPr>
          <a:lstStyle/>
          <a:p>
            <a:r>
              <a:rPr lang="en-US" sz="2696" b="1" dirty="0" err="1">
                <a:latin typeface="Times New Roman" panose="02020603050405020304" pitchFamily="18" charset="0"/>
                <a:cs typeface="Calibri" panose="020F0502020204030204" pitchFamily="34" charset="0"/>
              </a:rPr>
              <a:t>Câu</a:t>
            </a:r>
            <a:r>
              <a:rPr lang="en-US" sz="2696" b="1" dirty="0">
                <a:latin typeface="Times New Roman" panose="02020603050405020304" pitchFamily="18" charset="0"/>
                <a:cs typeface="Calibri" panose="020F0502020204030204" pitchFamily="34" charset="0"/>
              </a:rPr>
              <a:t> 5</a:t>
            </a:r>
            <a:r>
              <a:rPr lang="en-US" sz="2696" b="1" dirty="0" smtClean="0">
                <a:latin typeface="Times New Roman" panose="02020603050405020304" pitchFamily="18" charset="0"/>
                <a:cs typeface="Calibri" panose="020F0502020204030204" pitchFamily="34" charset="0"/>
              </a:rPr>
              <a:t>:  </a:t>
            </a:r>
            <a:r>
              <a:rPr lang="en-US" sz="2696" b="1" dirty="0" err="1">
                <a:latin typeface="Times New Roman" panose="02020603050405020304" pitchFamily="18" charset="0"/>
                <a:cs typeface="Calibri" panose="020F0502020204030204" pitchFamily="34" charset="0"/>
              </a:rPr>
              <a:t>Nối</a:t>
            </a:r>
            <a:r>
              <a:rPr lang="en-US" sz="2696" b="1" dirty="0">
                <a:latin typeface="Times New Roman" panose="02020603050405020304" pitchFamily="18" charset="0"/>
                <a:cs typeface="Calibri" panose="020F0502020204030204" pitchFamily="34" charset="0"/>
              </a:rPr>
              <a:t> </a:t>
            </a:r>
            <a:r>
              <a:rPr lang="en-US" sz="2696" b="1" dirty="0" err="1">
                <a:latin typeface="Times New Roman" panose="02020603050405020304" pitchFamily="18" charset="0"/>
                <a:cs typeface="Calibri" panose="020F0502020204030204" pitchFamily="34" charset="0"/>
              </a:rPr>
              <a:t>cột</a:t>
            </a:r>
            <a:r>
              <a:rPr lang="en-US" sz="2696" b="1" dirty="0">
                <a:latin typeface="Times New Roman" panose="02020603050405020304" pitchFamily="18" charset="0"/>
                <a:cs typeface="Calibri" panose="020F0502020204030204" pitchFamily="34" charset="0"/>
              </a:rPr>
              <a:t> A </a:t>
            </a:r>
            <a:r>
              <a:rPr lang="en-US" sz="2696" b="1" dirty="0" err="1">
                <a:latin typeface="Times New Roman" panose="02020603050405020304" pitchFamily="18" charset="0"/>
                <a:cs typeface="Calibri" panose="020F0502020204030204" pitchFamily="34" charset="0"/>
              </a:rPr>
              <a:t>với</a:t>
            </a:r>
            <a:r>
              <a:rPr lang="en-US" sz="2696" b="1" dirty="0">
                <a:latin typeface="Times New Roman" panose="02020603050405020304" pitchFamily="18" charset="0"/>
                <a:cs typeface="Calibri" panose="020F0502020204030204" pitchFamily="34" charset="0"/>
              </a:rPr>
              <a:t> </a:t>
            </a:r>
            <a:r>
              <a:rPr lang="en-US" sz="2696" b="1" dirty="0" err="1">
                <a:latin typeface="Times New Roman" panose="02020603050405020304" pitchFamily="18" charset="0"/>
                <a:cs typeface="Calibri" panose="020F0502020204030204" pitchFamily="34" charset="0"/>
              </a:rPr>
              <a:t>cột</a:t>
            </a:r>
            <a:r>
              <a:rPr lang="en-US" sz="2696" b="1" dirty="0">
                <a:latin typeface="Times New Roman" panose="02020603050405020304" pitchFamily="18" charset="0"/>
                <a:cs typeface="Calibri" panose="020F0502020204030204" pitchFamily="34" charset="0"/>
              </a:rPr>
              <a:t> B </a:t>
            </a:r>
            <a:r>
              <a:rPr lang="en-US" sz="2696" b="1" dirty="0" err="1">
                <a:latin typeface="Times New Roman" panose="02020603050405020304" pitchFamily="18" charset="0"/>
                <a:cs typeface="Calibri" panose="020F0502020204030204" pitchFamily="34" charset="0"/>
              </a:rPr>
              <a:t>cho</a:t>
            </a:r>
            <a:r>
              <a:rPr lang="en-US" sz="2696" b="1" dirty="0">
                <a:latin typeface="Times New Roman" panose="02020603050405020304" pitchFamily="18" charset="0"/>
                <a:cs typeface="Calibri" panose="020F0502020204030204" pitchFamily="34" charset="0"/>
              </a:rPr>
              <a:t> </a:t>
            </a:r>
            <a:r>
              <a:rPr lang="en-US" sz="2696" b="1" dirty="0" err="1">
                <a:latin typeface="Times New Roman" panose="02020603050405020304" pitchFamily="18" charset="0"/>
                <a:cs typeface="Calibri" panose="020F0502020204030204" pitchFamily="34" charset="0"/>
              </a:rPr>
              <a:t>phù</a:t>
            </a:r>
            <a:r>
              <a:rPr lang="en-US" sz="2696" b="1" dirty="0">
                <a:latin typeface="Times New Roman" panose="02020603050405020304" pitchFamily="18" charset="0"/>
                <a:cs typeface="Calibri" panose="020F0502020204030204" pitchFamily="34" charset="0"/>
              </a:rPr>
              <a:t> </a:t>
            </a:r>
            <a:r>
              <a:rPr lang="en-US" sz="2696" b="1" dirty="0" err="1">
                <a:latin typeface="Times New Roman" panose="02020603050405020304" pitchFamily="18" charset="0"/>
                <a:cs typeface="Calibri" panose="020F0502020204030204" pitchFamily="34" charset="0"/>
              </a:rPr>
              <a:t>hợp</a:t>
            </a:r>
            <a:r>
              <a:rPr lang="en-US" sz="2696" b="1" dirty="0">
                <a:latin typeface="Times New Roman" panose="02020603050405020304" pitchFamily="18" charset="0"/>
                <a:cs typeface="Calibri" panose="020F0502020204030204" pitchFamily="34" charset="0"/>
              </a:rPr>
              <a:t>.</a:t>
            </a:r>
          </a:p>
        </p:txBody>
      </p:sp>
      <p:graphicFrame>
        <p:nvGraphicFramePr>
          <p:cNvPr id="2" name="Table 1"/>
          <p:cNvGraphicFramePr/>
          <p:nvPr/>
        </p:nvGraphicFramePr>
        <p:xfrm>
          <a:off x="431887" y="923296"/>
          <a:ext cx="11056871" cy="4677550"/>
        </p:xfrm>
        <a:graphic>
          <a:graphicData uri="http://schemas.openxmlformats.org/drawingml/2006/table">
            <a:tbl>
              <a:tblPr/>
              <a:tblGrid>
                <a:gridCol w="2087611">
                  <a:extLst>
                    <a:ext uri="{9D8B030D-6E8A-4147-A177-3AD203B41FA5}">
                      <a16:colId xmlns:a16="http://schemas.microsoft.com/office/drawing/2014/main" val="20000"/>
                    </a:ext>
                  </a:extLst>
                </a:gridCol>
                <a:gridCol w="2723550">
                  <a:extLst>
                    <a:ext uri="{9D8B030D-6E8A-4147-A177-3AD203B41FA5}">
                      <a16:colId xmlns:a16="http://schemas.microsoft.com/office/drawing/2014/main" val="20001"/>
                    </a:ext>
                  </a:extLst>
                </a:gridCol>
                <a:gridCol w="6245710">
                  <a:extLst>
                    <a:ext uri="{9D8B030D-6E8A-4147-A177-3AD203B41FA5}">
                      <a16:colId xmlns:a16="http://schemas.microsoft.com/office/drawing/2014/main" val="20002"/>
                    </a:ext>
                  </a:extLst>
                </a:gridCol>
              </a:tblGrid>
              <a:tr h="410958">
                <a:tc>
                  <a:txBody>
                    <a:bodyPr/>
                    <a:lstStyle/>
                    <a:p>
                      <a:pPr indent="0" algn="ctr">
                        <a:buNone/>
                      </a:pPr>
                      <a:r>
                        <a:rPr lang="en-US" sz="2700" b="1">
                          <a:latin typeface="Times New Roman" panose="02020603050405020304" pitchFamily="18" charset="0"/>
                          <a:cs typeface="Times New Roman" panose="02020603050405020304" pitchFamily="18" charset="0"/>
                        </a:rPr>
                        <a:t>A</a:t>
                      </a:r>
                      <a:endParaRPr lang="en-US" sz="2700" b="1">
                        <a:latin typeface="Times New Roman" panose="02020603050405020304" pitchFamily="18" charset="0"/>
                        <a:ea typeface="Times New Roman" panose="02020603050405020304" pitchFamily="18" charset="0"/>
                        <a:cs typeface="Times New Roman" panose="02020603050405020304" pitchFamily="18" charset="0"/>
                      </a:endParaRPr>
                    </a:p>
                  </a:txBody>
                  <a:tcPr marL="51370" marR="5137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5">
                  <a:txBody>
                    <a:bodyPr/>
                    <a:lstStyle/>
                    <a:p>
                      <a:pPr indent="0" algn="ctr">
                        <a:buNone/>
                      </a:pPr>
                      <a:r>
                        <a:rPr lang="en-US" sz="2700" b="1">
                          <a:latin typeface="Times New Roman" panose="02020603050405020304" pitchFamily="18" charset="0"/>
                          <a:cs typeface="Times New Roman" panose="02020603050405020304" pitchFamily="18" charset="0"/>
                        </a:rPr>
                        <a:t> </a:t>
                      </a:r>
                      <a:endParaRPr lang="en-US" sz="2700" b="1">
                        <a:latin typeface="Times New Roman" panose="02020603050405020304" pitchFamily="18" charset="0"/>
                        <a:ea typeface="Times New Roman" panose="02020603050405020304" pitchFamily="18" charset="0"/>
                        <a:cs typeface="Times New Roman" panose="02020603050405020304" pitchFamily="18" charset="0"/>
                      </a:endParaRPr>
                    </a:p>
                  </a:txBody>
                  <a:tcPr marL="51370" marR="5137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700" b="1">
                          <a:latin typeface="Times New Roman" panose="02020603050405020304" pitchFamily="18" charset="0"/>
                          <a:cs typeface="Times New Roman" panose="02020603050405020304" pitchFamily="18" charset="0"/>
                        </a:rPr>
                        <a:t>B</a:t>
                      </a:r>
                      <a:endParaRPr lang="en-US" sz="2700" b="1">
                        <a:latin typeface="Times New Roman" panose="02020603050405020304" pitchFamily="18" charset="0"/>
                        <a:ea typeface="Times New Roman" panose="02020603050405020304" pitchFamily="18" charset="0"/>
                        <a:cs typeface="Times New Roman" panose="02020603050405020304" pitchFamily="18" charset="0"/>
                      </a:endParaRPr>
                    </a:p>
                  </a:txBody>
                  <a:tcPr marL="51370" marR="5137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1475">
                <a:tc>
                  <a:txBody>
                    <a:bodyPr/>
                    <a:lstStyle/>
                    <a:p>
                      <a:pPr indent="0">
                        <a:buNone/>
                      </a:pPr>
                      <a:r>
                        <a:rPr lang="en-US" sz="2700" b="0">
                          <a:latin typeface="Times New Roman" panose="02020603050405020304" pitchFamily="18" charset="0"/>
                          <a:cs typeface="Times New Roman" panose="02020603050405020304" pitchFamily="18" charset="0"/>
                        </a:rPr>
                        <a:t>1. Đình làng</a:t>
                      </a:r>
                      <a:endParaRPr lang="en-US" sz="2700" b="0">
                        <a:latin typeface="Times New Roman" panose="02020603050405020304" pitchFamily="18" charset="0"/>
                        <a:ea typeface="Times New Roman" panose="02020603050405020304" pitchFamily="18" charset="0"/>
                        <a:cs typeface="Times New Roman" panose="02020603050405020304" pitchFamily="18" charset="0"/>
                      </a:endParaRPr>
                    </a:p>
                  </a:txBody>
                  <a:tcPr marL="51370" marR="5137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buNone/>
                      </a:pPr>
                      <a:r>
                        <a:rPr lang="en-US" sz="2700" b="0">
                          <a:latin typeface="Times New Roman" panose="02020603050405020304" pitchFamily="18" charset="0"/>
                          <a:cs typeface="Times New Roman" panose="02020603050405020304" pitchFamily="18" charset="0"/>
                        </a:rPr>
                        <a:t>a. Là cửa ngõ ra vào làng</a:t>
                      </a:r>
                      <a:endParaRPr lang="en-US" sz="2700" b="0">
                        <a:latin typeface="Times New Roman" panose="02020603050405020304" pitchFamily="18" charset="0"/>
                        <a:ea typeface="Times New Roman" panose="02020603050405020304" pitchFamily="18" charset="0"/>
                        <a:cs typeface="Times New Roman" panose="02020603050405020304" pitchFamily="18" charset="0"/>
                      </a:endParaRPr>
                    </a:p>
                  </a:txBody>
                  <a:tcPr marL="51370" marR="5137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99694">
                <a:tc>
                  <a:txBody>
                    <a:bodyPr/>
                    <a:lstStyle/>
                    <a:p>
                      <a:pPr indent="0">
                        <a:buNone/>
                      </a:pPr>
                      <a:r>
                        <a:rPr lang="en-US" sz="2700" b="0">
                          <a:latin typeface="Times New Roman" panose="02020603050405020304" pitchFamily="18" charset="0"/>
                          <a:cs typeface="Times New Roman" panose="02020603050405020304" pitchFamily="18" charset="0"/>
                        </a:rPr>
                        <a:t>2. Cổng làng</a:t>
                      </a:r>
                      <a:endParaRPr lang="en-US" sz="2700" b="0">
                        <a:latin typeface="Times New Roman" panose="02020603050405020304" pitchFamily="18" charset="0"/>
                        <a:ea typeface="Times New Roman" panose="02020603050405020304" pitchFamily="18" charset="0"/>
                        <a:cs typeface="Times New Roman" panose="02020603050405020304" pitchFamily="18" charset="0"/>
                      </a:endParaRPr>
                    </a:p>
                  </a:txBody>
                  <a:tcPr marL="51370" marR="5137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buNone/>
                      </a:pPr>
                      <a:r>
                        <a:rPr lang="en-US" sz="2700" b="0">
                          <a:latin typeface="Times New Roman" panose="02020603050405020304" pitchFamily="18" charset="0"/>
                          <a:cs typeface="Times New Roman" panose="02020603050405020304" pitchFamily="18" charset="0"/>
                        </a:rPr>
                        <a:t>b. Là nơi thờ Thành hoàng làng, thường được xây dựng ở vị trí trung tâm</a:t>
                      </a:r>
                      <a:endParaRPr lang="en-US" sz="2700" b="0">
                        <a:latin typeface="Times New Roman" panose="02020603050405020304" pitchFamily="18" charset="0"/>
                        <a:ea typeface="Times New Roman" panose="02020603050405020304" pitchFamily="18" charset="0"/>
                        <a:cs typeface="Times New Roman" panose="02020603050405020304" pitchFamily="18" charset="0"/>
                      </a:endParaRPr>
                    </a:p>
                  </a:txBody>
                  <a:tcPr marL="51370" marR="5137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7688">
                <a:tc>
                  <a:txBody>
                    <a:bodyPr/>
                    <a:lstStyle/>
                    <a:p>
                      <a:pPr indent="0">
                        <a:buNone/>
                      </a:pPr>
                      <a:r>
                        <a:rPr lang="en-US" sz="2700" b="0">
                          <a:latin typeface="Times New Roman" panose="02020603050405020304" pitchFamily="18" charset="0"/>
                          <a:cs typeface="Times New Roman" panose="02020603050405020304" pitchFamily="18" charset="0"/>
                        </a:rPr>
                        <a:t>3. Giếng nước</a:t>
                      </a:r>
                      <a:endParaRPr lang="en-US" sz="2700" b="0">
                        <a:latin typeface="Times New Roman" panose="02020603050405020304" pitchFamily="18" charset="0"/>
                        <a:ea typeface="Times New Roman" panose="02020603050405020304" pitchFamily="18" charset="0"/>
                        <a:cs typeface="Times New Roman" panose="02020603050405020304" pitchFamily="18" charset="0"/>
                      </a:endParaRPr>
                    </a:p>
                  </a:txBody>
                  <a:tcPr marL="51370" marR="5137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buNone/>
                      </a:pPr>
                      <a:r>
                        <a:rPr lang="en-US" sz="2700" b="0">
                          <a:latin typeface="Times New Roman" panose="02020603050405020304" pitchFamily="18" charset="0"/>
                          <a:cs typeface="Times New Roman" panose="02020603050405020304" pitchFamily="18" charset="0"/>
                        </a:rPr>
                        <a:t>c. Là nơi diễn ra các sinh hoạt văn hóa chung của làng</a:t>
                      </a:r>
                      <a:endParaRPr lang="en-US" sz="2700" b="0">
                        <a:latin typeface="Times New Roman" panose="02020603050405020304" pitchFamily="18" charset="0"/>
                        <a:ea typeface="Times New Roman" panose="02020603050405020304" pitchFamily="18" charset="0"/>
                        <a:cs typeface="Times New Roman" panose="02020603050405020304" pitchFamily="18" charset="0"/>
                      </a:endParaRPr>
                    </a:p>
                  </a:txBody>
                  <a:tcPr marL="51370" marR="5137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87213">
                <a:tc>
                  <a:txBody>
                    <a:bodyPr/>
                    <a:lstStyle/>
                    <a:p>
                      <a:pPr indent="0">
                        <a:buNone/>
                      </a:pPr>
                      <a:r>
                        <a:rPr lang="en-US" sz="2700" b="0">
                          <a:latin typeface="Times New Roman" panose="02020603050405020304" pitchFamily="18" charset="0"/>
                          <a:cs typeface="Times New Roman" panose="02020603050405020304" pitchFamily="18" charset="0"/>
                        </a:rPr>
                        <a:t>4. Sân đình</a:t>
                      </a:r>
                      <a:endParaRPr lang="en-US" sz="2700" b="0">
                        <a:latin typeface="Times New Roman" panose="02020603050405020304" pitchFamily="18" charset="0"/>
                        <a:ea typeface="Times New Roman" panose="02020603050405020304" pitchFamily="18" charset="0"/>
                        <a:cs typeface="Times New Roman" panose="02020603050405020304" pitchFamily="18" charset="0"/>
                      </a:endParaRPr>
                    </a:p>
                  </a:txBody>
                  <a:tcPr marL="51370" marR="5137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cap="flat">
                      <a:noFill/>
                    </a:lnB>
                  </a:tcPr>
                </a:tc>
                <a:tc>
                  <a:txBody>
                    <a:bodyPr/>
                    <a:lstStyle/>
                    <a:p>
                      <a:pPr indent="0">
                        <a:buNone/>
                      </a:pPr>
                      <a:r>
                        <a:rPr lang="en-US" sz="2700" b="0">
                          <a:latin typeface="Times New Roman" panose="02020603050405020304" pitchFamily="18" charset="0"/>
                          <a:cs typeface="Times New Roman" panose="02020603050405020304" pitchFamily="18" charset="0"/>
                        </a:rPr>
                        <a:t>d. Là nơi cung căp nguồn nước sinh hoạt chính cho dân làng.</a:t>
                      </a:r>
                      <a:endParaRPr lang="en-US" sz="2700" b="0">
                        <a:latin typeface="Times New Roman" panose="02020603050405020304" pitchFamily="18" charset="0"/>
                        <a:ea typeface="Times New Roman" panose="02020603050405020304" pitchFamily="18" charset="0"/>
                        <a:cs typeface="Times New Roman" panose="02020603050405020304" pitchFamily="18" charset="0"/>
                      </a:endParaRPr>
                    </a:p>
                  </a:txBody>
                  <a:tcPr marL="51370" marR="5137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18" name="Straight Arrow Connector 17"/>
          <p:cNvCxnSpPr/>
          <p:nvPr/>
        </p:nvCxnSpPr>
        <p:spPr>
          <a:xfrm>
            <a:off x="2500115" y="1773751"/>
            <a:ext cx="2739722" cy="8561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 name="Straight Arrow Connector 2"/>
          <p:cNvCxnSpPr/>
          <p:nvPr/>
        </p:nvCxnSpPr>
        <p:spPr>
          <a:xfrm flipV="1">
            <a:off x="2500115" y="1659596"/>
            <a:ext cx="2739722" cy="10273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p:cNvCxnSpPr/>
          <p:nvPr/>
        </p:nvCxnSpPr>
        <p:spPr>
          <a:xfrm>
            <a:off x="2500115" y="3942698"/>
            <a:ext cx="2739722" cy="10844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p:cNvCxnSpPr/>
          <p:nvPr/>
        </p:nvCxnSpPr>
        <p:spPr>
          <a:xfrm flipV="1">
            <a:off x="2500115" y="3771465"/>
            <a:ext cx="2739722" cy="11415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351402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3"/>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3"/>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3"/>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3"/>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383846" y="2793537"/>
            <a:ext cx="11420264" cy="1475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r>
              <a:rPr lang="en-US" sz="2996">
                <a:latin typeface="Times New Roman" panose="02020603050405020304" pitchFamily="18" charset="0"/>
                <a:cs typeface="Calibri" panose="020F0502020204030204" pitchFamily="34" charset="0"/>
                <a:sym typeface="+mn-ea"/>
              </a:rPr>
              <a:t>Sau khi được tôn lên làm vua,</a:t>
            </a:r>
            <a:r>
              <a:rPr lang="en-US" sz="599">
                <a:latin typeface="Times New Roman" panose="02020603050405020304" pitchFamily="18" charset="0"/>
                <a:cs typeface="Calibri" panose="020F0502020204030204" pitchFamily="34" charset="0"/>
                <a:sym typeface="+mn-ea"/>
              </a:rPr>
              <a:t>…</a:t>
            </a:r>
            <a:r>
              <a:rPr lang="vi-VN" altLang="en-US" sz="599">
                <a:latin typeface="Times New Roman" panose="02020603050405020304" pitchFamily="18" charset="0"/>
                <a:cs typeface="Calibri" panose="020F0502020204030204" pitchFamily="34" charset="0"/>
                <a:sym typeface="+mn-ea"/>
              </a:rPr>
              <a:t>..............................................................................................................................</a:t>
            </a:r>
            <a:r>
              <a:rPr lang="en-US" sz="2996">
                <a:latin typeface="Times New Roman" panose="02020603050405020304" pitchFamily="18" charset="0"/>
                <a:cs typeface="Calibri" panose="020F0502020204030204" pitchFamily="34" charset="0"/>
                <a:sym typeface="+mn-ea"/>
              </a:rPr>
              <a:t>dời đô ra </a:t>
            </a:r>
            <a:r>
              <a:rPr lang="en-US" sz="599">
                <a:latin typeface="Times New Roman" panose="02020603050405020304" pitchFamily="18" charset="0"/>
                <a:cs typeface="Calibri" panose="020F0502020204030204" pitchFamily="34" charset="0"/>
                <a:sym typeface="+mn-ea"/>
              </a:rPr>
              <a:t>…</a:t>
            </a:r>
            <a:r>
              <a:rPr lang="vi-VN" altLang="en-US" sz="599">
                <a:latin typeface="Times New Roman" panose="02020603050405020304" pitchFamily="18" charset="0"/>
                <a:cs typeface="Calibri" panose="020F0502020204030204" pitchFamily="34" charset="0"/>
                <a:sym typeface="+mn-ea"/>
              </a:rPr>
              <a:t>................................................................</a:t>
            </a:r>
            <a:r>
              <a:rPr lang="en-US" sz="2996">
                <a:latin typeface="Times New Roman" panose="02020603050405020304" pitchFamily="18" charset="0"/>
                <a:cs typeface="Calibri" panose="020F0502020204030204" pitchFamily="34" charset="0"/>
                <a:sym typeface="+mn-ea"/>
              </a:rPr>
              <a:t>vào năm 1010 và đổi tên Đại La thành</a:t>
            </a:r>
            <a:r>
              <a:rPr lang="en-US" sz="599">
                <a:latin typeface="Times New Roman" panose="02020603050405020304" pitchFamily="18" charset="0"/>
                <a:cs typeface="Calibri" panose="020F0502020204030204" pitchFamily="34" charset="0"/>
                <a:sym typeface="+mn-ea"/>
              </a:rPr>
              <a:t>…</a:t>
            </a:r>
            <a:r>
              <a:rPr lang="vi-VN" altLang="en-US" sz="599">
                <a:latin typeface="Times New Roman" panose="02020603050405020304" pitchFamily="18" charset="0"/>
                <a:cs typeface="Calibri" panose="020F0502020204030204" pitchFamily="34" charset="0"/>
                <a:sym typeface="+mn-ea"/>
              </a:rPr>
              <a:t>....................................................................................................                  </a:t>
            </a:r>
            <a:r>
              <a:rPr lang="en-US" sz="2996">
                <a:latin typeface="Times New Roman" panose="02020603050405020304" pitchFamily="18" charset="0"/>
                <a:cs typeface="Calibri" panose="020F0502020204030204" pitchFamily="34" charset="0"/>
                <a:sym typeface="+mn-ea"/>
              </a:rPr>
              <a:t>Từ đó, nơi đây là kinh đô của các triều đại:</a:t>
            </a:r>
            <a:r>
              <a:rPr lang="en-US" sz="599">
                <a:latin typeface="Times New Roman" panose="02020603050405020304" pitchFamily="18" charset="0"/>
                <a:cs typeface="Calibri" panose="020F0502020204030204" pitchFamily="34" charset="0"/>
                <a:sym typeface="+mn-ea"/>
              </a:rPr>
              <a:t>…</a:t>
            </a:r>
            <a:r>
              <a:rPr lang="vi-VN" altLang="en-US" sz="599">
                <a:latin typeface="Times New Roman" panose="02020603050405020304" pitchFamily="18" charset="0"/>
                <a:cs typeface="Calibri" panose="020F0502020204030204" pitchFamily="34" charset="0"/>
                <a:sym typeface="+mn-ea"/>
              </a:rPr>
              <a:t>....................</a:t>
            </a:r>
            <a:endParaRPr lang="en-GB" altLang="en-US" sz="2996">
              <a:latin typeface="Arial" panose="020B0604020202020204" pitchFamily="34" charset="0"/>
            </a:endParaRPr>
          </a:p>
        </p:txBody>
      </p:sp>
      <p:sp>
        <p:nvSpPr>
          <p:cNvPr id="37896" name="Text Box 8"/>
          <p:cNvSpPr txBox="1">
            <a:spLocks noChangeArrowheads="1"/>
          </p:cNvSpPr>
          <p:nvPr/>
        </p:nvSpPr>
        <p:spPr bwMode="auto">
          <a:xfrm>
            <a:off x="912289" y="403891"/>
            <a:ext cx="10332937" cy="1502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r>
              <a:rPr lang="en-US" altLang="en-US" sz="2397" b="1" dirty="0" err="1">
                <a:latin typeface="Times New Roman" panose="02020603050405020304" pitchFamily="18" charset="0"/>
                <a:cs typeface="Times New Roman" panose="02020603050405020304" pitchFamily="18" charset="0"/>
              </a:rPr>
              <a:t>Câu</a:t>
            </a:r>
            <a:r>
              <a:rPr lang="en-US" altLang="en-US" sz="2397" b="1" dirty="0">
                <a:latin typeface="Times New Roman" panose="02020603050405020304" pitchFamily="18" charset="0"/>
                <a:cs typeface="Times New Roman" panose="02020603050405020304" pitchFamily="18" charset="0"/>
              </a:rPr>
              <a:t> 6</a:t>
            </a:r>
            <a:r>
              <a:rPr lang="en-US" altLang="en-US" sz="2397" b="1" dirty="0" smtClean="0">
                <a:latin typeface="Times New Roman" panose="02020603050405020304" pitchFamily="18" charset="0"/>
                <a:cs typeface="Times New Roman" panose="02020603050405020304" pitchFamily="18" charset="0"/>
              </a:rPr>
              <a:t>. </a:t>
            </a:r>
            <a:r>
              <a:rPr lang="en-US" sz="2696" b="1" dirty="0" err="1">
                <a:latin typeface="Times New Roman" panose="02020603050405020304" pitchFamily="18" charset="0"/>
                <a:cs typeface="Calibri" panose="020F0502020204030204" pitchFamily="34" charset="0"/>
                <a:sym typeface="+mn-ea"/>
              </a:rPr>
              <a:t>Dựa</a:t>
            </a:r>
            <a:r>
              <a:rPr lang="en-US" sz="2696" b="1" dirty="0">
                <a:latin typeface="Times New Roman" panose="02020603050405020304" pitchFamily="18" charset="0"/>
                <a:cs typeface="Calibri" panose="020F0502020204030204" pitchFamily="34" charset="0"/>
                <a:sym typeface="+mn-ea"/>
              </a:rPr>
              <a:t> </a:t>
            </a:r>
            <a:r>
              <a:rPr lang="en-US" sz="2696" b="1" dirty="0" err="1">
                <a:latin typeface="Times New Roman" panose="02020603050405020304" pitchFamily="18" charset="0"/>
                <a:cs typeface="Calibri" panose="020F0502020204030204" pitchFamily="34" charset="0"/>
                <a:sym typeface="+mn-ea"/>
              </a:rPr>
              <a:t>vào</a:t>
            </a:r>
            <a:r>
              <a:rPr lang="en-US" sz="2696" b="1" dirty="0">
                <a:latin typeface="Times New Roman" panose="02020603050405020304" pitchFamily="18" charset="0"/>
                <a:cs typeface="Calibri" panose="020F0502020204030204" pitchFamily="34" charset="0"/>
                <a:sym typeface="+mn-ea"/>
              </a:rPr>
              <a:t> </a:t>
            </a:r>
            <a:r>
              <a:rPr lang="en-US" sz="2696" b="1" dirty="0" err="1">
                <a:latin typeface="Times New Roman" panose="02020603050405020304" pitchFamily="18" charset="0"/>
                <a:cs typeface="Calibri" panose="020F0502020204030204" pitchFamily="34" charset="0"/>
                <a:sym typeface="+mn-ea"/>
              </a:rPr>
              <a:t>cụm</a:t>
            </a:r>
            <a:r>
              <a:rPr lang="en-US" sz="2696" b="1" dirty="0">
                <a:latin typeface="Times New Roman" panose="02020603050405020304" pitchFamily="18" charset="0"/>
                <a:cs typeface="Calibri" panose="020F0502020204030204" pitchFamily="34" charset="0"/>
                <a:sym typeface="+mn-ea"/>
              </a:rPr>
              <a:t> </a:t>
            </a:r>
            <a:r>
              <a:rPr lang="en-US" sz="2696" b="1" dirty="0" err="1">
                <a:latin typeface="Times New Roman" panose="02020603050405020304" pitchFamily="18" charset="0"/>
                <a:cs typeface="Calibri" panose="020F0502020204030204" pitchFamily="34" charset="0"/>
                <a:sym typeface="+mn-ea"/>
              </a:rPr>
              <a:t>từ</a:t>
            </a:r>
            <a:r>
              <a:rPr lang="en-US" sz="2696" b="1" dirty="0">
                <a:latin typeface="Times New Roman" panose="02020603050405020304" pitchFamily="18" charset="0"/>
                <a:cs typeface="Calibri" panose="020F0502020204030204" pitchFamily="34" charset="0"/>
                <a:sym typeface="+mn-ea"/>
              </a:rPr>
              <a:t> </a:t>
            </a:r>
            <a:r>
              <a:rPr lang="en-US" sz="2696" b="1" dirty="0" err="1">
                <a:latin typeface="Times New Roman" panose="02020603050405020304" pitchFamily="18" charset="0"/>
                <a:cs typeface="Calibri" panose="020F0502020204030204" pitchFamily="34" charset="0"/>
                <a:sym typeface="+mn-ea"/>
              </a:rPr>
              <a:t>cho</a:t>
            </a:r>
            <a:r>
              <a:rPr lang="en-US" sz="2696" b="1" dirty="0">
                <a:latin typeface="Times New Roman" panose="02020603050405020304" pitchFamily="18" charset="0"/>
                <a:cs typeface="Calibri" panose="020F0502020204030204" pitchFamily="34" charset="0"/>
                <a:sym typeface="+mn-ea"/>
              </a:rPr>
              <a:t> </a:t>
            </a:r>
            <a:r>
              <a:rPr lang="en-US" sz="2696" b="1" dirty="0" err="1">
                <a:latin typeface="Times New Roman" panose="02020603050405020304" pitchFamily="18" charset="0"/>
                <a:cs typeface="Calibri" panose="020F0502020204030204" pitchFamily="34" charset="0"/>
                <a:sym typeface="+mn-ea"/>
              </a:rPr>
              <a:t>sẵn</a:t>
            </a:r>
            <a:r>
              <a:rPr lang="en-US" sz="2696" b="1" dirty="0">
                <a:latin typeface="Times New Roman" panose="02020603050405020304" pitchFamily="18" charset="0"/>
                <a:cs typeface="Calibri" panose="020F0502020204030204" pitchFamily="34" charset="0"/>
                <a:sym typeface="+mn-ea"/>
              </a:rPr>
              <a:t> </a:t>
            </a:r>
            <a:r>
              <a:rPr lang="en-US" sz="2696" b="1" dirty="0" err="1">
                <a:latin typeface="Times New Roman" panose="02020603050405020304" pitchFamily="18" charset="0"/>
                <a:cs typeface="Calibri" panose="020F0502020204030204" pitchFamily="34" charset="0"/>
                <a:sym typeface="+mn-ea"/>
              </a:rPr>
              <a:t>điền</a:t>
            </a:r>
            <a:r>
              <a:rPr lang="en-US" sz="2696" b="1" dirty="0">
                <a:latin typeface="Times New Roman" panose="02020603050405020304" pitchFamily="18" charset="0"/>
                <a:cs typeface="Calibri" panose="020F0502020204030204" pitchFamily="34" charset="0"/>
                <a:sym typeface="+mn-ea"/>
              </a:rPr>
              <a:t> </a:t>
            </a:r>
            <a:r>
              <a:rPr lang="en-US" sz="2696" b="1" dirty="0" err="1">
                <a:latin typeface="Times New Roman" panose="02020603050405020304" pitchFamily="18" charset="0"/>
                <a:cs typeface="Calibri" panose="020F0502020204030204" pitchFamily="34" charset="0"/>
                <a:sym typeface="+mn-ea"/>
              </a:rPr>
              <a:t>vào</a:t>
            </a:r>
            <a:r>
              <a:rPr lang="en-US" sz="2696" b="1" dirty="0">
                <a:latin typeface="Times New Roman" panose="02020603050405020304" pitchFamily="18" charset="0"/>
                <a:cs typeface="Calibri" panose="020F0502020204030204" pitchFamily="34" charset="0"/>
                <a:sym typeface="+mn-ea"/>
              </a:rPr>
              <a:t> </a:t>
            </a:r>
            <a:r>
              <a:rPr lang="en-US" sz="2696" b="1" dirty="0" err="1">
                <a:latin typeface="Times New Roman" panose="02020603050405020304" pitchFamily="18" charset="0"/>
                <a:cs typeface="Calibri" panose="020F0502020204030204" pitchFamily="34" charset="0"/>
                <a:sym typeface="+mn-ea"/>
              </a:rPr>
              <a:t>chỗ</a:t>
            </a:r>
            <a:r>
              <a:rPr lang="en-US" sz="2696" b="1" dirty="0">
                <a:latin typeface="Times New Roman" panose="02020603050405020304" pitchFamily="18" charset="0"/>
                <a:cs typeface="Calibri" panose="020F0502020204030204" pitchFamily="34" charset="0"/>
                <a:sym typeface="+mn-ea"/>
              </a:rPr>
              <a:t> </a:t>
            </a:r>
            <a:r>
              <a:rPr lang="en-US" sz="2696" b="1" dirty="0" err="1">
                <a:latin typeface="Times New Roman" panose="02020603050405020304" pitchFamily="18" charset="0"/>
                <a:cs typeface="Calibri" panose="020F0502020204030204" pitchFamily="34" charset="0"/>
                <a:sym typeface="+mn-ea"/>
              </a:rPr>
              <a:t>chấm</a:t>
            </a:r>
            <a:r>
              <a:rPr lang="en-US" sz="2696" b="1" dirty="0">
                <a:latin typeface="Times New Roman" panose="02020603050405020304" pitchFamily="18" charset="0"/>
                <a:cs typeface="Calibri" panose="020F0502020204030204" pitchFamily="34" charset="0"/>
                <a:sym typeface="+mn-ea"/>
              </a:rPr>
              <a:t> </a:t>
            </a:r>
            <a:r>
              <a:rPr lang="en-US" sz="2696" b="1" dirty="0" err="1">
                <a:latin typeface="Times New Roman" panose="02020603050405020304" pitchFamily="18" charset="0"/>
                <a:cs typeface="Calibri" panose="020F0502020204030204" pitchFamily="34" charset="0"/>
                <a:sym typeface="+mn-ea"/>
              </a:rPr>
              <a:t>cho</a:t>
            </a:r>
            <a:r>
              <a:rPr lang="en-US" sz="2696" b="1" dirty="0">
                <a:latin typeface="Times New Roman" panose="02020603050405020304" pitchFamily="18" charset="0"/>
                <a:cs typeface="Calibri" panose="020F0502020204030204" pitchFamily="34" charset="0"/>
                <a:sym typeface="+mn-ea"/>
              </a:rPr>
              <a:t> </a:t>
            </a:r>
            <a:r>
              <a:rPr lang="en-US" sz="2696" b="1" dirty="0" err="1">
                <a:latin typeface="Times New Roman" panose="02020603050405020304" pitchFamily="18" charset="0"/>
                <a:cs typeface="Calibri" panose="020F0502020204030204" pitchFamily="34" charset="0"/>
                <a:sym typeface="+mn-ea"/>
              </a:rPr>
              <a:t>thích</a:t>
            </a:r>
            <a:r>
              <a:rPr lang="en-US" sz="2696" b="1" dirty="0">
                <a:latin typeface="Times New Roman" panose="02020603050405020304" pitchFamily="18" charset="0"/>
                <a:cs typeface="Calibri" panose="020F0502020204030204" pitchFamily="34" charset="0"/>
                <a:sym typeface="+mn-ea"/>
              </a:rPr>
              <a:t> </a:t>
            </a:r>
            <a:r>
              <a:rPr lang="en-US" sz="2696" b="1" dirty="0" err="1">
                <a:latin typeface="Times New Roman" panose="02020603050405020304" pitchFamily="18" charset="0"/>
                <a:cs typeface="Calibri" panose="020F0502020204030204" pitchFamily="34" charset="0"/>
                <a:sym typeface="+mn-ea"/>
              </a:rPr>
              <a:t>hợp</a:t>
            </a:r>
            <a:endParaRPr lang="en-US" sz="2696" i="1" dirty="0">
              <a:latin typeface="Times New Roman" panose="02020603050405020304" pitchFamily="18" charset="0"/>
              <a:cs typeface="Calibri" panose="020F0502020204030204" pitchFamily="34" charset="0"/>
              <a:sym typeface="+mn-ea"/>
            </a:endParaRPr>
          </a:p>
          <a:p>
            <a:r>
              <a:rPr lang="vi-VN" altLang="en-US" sz="2696" i="1" dirty="0">
                <a:latin typeface="Times New Roman" panose="02020603050405020304" pitchFamily="18" charset="0"/>
                <a:cs typeface="Calibri" panose="020F0502020204030204" pitchFamily="34" charset="0"/>
                <a:sym typeface="+mn-ea"/>
              </a:rPr>
              <a:t>       </a:t>
            </a:r>
            <a:r>
              <a:rPr lang="en-US" sz="2696" i="1" dirty="0">
                <a:latin typeface="Times New Roman" panose="02020603050405020304" pitchFamily="18" charset="0"/>
                <a:cs typeface="Calibri" panose="020F0502020204030204" pitchFamily="34" charset="0"/>
                <a:sym typeface="+mn-ea"/>
              </a:rPr>
              <a:t>(</a:t>
            </a:r>
            <a:r>
              <a:rPr lang="en-US" sz="2696" i="1" dirty="0" err="1">
                <a:latin typeface="Times New Roman" panose="02020603050405020304" pitchFamily="18" charset="0"/>
                <a:cs typeface="Calibri" panose="020F0502020204030204" pitchFamily="34" charset="0"/>
                <a:sym typeface="+mn-ea"/>
              </a:rPr>
              <a:t>Thăng</a:t>
            </a:r>
            <a:r>
              <a:rPr lang="en-US" sz="2696" i="1" dirty="0">
                <a:latin typeface="Times New Roman" panose="02020603050405020304" pitchFamily="18" charset="0"/>
                <a:cs typeface="Calibri" panose="020F0502020204030204" pitchFamily="34" charset="0"/>
                <a:sym typeface="+mn-ea"/>
              </a:rPr>
              <a:t> Long, </a:t>
            </a:r>
            <a:r>
              <a:rPr lang="en-US" sz="2696" i="1" dirty="0" err="1">
                <a:latin typeface="Times New Roman" panose="02020603050405020304" pitchFamily="18" charset="0"/>
                <a:cs typeface="Calibri" panose="020F0502020204030204" pitchFamily="34" charset="0"/>
                <a:sym typeface="+mn-ea"/>
              </a:rPr>
              <a:t>Lý</a:t>
            </a:r>
            <a:r>
              <a:rPr lang="en-US" sz="2696" i="1" dirty="0">
                <a:latin typeface="Times New Roman" panose="02020603050405020304" pitchFamily="18" charset="0"/>
                <a:cs typeface="Calibri" panose="020F0502020204030204" pitchFamily="34" charset="0"/>
                <a:sym typeface="+mn-ea"/>
              </a:rPr>
              <a:t> </a:t>
            </a:r>
            <a:r>
              <a:rPr lang="en-US" sz="2696" i="1" dirty="0" err="1">
                <a:latin typeface="Times New Roman" panose="02020603050405020304" pitchFamily="18" charset="0"/>
                <a:cs typeface="Calibri" panose="020F0502020204030204" pitchFamily="34" charset="0"/>
                <a:sym typeface="+mn-ea"/>
              </a:rPr>
              <a:t>Công</a:t>
            </a:r>
            <a:r>
              <a:rPr lang="en-US" sz="2696" i="1" dirty="0">
                <a:latin typeface="Times New Roman" panose="02020603050405020304" pitchFamily="18" charset="0"/>
                <a:cs typeface="Calibri" panose="020F0502020204030204" pitchFamily="34" charset="0"/>
                <a:sym typeface="+mn-ea"/>
              </a:rPr>
              <a:t> </a:t>
            </a:r>
            <a:r>
              <a:rPr lang="en-US" sz="2696" i="1" dirty="0" err="1">
                <a:latin typeface="Times New Roman" panose="02020603050405020304" pitchFamily="18" charset="0"/>
                <a:cs typeface="Calibri" panose="020F0502020204030204" pitchFamily="34" charset="0"/>
                <a:sym typeface="+mn-ea"/>
              </a:rPr>
              <a:t>Uẩn</a:t>
            </a:r>
            <a:r>
              <a:rPr lang="en-US" sz="2696" i="1" dirty="0">
                <a:latin typeface="Times New Roman" panose="02020603050405020304" pitchFamily="18" charset="0"/>
                <a:cs typeface="Calibri" panose="020F0502020204030204" pitchFamily="34" charset="0"/>
                <a:sym typeface="+mn-ea"/>
              </a:rPr>
              <a:t>, </a:t>
            </a:r>
            <a:r>
              <a:rPr lang="en-US" sz="2696" i="1" dirty="0" err="1">
                <a:latin typeface="Times New Roman" panose="02020603050405020304" pitchFamily="18" charset="0"/>
                <a:cs typeface="Calibri" panose="020F0502020204030204" pitchFamily="34" charset="0"/>
                <a:sym typeface="+mn-ea"/>
              </a:rPr>
              <a:t>Đại</a:t>
            </a:r>
            <a:r>
              <a:rPr lang="en-US" sz="2696" i="1" dirty="0">
                <a:latin typeface="Times New Roman" panose="02020603050405020304" pitchFamily="18" charset="0"/>
                <a:cs typeface="Calibri" panose="020F0502020204030204" pitchFamily="34" charset="0"/>
                <a:sym typeface="+mn-ea"/>
              </a:rPr>
              <a:t> La, </a:t>
            </a:r>
            <a:r>
              <a:rPr lang="en-US" sz="2696" i="1" dirty="0" err="1">
                <a:latin typeface="Times New Roman" panose="02020603050405020304" pitchFamily="18" charset="0"/>
                <a:cs typeface="Calibri" panose="020F0502020204030204" pitchFamily="34" charset="0"/>
                <a:sym typeface="+mn-ea"/>
              </a:rPr>
              <a:t>Trần</a:t>
            </a:r>
            <a:r>
              <a:rPr lang="en-US" sz="2696" i="1" dirty="0">
                <a:latin typeface="Times New Roman" panose="02020603050405020304" pitchFamily="18" charset="0"/>
                <a:cs typeface="Calibri" panose="020F0502020204030204" pitchFamily="34" charset="0"/>
                <a:sym typeface="+mn-ea"/>
              </a:rPr>
              <a:t>, </a:t>
            </a:r>
            <a:r>
              <a:rPr lang="en-US" sz="2696" i="1" dirty="0" err="1">
                <a:latin typeface="Times New Roman" panose="02020603050405020304" pitchFamily="18" charset="0"/>
                <a:cs typeface="Calibri" panose="020F0502020204030204" pitchFamily="34" charset="0"/>
                <a:sym typeface="+mn-ea"/>
              </a:rPr>
              <a:t>Lý</a:t>
            </a:r>
            <a:r>
              <a:rPr lang="en-US" sz="2696" i="1" dirty="0">
                <a:latin typeface="Times New Roman" panose="02020603050405020304" pitchFamily="18" charset="0"/>
                <a:cs typeface="Calibri" panose="020F0502020204030204" pitchFamily="34" charset="0"/>
                <a:sym typeface="+mn-ea"/>
              </a:rPr>
              <a:t>, </a:t>
            </a:r>
            <a:r>
              <a:rPr lang="en-US" sz="2696" i="1" dirty="0" err="1">
                <a:latin typeface="Times New Roman" panose="02020603050405020304" pitchFamily="18" charset="0"/>
                <a:cs typeface="Calibri" panose="020F0502020204030204" pitchFamily="34" charset="0"/>
                <a:sym typeface="+mn-ea"/>
              </a:rPr>
              <a:t>Hậu</a:t>
            </a:r>
            <a:r>
              <a:rPr lang="en-US" sz="2696" i="1" dirty="0">
                <a:latin typeface="Times New Roman" panose="02020603050405020304" pitchFamily="18" charset="0"/>
                <a:cs typeface="Calibri" panose="020F0502020204030204" pitchFamily="34" charset="0"/>
                <a:sym typeface="+mn-ea"/>
              </a:rPr>
              <a:t> </a:t>
            </a:r>
            <a:r>
              <a:rPr lang="en-US" sz="2696" i="1" dirty="0" err="1">
                <a:latin typeface="Times New Roman" panose="02020603050405020304" pitchFamily="18" charset="0"/>
                <a:cs typeface="Calibri" panose="020F0502020204030204" pitchFamily="34" charset="0"/>
                <a:sym typeface="+mn-ea"/>
              </a:rPr>
              <a:t>Lê</a:t>
            </a:r>
            <a:r>
              <a:rPr lang="en-US" sz="2696" i="1" dirty="0">
                <a:latin typeface="Times New Roman" panose="02020603050405020304" pitchFamily="18" charset="0"/>
                <a:cs typeface="Calibri" panose="020F0502020204030204" pitchFamily="34" charset="0"/>
                <a:sym typeface="+mn-ea"/>
              </a:rPr>
              <a:t>.)</a:t>
            </a:r>
            <a:endParaRPr lang="en-US" sz="2696" dirty="0">
              <a:latin typeface="Times New Roman" panose="02020603050405020304" pitchFamily="18" charset="0"/>
              <a:cs typeface="Calibri" panose="020F0502020204030204" pitchFamily="34" charset="0"/>
              <a:sym typeface="+mn-ea"/>
            </a:endParaRPr>
          </a:p>
          <a:p>
            <a:endParaRPr lang="en-US" sz="2696"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239718" y="2793537"/>
            <a:ext cx="2443394" cy="553357"/>
          </a:xfrm>
          <a:prstGeom prst="rect">
            <a:avLst/>
          </a:prstGeom>
          <a:noFill/>
        </p:spPr>
        <p:txBody>
          <a:bodyPr wrap="square">
            <a:spAutoFit/>
          </a:bodyPr>
          <a:lstStyle/>
          <a:p>
            <a:r>
              <a:rPr lang="en-US" sz="2996" b="1">
                <a:latin typeface="Times New Roman" panose="02020603050405020304" pitchFamily="18" charset="0"/>
                <a:cs typeface="Calibri" panose="020F0502020204030204" pitchFamily="34" charset="0"/>
                <a:sym typeface="+mn-ea"/>
              </a:rPr>
              <a:t>Lý Công Uẩn</a:t>
            </a:r>
            <a:endParaRPr lang="en-US" sz="2996" b="1" dirty="0">
              <a:latin typeface="Times New Roman" panose="02020603050405020304" pitchFamily="18" charset="0"/>
              <a:cs typeface="Calibri" panose="020F0502020204030204" pitchFamily="34" charset="0"/>
              <a:sym typeface="+mn-ea"/>
            </a:endParaRPr>
          </a:p>
        </p:txBody>
      </p:sp>
      <p:sp>
        <p:nvSpPr>
          <p:cNvPr id="6" name="TextBox 5"/>
          <p:cNvSpPr txBox="1"/>
          <p:nvPr/>
        </p:nvSpPr>
        <p:spPr>
          <a:xfrm>
            <a:off x="9063913" y="2793537"/>
            <a:ext cx="1352262" cy="553357"/>
          </a:xfrm>
          <a:prstGeom prst="rect">
            <a:avLst/>
          </a:prstGeom>
          <a:noFill/>
        </p:spPr>
        <p:txBody>
          <a:bodyPr wrap="square">
            <a:spAutoFit/>
          </a:bodyPr>
          <a:lstStyle/>
          <a:p>
            <a:r>
              <a:rPr lang="en-US" sz="2996" b="1">
                <a:latin typeface="Times New Roman" panose="02020603050405020304" pitchFamily="18" charset="0"/>
                <a:cs typeface="Calibri" panose="020F0502020204030204" pitchFamily="34" charset="0"/>
                <a:sym typeface="+mn-ea"/>
              </a:rPr>
              <a:t>Đại La</a:t>
            </a:r>
            <a:endParaRPr lang="en-US" sz="2996" b="1" dirty="0">
              <a:latin typeface="Times New Roman" panose="02020603050405020304" pitchFamily="18" charset="0"/>
              <a:cs typeface="Calibri" panose="020F0502020204030204" pitchFamily="34" charset="0"/>
              <a:sym typeface="+mn-ea"/>
            </a:endParaRPr>
          </a:p>
        </p:txBody>
      </p:sp>
      <p:sp>
        <p:nvSpPr>
          <p:cNvPr id="8" name="TextBox 7"/>
          <p:cNvSpPr txBox="1"/>
          <p:nvPr/>
        </p:nvSpPr>
        <p:spPr>
          <a:xfrm>
            <a:off x="4979539" y="3257768"/>
            <a:ext cx="2232683" cy="553357"/>
          </a:xfrm>
          <a:prstGeom prst="rect">
            <a:avLst/>
          </a:prstGeom>
          <a:noFill/>
        </p:spPr>
        <p:txBody>
          <a:bodyPr wrap="square">
            <a:spAutoFit/>
          </a:bodyPr>
          <a:lstStyle/>
          <a:p>
            <a:r>
              <a:rPr lang="en-US" sz="2996" b="1">
                <a:latin typeface="Times New Roman" panose="02020603050405020304" pitchFamily="18" charset="0"/>
                <a:cs typeface="Calibri" panose="020F0502020204030204" pitchFamily="34" charset="0"/>
                <a:sym typeface="+mn-ea"/>
              </a:rPr>
              <a:t>Thăng Long</a:t>
            </a:r>
            <a:endParaRPr lang="en-US" sz="2996" b="1" dirty="0">
              <a:latin typeface="Times New Roman" panose="02020603050405020304" pitchFamily="18" charset="0"/>
              <a:cs typeface="Calibri" panose="020F0502020204030204" pitchFamily="34" charset="0"/>
              <a:sym typeface="+mn-ea"/>
            </a:endParaRPr>
          </a:p>
        </p:txBody>
      </p:sp>
      <p:sp>
        <p:nvSpPr>
          <p:cNvPr id="10" name="TextBox 9"/>
          <p:cNvSpPr txBox="1"/>
          <p:nvPr/>
        </p:nvSpPr>
        <p:spPr>
          <a:xfrm>
            <a:off x="2442918" y="3714388"/>
            <a:ext cx="3152583" cy="553357"/>
          </a:xfrm>
          <a:prstGeom prst="rect">
            <a:avLst/>
          </a:prstGeom>
          <a:noFill/>
        </p:spPr>
        <p:txBody>
          <a:bodyPr wrap="square">
            <a:spAutoFit/>
          </a:bodyPr>
          <a:lstStyle/>
          <a:p>
            <a:r>
              <a:rPr lang="en-US" sz="2996" b="1">
                <a:latin typeface="Times New Roman" panose="02020603050405020304" pitchFamily="18" charset="0"/>
                <a:cs typeface="Calibri" panose="020F0502020204030204" pitchFamily="34" charset="0"/>
                <a:sym typeface="+mn-ea"/>
              </a:rPr>
              <a:t>Trần, Lý, Hậu Lê</a:t>
            </a:r>
            <a:endParaRPr lang="en-US" sz="2996" b="1" dirty="0">
              <a:latin typeface="Times New Roman" panose="02020603050405020304" pitchFamily="18" charset="0"/>
              <a:cs typeface="Calibri" panose="020F0502020204030204" pitchFamily="34" charset="0"/>
              <a:sym typeface="+mn-ea"/>
            </a:endParaRPr>
          </a:p>
        </p:txBody>
      </p:sp>
      <p:sp>
        <p:nvSpPr>
          <p:cNvPr id="2" name="Text Box 1"/>
          <p:cNvSpPr txBox="1"/>
          <p:nvPr/>
        </p:nvSpPr>
        <p:spPr>
          <a:xfrm>
            <a:off x="3356159" y="4726087"/>
            <a:ext cx="6097784" cy="299762"/>
          </a:xfrm>
          <a:prstGeom prst="rect">
            <a:avLst/>
          </a:prstGeom>
          <a:noFill/>
        </p:spPr>
        <p:txBody>
          <a:bodyPr wrap="square" rtlCol="0" anchor="t">
            <a:spAutoFit/>
          </a:bodyPr>
          <a:lstStyle/>
          <a:p>
            <a:r>
              <a:rPr lang="en-US" sz="1348">
                <a:latin typeface="Times New Roman" panose="02020603050405020304" pitchFamily="18" charset="0"/>
                <a:cs typeface="Calibri" panose="020F0502020204030204" pitchFamily="34" charset="0"/>
                <a:sym typeface="+mn-ea"/>
              </a:rPr>
              <a:t>, , </a:t>
            </a:r>
          </a:p>
        </p:txBody>
      </p:sp>
    </p:spTree>
    <p:custDataLst>
      <p:tags r:id="rId1"/>
    </p:custDataLst>
    <p:extLst>
      <p:ext uri="{BB962C8B-B14F-4D97-AF65-F5344CB8AC3E}">
        <p14:creationId xmlns:p14="http://schemas.microsoft.com/office/powerpoint/2010/main" val="19447012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7896"/>
                                        </p:tgtEl>
                                        <p:attrNameLst>
                                          <p:attrName>style.visibility</p:attrName>
                                        </p:attrNameLst>
                                      </p:cBhvr>
                                      <p:to>
                                        <p:strVal val="visible"/>
                                      </p:to>
                                    </p:set>
                                    <p:animEffect transition="in" filter="circle(in)">
                                      <p:cBhvr>
                                        <p:cTn id="7" dur="2000"/>
                                        <p:tgtEl>
                                          <p:spTgt spid="37896"/>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3"/>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strVal val="#ppt_w+.3"/>
                                          </p:val>
                                        </p:tav>
                                        <p:tav tm="100000">
                                          <p:val>
                                            <p:strVal val="#ppt_w"/>
                                          </p:val>
                                        </p:tav>
                                      </p:tavLst>
                                    </p:anim>
                                    <p:anim calcmode="lin" valueType="num">
                                      <p:cBhvr>
                                        <p:cTn id="27" dur="1000" fill="hold"/>
                                        <p:tgtEl>
                                          <p:spTgt spid="8"/>
                                        </p:tgtEl>
                                        <p:attrNameLst>
                                          <p:attrName>ppt_h</p:attrName>
                                        </p:attrNameLst>
                                      </p:cBhvr>
                                      <p:tavLst>
                                        <p:tav tm="0">
                                          <p:val>
                                            <p:strVal val="#ppt_h"/>
                                          </p:val>
                                        </p:tav>
                                        <p:tav tm="100000">
                                          <p:val>
                                            <p:strVal val="#ppt_h"/>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strVal val="#ppt_w+.3"/>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Effect transition="in" filter="fade">
                                      <p:cBhvr>
                                        <p:cTn id="3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p:bldP spid="4" grpId="0"/>
      <p:bldP spid="6"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103215" y="1145899"/>
            <a:ext cx="11762254" cy="1475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buNone/>
            </a:pPr>
            <a:r>
              <a:rPr lang="vi-VN" altLang="en-US" sz="2996">
                <a:latin typeface="Times New Roman" panose="02020603050405020304" pitchFamily="18" charset="0"/>
                <a:cs typeface="Calibri" panose="020F0502020204030204" pitchFamily="34" charset="0"/>
                <a:sym typeface="+mn-ea"/>
              </a:rPr>
              <a:t>   </a:t>
            </a:r>
            <a:r>
              <a:rPr lang="en-US" sz="2996">
                <a:latin typeface="Times New Roman" panose="02020603050405020304" pitchFamily="18" charset="0"/>
                <a:cs typeface="Calibri" panose="020F0502020204030204" pitchFamily="34" charset="0"/>
                <a:sym typeface="+mn-ea"/>
              </a:rPr>
              <a:t>Vùng Đồng bằng Bắc Bộ có khí hậu nhiệt đới gió mùa với nhiệt độ trung bình năm trên </a:t>
            </a:r>
            <a:r>
              <a:rPr lang="vi-VN" altLang="en-US" sz="2996">
                <a:latin typeface="Times New Roman" panose="02020603050405020304" pitchFamily="18" charset="0"/>
                <a:cs typeface="Calibri" panose="020F0502020204030204" pitchFamily="34" charset="0"/>
                <a:sym typeface="+mn-ea"/>
              </a:rPr>
              <a:t>      </a:t>
            </a:r>
            <a:r>
              <a:rPr lang="en-US" sz="1798">
                <a:latin typeface="Times New Roman" panose="02020603050405020304" pitchFamily="18" charset="0"/>
                <a:cs typeface="Calibri" panose="020F0502020204030204" pitchFamily="34" charset="0"/>
                <a:sym typeface="+mn-ea"/>
              </a:rPr>
              <a:t>…</a:t>
            </a:r>
            <a:r>
              <a:rPr lang="vi-VN" altLang="en-US" sz="1798">
                <a:latin typeface="Times New Roman" panose="02020603050405020304" pitchFamily="18" charset="0"/>
                <a:cs typeface="Calibri" panose="020F0502020204030204" pitchFamily="34" charset="0"/>
                <a:sym typeface="+mn-ea"/>
              </a:rPr>
              <a:t>           </a:t>
            </a:r>
            <a:r>
              <a:rPr lang="en-US" sz="2996">
                <a:latin typeface="Times New Roman" panose="02020603050405020304" pitchFamily="18" charset="0"/>
                <a:cs typeface="Calibri" panose="020F0502020204030204" pitchFamily="34" charset="0"/>
                <a:sym typeface="+mn-ea"/>
              </a:rPr>
              <a:t>Mùa đông lạnh,</a:t>
            </a:r>
            <a:r>
              <a:rPr lang="vi-VN" altLang="en-US" sz="2996">
                <a:latin typeface="Times New Roman" panose="02020603050405020304" pitchFamily="18" charset="0"/>
                <a:cs typeface="Calibri" panose="020F0502020204030204" pitchFamily="34" charset="0"/>
                <a:sym typeface="+mn-ea"/>
              </a:rPr>
              <a:t>      </a:t>
            </a:r>
            <a:r>
              <a:rPr lang="en-US" sz="1798">
                <a:latin typeface="Times New Roman" panose="02020603050405020304" pitchFamily="18" charset="0"/>
                <a:cs typeface="Calibri" panose="020F0502020204030204" pitchFamily="34" charset="0"/>
                <a:sym typeface="+mn-ea"/>
              </a:rPr>
              <a:t>….</a:t>
            </a:r>
            <a:r>
              <a:rPr lang="en-US" sz="2996">
                <a:latin typeface="Times New Roman" panose="02020603050405020304" pitchFamily="18" charset="0"/>
                <a:cs typeface="Calibri" panose="020F0502020204030204" pitchFamily="34" charset="0"/>
                <a:sym typeface="+mn-ea"/>
              </a:rPr>
              <a:t> </a:t>
            </a:r>
            <a:r>
              <a:rPr lang="vi-VN" altLang="en-US" sz="2996">
                <a:latin typeface="Times New Roman" panose="02020603050405020304" pitchFamily="18" charset="0"/>
                <a:cs typeface="Calibri" panose="020F0502020204030204" pitchFamily="34" charset="0"/>
                <a:sym typeface="+mn-ea"/>
              </a:rPr>
              <a:t>   . </a:t>
            </a:r>
            <a:r>
              <a:rPr lang="en-US" sz="2996">
                <a:latin typeface="Times New Roman" panose="02020603050405020304" pitchFamily="18" charset="0"/>
                <a:cs typeface="Calibri" panose="020F0502020204030204" pitchFamily="34" charset="0"/>
                <a:sym typeface="+mn-ea"/>
              </a:rPr>
              <a:t>Mùa hạ nóng,</a:t>
            </a:r>
            <a:r>
              <a:rPr lang="vi-VN" altLang="en-US" sz="2996">
                <a:latin typeface="Times New Roman" panose="02020603050405020304" pitchFamily="18" charset="0"/>
                <a:cs typeface="Calibri" panose="020F0502020204030204" pitchFamily="34" charset="0"/>
                <a:sym typeface="+mn-ea"/>
              </a:rPr>
              <a:t>     </a:t>
            </a:r>
            <a:r>
              <a:rPr lang="en-US" sz="1798">
                <a:latin typeface="Times New Roman" panose="02020603050405020304" pitchFamily="18" charset="0"/>
                <a:cs typeface="Calibri" panose="020F0502020204030204" pitchFamily="34" charset="0"/>
                <a:sym typeface="+mn-ea"/>
              </a:rPr>
              <a:t>……. </a:t>
            </a:r>
            <a:r>
              <a:rPr lang="vi-VN" altLang="en-US" sz="2996">
                <a:latin typeface="Times New Roman" panose="02020603050405020304" pitchFamily="18" charset="0"/>
                <a:cs typeface="Calibri" panose="020F0502020204030204" pitchFamily="34" charset="0"/>
                <a:sym typeface="+mn-ea"/>
              </a:rPr>
              <a:t>          </a:t>
            </a:r>
            <a:r>
              <a:rPr lang="en-US" sz="2996">
                <a:latin typeface="Times New Roman" panose="02020603050405020304" pitchFamily="18" charset="0"/>
                <a:cs typeface="Calibri" panose="020F0502020204030204" pitchFamily="34" charset="0"/>
                <a:sym typeface="+mn-ea"/>
              </a:rPr>
              <a:t>Lượng mưa trung bình hàng năm từ </a:t>
            </a:r>
            <a:r>
              <a:rPr lang="vi-VN" altLang="en-US" sz="2996">
                <a:latin typeface="Times New Roman" panose="02020603050405020304" pitchFamily="18" charset="0"/>
                <a:cs typeface="Calibri" panose="020F0502020204030204" pitchFamily="34" charset="0"/>
                <a:sym typeface="+mn-ea"/>
              </a:rPr>
              <a:t>  </a:t>
            </a:r>
            <a:r>
              <a:rPr lang="en-US" sz="2397">
                <a:latin typeface="Times New Roman" panose="02020603050405020304" pitchFamily="18" charset="0"/>
                <a:cs typeface="Calibri" panose="020F0502020204030204" pitchFamily="34" charset="0"/>
                <a:sym typeface="+mn-ea"/>
              </a:rPr>
              <a:t>…</a:t>
            </a:r>
            <a:endParaRPr lang="en-US" altLang="en-US" sz="2397">
              <a:latin typeface="Times New Roman" panose="02020603050405020304" pitchFamily="18" charset="0"/>
              <a:cs typeface="Calibri" panose="020F0502020204030204" pitchFamily="34" charset="0"/>
              <a:sym typeface="+mn-ea"/>
            </a:endParaRPr>
          </a:p>
        </p:txBody>
      </p:sp>
      <p:sp>
        <p:nvSpPr>
          <p:cNvPr id="37896" name="Text Box 8"/>
          <p:cNvSpPr txBox="1">
            <a:spLocks noChangeArrowheads="1"/>
          </p:cNvSpPr>
          <p:nvPr/>
        </p:nvSpPr>
        <p:spPr bwMode="auto">
          <a:xfrm>
            <a:off x="912289" y="403891"/>
            <a:ext cx="10332937" cy="50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buNone/>
            </a:pPr>
            <a:r>
              <a:rPr lang="en-US" altLang="en-US" sz="2397" b="1" dirty="0" err="1">
                <a:latin typeface="Times New Roman" panose="02020603050405020304" pitchFamily="18" charset="0"/>
                <a:cs typeface="Times New Roman" panose="02020603050405020304" pitchFamily="18" charset="0"/>
              </a:rPr>
              <a:t>Câu</a:t>
            </a:r>
            <a:r>
              <a:rPr lang="en-US" altLang="en-US" sz="2397" b="1" dirty="0">
                <a:latin typeface="Times New Roman" panose="02020603050405020304" pitchFamily="18" charset="0"/>
                <a:cs typeface="Times New Roman" panose="02020603050405020304" pitchFamily="18" charset="0"/>
              </a:rPr>
              <a:t> 7</a:t>
            </a:r>
            <a:r>
              <a:rPr lang="en-US" altLang="en-US" sz="2397" b="1" dirty="0" smtClean="0">
                <a:latin typeface="Times New Roman" panose="02020603050405020304" pitchFamily="18" charset="0"/>
                <a:cs typeface="Times New Roman" panose="02020603050405020304" pitchFamily="18" charset="0"/>
              </a:rPr>
              <a:t>. </a:t>
            </a:r>
            <a:r>
              <a:rPr lang="en-US" sz="2696" b="1" dirty="0" err="1">
                <a:latin typeface="Times New Roman" panose="02020603050405020304" pitchFamily="18" charset="0"/>
                <a:sym typeface="+mn-ea"/>
              </a:rPr>
              <a:t>Điền</a:t>
            </a:r>
            <a:r>
              <a:rPr lang="en-US" sz="2696" b="1" dirty="0">
                <a:latin typeface="Times New Roman" panose="02020603050405020304" pitchFamily="18" charset="0"/>
                <a:sym typeface="+mn-ea"/>
              </a:rPr>
              <a:t> </a:t>
            </a:r>
            <a:r>
              <a:rPr lang="en-US" sz="2696" b="1" dirty="0" err="1">
                <a:latin typeface="Times New Roman" panose="02020603050405020304" pitchFamily="18" charset="0"/>
                <a:sym typeface="+mn-ea"/>
              </a:rPr>
              <a:t>từ</a:t>
            </a:r>
            <a:r>
              <a:rPr lang="en-US" sz="2696" b="1" dirty="0">
                <a:latin typeface="Times New Roman" panose="02020603050405020304" pitchFamily="18" charset="0"/>
                <a:sym typeface="+mn-ea"/>
              </a:rPr>
              <a:t> </a:t>
            </a:r>
            <a:r>
              <a:rPr lang="en-US" sz="2696" b="1" dirty="0" err="1">
                <a:latin typeface="Times New Roman" panose="02020603050405020304" pitchFamily="18" charset="0"/>
                <a:sym typeface="+mn-ea"/>
              </a:rPr>
              <a:t>thích</a:t>
            </a:r>
            <a:r>
              <a:rPr lang="en-US" sz="2696" b="1" dirty="0">
                <a:latin typeface="Times New Roman" panose="02020603050405020304" pitchFamily="18" charset="0"/>
                <a:sym typeface="+mn-ea"/>
              </a:rPr>
              <a:t> </a:t>
            </a:r>
            <a:r>
              <a:rPr lang="en-US" sz="2696" b="1" dirty="0" err="1">
                <a:latin typeface="Times New Roman" panose="02020603050405020304" pitchFamily="18" charset="0"/>
                <a:sym typeface="+mn-ea"/>
              </a:rPr>
              <a:t>hợp</a:t>
            </a:r>
            <a:r>
              <a:rPr lang="en-US" sz="2696" b="1" dirty="0">
                <a:latin typeface="Times New Roman" panose="02020603050405020304" pitchFamily="18" charset="0"/>
                <a:sym typeface="+mn-ea"/>
              </a:rPr>
              <a:t> </a:t>
            </a:r>
            <a:r>
              <a:rPr lang="en-US" sz="2696" b="1" dirty="0" err="1">
                <a:latin typeface="Times New Roman" panose="02020603050405020304" pitchFamily="18" charset="0"/>
                <a:sym typeface="+mn-ea"/>
              </a:rPr>
              <a:t>vào</a:t>
            </a:r>
            <a:r>
              <a:rPr lang="en-US" sz="2696" b="1" dirty="0">
                <a:latin typeface="Times New Roman" panose="02020603050405020304" pitchFamily="18" charset="0"/>
                <a:sym typeface="+mn-ea"/>
              </a:rPr>
              <a:t> </a:t>
            </a:r>
            <a:r>
              <a:rPr lang="en-US" sz="2696" b="1" dirty="0" err="1">
                <a:latin typeface="Times New Roman" panose="02020603050405020304" pitchFamily="18" charset="0"/>
                <a:sym typeface="+mn-ea"/>
              </a:rPr>
              <a:t>chỗ</a:t>
            </a:r>
            <a:r>
              <a:rPr lang="en-US" sz="2696" b="1" dirty="0">
                <a:latin typeface="Times New Roman" panose="02020603050405020304" pitchFamily="18" charset="0"/>
                <a:sym typeface="+mn-ea"/>
              </a:rPr>
              <a:t> </a:t>
            </a:r>
            <a:r>
              <a:rPr lang="en-US" sz="2696" b="1" dirty="0" err="1">
                <a:latin typeface="Times New Roman" panose="02020603050405020304" pitchFamily="18" charset="0"/>
                <a:sym typeface="+mn-ea"/>
              </a:rPr>
              <a:t>chấm</a:t>
            </a:r>
            <a:r>
              <a:rPr lang="en-US" sz="2696" b="1" dirty="0">
                <a:latin typeface="Times New Roman" panose="02020603050405020304" pitchFamily="18" charset="0"/>
                <a:sym typeface="+mn-ea"/>
              </a:rPr>
              <a:t>.</a:t>
            </a:r>
            <a:endParaRPr lang="en-US" sz="2696"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328763" y="1602519"/>
            <a:ext cx="1539191" cy="553357"/>
          </a:xfrm>
          <a:prstGeom prst="rect">
            <a:avLst/>
          </a:prstGeom>
          <a:noFill/>
        </p:spPr>
        <p:txBody>
          <a:bodyPr wrap="square">
            <a:spAutoFit/>
          </a:bodyPr>
          <a:lstStyle/>
          <a:p>
            <a:r>
              <a:rPr lang="en-US" sz="2996" b="1">
                <a:latin typeface="Times New Roman" panose="02020603050405020304" pitchFamily="18" charset="0"/>
                <a:cs typeface="Calibri" panose="020F0502020204030204" pitchFamily="34" charset="0"/>
                <a:sym typeface="+mn-ea"/>
              </a:rPr>
              <a:t>23 độ C</a:t>
            </a:r>
            <a:endParaRPr lang="en-US" sz="2996" b="1" dirty="0">
              <a:latin typeface="Times New Roman" panose="02020603050405020304" pitchFamily="18" charset="0"/>
              <a:cs typeface="Calibri" panose="020F0502020204030204" pitchFamily="34" charset="0"/>
              <a:sym typeface="+mn-ea"/>
            </a:endParaRPr>
          </a:p>
        </p:txBody>
      </p:sp>
      <p:sp>
        <p:nvSpPr>
          <p:cNvPr id="6" name="TextBox 5"/>
          <p:cNvSpPr txBox="1"/>
          <p:nvPr/>
        </p:nvSpPr>
        <p:spPr>
          <a:xfrm>
            <a:off x="6324191" y="1602519"/>
            <a:ext cx="1324199" cy="553357"/>
          </a:xfrm>
          <a:prstGeom prst="rect">
            <a:avLst/>
          </a:prstGeom>
          <a:noFill/>
        </p:spPr>
        <p:txBody>
          <a:bodyPr wrap="square">
            <a:spAutoFit/>
          </a:bodyPr>
          <a:lstStyle/>
          <a:p>
            <a:r>
              <a:rPr lang="en-US" sz="2996" b="1">
                <a:latin typeface="Times New Roman" panose="02020603050405020304" pitchFamily="18" charset="0"/>
                <a:cs typeface="Calibri" panose="020F0502020204030204" pitchFamily="34" charset="0"/>
                <a:sym typeface="+mn-ea"/>
              </a:rPr>
              <a:t>ít mưa</a:t>
            </a:r>
            <a:endParaRPr lang="en-US" sz="2996" b="1" dirty="0">
              <a:latin typeface="Times New Roman" panose="02020603050405020304" pitchFamily="18" charset="0"/>
              <a:cs typeface="Calibri" panose="020F0502020204030204" pitchFamily="34" charset="0"/>
              <a:sym typeface="+mn-ea"/>
            </a:endParaRPr>
          </a:p>
        </p:txBody>
      </p:sp>
      <p:sp>
        <p:nvSpPr>
          <p:cNvPr id="8" name="TextBox 7"/>
          <p:cNvSpPr txBox="1"/>
          <p:nvPr/>
        </p:nvSpPr>
        <p:spPr>
          <a:xfrm>
            <a:off x="9805921" y="1602519"/>
            <a:ext cx="1906390" cy="1014380"/>
          </a:xfrm>
          <a:prstGeom prst="rect">
            <a:avLst/>
          </a:prstGeom>
          <a:noFill/>
        </p:spPr>
        <p:txBody>
          <a:bodyPr wrap="square">
            <a:spAutoFit/>
          </a:bodyPr>
          <a:lstStyle/>
          <a:p>
            <a:r>
              <a:rPr lang="en-US" sz="2996" b="1">
                <a:latin typeface="Times New Roman" panose="02020603050405020304" pitchFamily="18" charset="0"/>
                <a:cs typeface="Calibri" panose="020F0502020204030204" pitchFamily="34" charset="0"/>
                <a:sym typeface="+mn-ea"/>
              </a:rPr>
              <a:t>mưa nhiều</a:t>
            </a:r>
            <a:endParaRPr lang="en-US" sz="2996" b="1" dirty="0">
              <a:latin typeface="Times New Roman" panose="02020603050405020304" pitchFamily="18" charset="0"/>
              <a:cs typeface="Calibri" panose="020F0502020204030204" pitchFamily="34" charset="0"/>
              <a:sym typeface="+mn-ea"/>
            </a:endParaRPr>
          </a:p>
        </p:txBody>
      </p:sp>
      <p:sp>
        <p:nvSpPr>
          <p:cNvPr id="10" name="TextBox 9"/>
          <p:cNvSpPr txBox="1"/>
          <p:nvPr/>
        </p:nvSpPr>
        <p:spPr>
          <a:xfrm>
            <a:off x="5696338" y="2116217"/>
            <a:ext cx="3889359" cy="461217"/>
          </a:xfrm>
          <a:prstGeom prst="rect">
            <a:avLst/>
          </a:prstGeom>
          <a:noFill/>
        </p:spPr>
        <p:txBody>
          <a:bodyPr wrap="square">
            <a:spAutoFit/>
          </a:bodyPr>
          <a:lstStyle/>
          <a:p>
            <a:r>
              <a:rPr lang="en-US" sz="2397" b="1">
                <a:latin typeface="Times New Roman" panose="02020603050405020304" pitchFamily="18" charset="0"/>
                <a:cs typeface="Calibri" panose="020F0502020204030204" pitchFamily="34" charset="0"/>
                <a:sym typeface="+mn-ea"/>
              </a:rPr>
              <a:t>1600 mm đến 1800 mm</a:t>
            </a:r>
            <a:endParaRPr lang="en-US" sz="2397" b="1" dirty="0">
              <a:latin typeface="Times New Roman" panose="02020603050405020304" pitchFamily="18" charset="0"/>
              <a:cs typeface="Calibri" panose="020F0502020204030204" pitchFamily="34" charset="0"/>
              <a:sym typeface="+mn-ea"/>
            </a:endParaRPr>
          </a:p>
        </p:txBody>
      </p:sp>
    </p:spTree>
    <p:custDataLst>
      <p:tags r:id="rId1"/>
    </p:custDataLst>
    <p:extLst>
      <p:ext uri="{BB962C8B-B14F-4D97-AF65-F5344CB8AC3E}">
        <p14:creationId xmlns:p14="http://schemas.microsoft.com/office/powerpoint/2010/main" val="39723162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7896"/>
                                        </p:tgtEl>
                                        <p:attrNameLst>
                                          <p:attrName>style.visibility</p:attrName>
                                        </p:attrNameLst>
                                      </p:cBhvr>
                                      <p:to>
                                        <p:strVal val="visible"/>
                                      </p:to>
                                    </p:set>
                                    <p:animEffect transition="in" filter="circle(in)">
                                      <p:cBhvr>
                                        <p:cTn id="7" dur="2000"/>
                                        <p:tgtEl>
                                          <p:spTgt spid="37896"/>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3"/>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strVal val="#ppt_w+.3"/>
                                          </p:val>
                                        </p:tav>
                                        <p:tav tm="100000">
                                          <p:val>
                                            <p:strVal val="#ppt_w"/>
                                          </p:val>
                                        </p:tav>
                                      </p:tavLst>
                                    </p:anim>
                                    <p:anim calcmode="lin" valueType="num">
                                      <p:cBhvr>
                                        <p:cTn id="27" dur="1000" fill="hold"/>
                                        <p:tgtEl>
                                          <p:spTgt spid="8"/>
                                        </p:tgtEl>
                                        <p:attrNameLst>
                                          <p:attrName>ppt_h</p:attrName>
                                        </p:attrNameLst>
                                      </p:cBhvr>
                                      <p:tavLst>
                                        <p:tav tm="0">
                                          <p:val>
                                            <p:strVal val="#ppt_h"/>
                                          </p:val>
                                        </p:tav>
                                        <p:tav tm="100000">
                                          <p:val>
                                            <p:strVal val="#ppt_h"/>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strVal val="#ppt_w+.3"/>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Effect transition="in" filter="fade">
                                      <p:cBhvr>
                                        <p:cTn id="3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p:bldP spid="4" grpId="0"/>
      <p:bldP spid="6"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1530392" y="2793371"/>
            <a:ext cx="9132406" cy="645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endParaRPr lang="en-GB" altLang="en-US" sz="3595">
              <a:latin typeface="Arial" panose="020B0604020202020204" pitchFamily="34" charset="0"/>
            </a:endParaRPr>
          </a:p>
        </p:txBody>
      </p:sp>
      <p:sp>
        <p:nvSpPr>
          <p:cNvPr id="37894" name="Text Box 6"/>
          <p:cNvSpPr txBox="1">
            <a:spLocks noChangeArrowheads="1"/>
          </p:cNvSpPr>
          <p:nvPr/>
        </p:nvSpPr>
        <p:spPr bwMode="auto">
          <a:xfrm>
            <a:off x="566019" y="2629914"/>
            <a:ext cx="11207175" cy="174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buNone/>
            </a:pPr>
            <a:r>
              <a:rPr lang="en-US" altLang="en-US" sz="3194" dirty="0">
                <a:solidFill>
                  <a:srgbClr val="FFFF00"/>
                </a:solidFill>
                <a:latin typeface="Arial" panose="020B0604020202020204" pitchFamily="34" charset="0"/>
              </a:rPr>
              <a:t> </a:t>
            </a:r>
            <a:r>
              <a:rPr lang="en-US" sz="2397" dirty="0"/>
              <a:t> </a:t>
            </a:r>
            <a:r>
              <a:rPr lang="en-US" sz="2996">
                <a:latin typeface="Times New Roman" panose="02020603050405020304" pitchFamily="18" charset="0"/>
                <a:cs typeface="Calibri" panose="020F0502020204030204" pitchFamily="34" charset="0"/>
                <a:sym typeface="+mn-ea"/>
              </a:rPr>
              <a:t>Vùng Duyên hải miền Trung có nhiều sông nhưng phần lớn là sông ngắn và dốc. Vào mùa mưa lũ, nước ở các sông dâng lên nhanh, thường  gây ra lũ quét sạt lở đất.</a:t>
            </a:r>
            <a:endParaRPr lang="en-US" sz="2996" b="1">
              <a:latin typeface="Times New Roman" panose="02020603050405020304" pitchFamily="18" charset="0"/>
              <a:cs typeface="Times New Roman" panose="02020603050405020304" pitchFamily="18" charset="0"/>
            </a:endParaRPr>
          </a:p>
        </p:txBody>
      </p:sp>
      <p:sp>
        <p:nvSpPr>
          <p:cNvPr id="37896" name="Text Box 8"/>
          <p:cNvSpPr txBox="1">
            <a:spLocks noChangeArrowheads="1"/>
          </p:cNvSpPr>
          <p:nvPr/>
        </p:nvSpPr>
        <p:spPr bwMode="auto">
          <a:xfrm>
            <a:off x="908484" y="974666"/>
            <a:ext cx="10731528" cy="101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buNone/>
            </a:pPr>
            <a:r>
              <a:rPr lang="en-US" altLang="en-US" sz="2397" b="1" i="1" dirty="0" err="1">
                <a:solidFill>
                  <a:srgbClr val="C00000"/>
                </a:solidFill>
                <a:latin typeface="Times New Roman" panose="02020603050405020304" pitchFamily="18" charset="0"/>
                <a:cs typeface="Times New Roman" panose="02020603050405020304" pitchFamily="18" charset="0"/>
              </a:rPr>
              <a:t>Câu</a:t>
            </a:r>
            <a:r>
              <a:rPr lang="en-US" altLang="en-US" sz="2397" b="1" i="1" dirty="0">
                <a:solidFill>
                  <a:srgbClr val="C00000"/>
                </a:solidFill>
                <a:latin typeface="Times New Roman" panose="02020603050405020304" pitchFamily="18" charset="0"/>
                <a:cs typeface="Times New Roman" panose="02020603050405020304" pitchFamily="18" charset="0"/>
              </a:rPr>
              <a:t> 8</a:t>
            </a:r>
            <a:r>
              <a:rPr lang="en-US" altLang="en-US" sz="2397" b="1" i="1" dirty="0" smtClean="0">
                <a:solidFill>
                  <a:srgbClr val="C00000"/>
                </a:solidFill>
                <a:latin typeface="Times New Roman" panose="02020603050405020304" pitchFamily="18" charset="0"/>
                <a:cs typeface="Times New Roman" panose="02020603050405020304" pitchFamily="18" charset="0"/>
              </a:rPr>
              <a:t>:</a:t>
            </a:r>
            <a:r>
              <a:rPr lang="en-US" altLang="en-US" sz="2397" i="1" dirty="0" smtClean="0">
                <a:solidFill>
                  <a:srgbClr val="FFFF00"/>
                </a:solidFill>
                <a:latin typeface="Times New Roman" panose="02020603050405020304" pitchFamily="18" charset="0"/>
                <a:cs typeface="Times New Roman" panose="02020603050405020304" pitchFamily="18" charset="0"/>
              </a:rPr>
              <a:t> </a:t>
            </a:r>
            <a:r>
              <a:rPr lang="en-US" sz="2996" b="1" dirty="0" err="1">
                <a:latin typeface="Times New Roman" panose="02020603050405020304" pitchFamily="18" charset="0"/>
                <a:cs typeface="Calibri" panose="020F0502020204030204" pitchFamily="34" charset="0"/>
                <a:sym typeface="+mn-ea"/>
              </a:rPr>
              <a:t>Nêu</a:t>
            </a:r>
            <a:r>
              <a:rPr lang="en-US" sz="2996" b="1" dirty="0">
                <a:latin typeface="Times New Roman" panose="02020603050405020304" pitchFamily="18" charset="0"/>
                <a:cs typeface="Calibri" panose="020F0502020204030204" pitchFamily="34" charset="0"/>
                <a:sym typeface="+mn-ea"/>
              </a:rPr>
              <a:t> </a:t>
            </a:r>
            <a:r>
              <a:rPr lang="en-US" sz="2996" b="1" dirty="0" err="1">
                <a:latin typeface="Times New Roman" panose="02020603050405020304" pitchFamily="18" charset="0"/>
                <a:cs typeface="Calibri" panose="020F0502020204030204" pitchFamily="34" charset="0"/>
                <a:sym typeface="+mn-ea"/>
              </a:rPr>
              <a:t>đặc</a:t>
            </a:r>
            <a:r>
              <a:rPr lang="en-US" sz="2996" b="1" dirty="0">
                <a:latin typeface="Times New Roman" panose="02020603050405020304" pitchFamily="18" charset="0"/>
                <a:cs typeface="Calibri" panose="020F0502020204030204" pitchFamily="34" charset="0"/>
                <a:sym typeface="+mn-ea"/>
              </a:rPr>
              <a:t> </a:t>
            </a:r>
            <a:r>
              <a:rPr lang="en-US" sz="2996" b="1" dirty="0" err="1">
                <a:latin typeface="Times New Roman" panose="02020603050405020304" pitchFamily="18" charset="0"/>
                <a:cs typeface="Calibri" panose="020F0502020204030204" pitchFamily="34" charset="0"/>
                <a:sym typeface="+mn-ea"/>
              </a:rPr>
              <a:t>điềm</a:t>
            </a:r>
            <a:r>
              <a:rPr lang="en-US" sz="2996" b="1" dirty="0">
                <a:latin typeface="Times New Roman" panose="02020603050405020304" pitchFamily="18" charset="0"/>
                <a:cs typeface="Calibri" panose="020F0502020204030204" pitchFamily="34" charset="0"/>
                <a:sym typeface="+mn-ea"/>
              </a:rPr>
              <a:t> </a:t>
            </a:r>
            <a:r>
              <a:rPr lang="en-US" sz="2996" b="1" dirty="0" err="1">
                <a:latin typeface="Times New Roman" panose="02020603050405020304" pitchFamily="18" charset="0"/>
                <a:cs typeface="Calibri" panose="020F0502020204030204" pitchFamily="34" charset="0"/>
                <a:sym typeface="+mn-ea"/>
              </a:rPr>
              <a:t>chính</a:t>
            </a:r>
            <a:r>
              <a:rPr lang="en-US" sz="2996" b="1" dirty="0">
                <a:latin typeface="Times New Roman" panose="02020603050405020304" pitchFamily="18" charset="0"/>
                <a:cs typeface="Calibri" panose="020F0502020204030204" pitchFamily="34" charset="0"/>
                <a:sym typeface="+mn-ea"/>
              </a:rPr>
              <a:t> </a:t>
            </a:r>
            <a:r>
              <a:rPr lang="en-US" sz="2996" b="1" dirty="0" err="1">
                <a:latin typeface="Times New Roman" panose="02020603050405020304" pitchFamily="18" charset="0"/>
                <a:cs typeface="Calibri" panose="020F0502020204030204" pitchFamily="34" charset="0"/>
                <a:sym typeface="+mn-ea"/>
              </a:rPr>
              <a:t>của</a:t>
            </a:r>
            <a:r>
              <a:rPr lang="en-US" sz="2996" b="1" dirty="0">
                <a:latin typeface="Times New Roman" panose="02020603050405020304" pitchFamily="18" charset="0"/>
                <a:cs typeface="Calibri" panose="020F0502020204030204" pitchFamily="34" charset="0"/>
                <a:sym typeface="+mn-ea"/>
              </a:rPr>
              <a:t> </a:t>
            </a:r>
            <a:r>
              <a:rPr lang="en-US" sz="2996" b="1" dirty="0" err="1">
                <a:latin typeface="Times New Roman" panose="02020603050405020304" pitchFamily="18" charset="0"/>
                <a:cs typeface="Calibri" panose="020F0502020204030204" pitchFamily="34" charset="0"/>
                <a:sym typeface="+mn-ea"/>
              </a:rPr>
              <a:t>sông</a:t>
            </a:r>
            <a:r>
              <a:rPr lang="en-US" sz="2996" b="1" dirty="0">
                <a:latin typeface="Times New Roman" panose="02020603050405020304" pitchFamily="18" charset="0"/>
                <a:cs typeface="Calibri" panose="020F0502020204030204" pitchFamily="34" charset="0"/>
                <a:sym typeface="+mn-ea"/>
              </a:rPr>
              <a:t> </a:t>
            </a:r>
            <a:r>
              <a:rPr lang="en-US" sz="2996" b="1" dirty="0" err="1">
                <a:latin typeface="Times New Roman" panose="02020603050405020304" pitchFamily="18" charset="0"/>
                <a:cs typeface="Calibri" panose="020F0502020204030204" pitchFamily="34" charset="0"/>
                <a:sym typeface="+mn-ea"/>
              </a:rPr>
              <a:t>ngòi</a:t>
            </a:r>
            <a:r>
              <a:rPr lang="en-US" sz="2996" b="1" dirty="0">
                <a:latin typeface="Times New Roman" panose="02020603050405020304" pitchFamily="18" charset="0"/>
                <a:cs typeface="Calibri" panose="020F0502020204030204" pitchFamily="34" charset="0"/>
                <a:sym typeface="+mn-ea"/>
              </a:rPr>
              <a:t> ở </a:t>
            </a:r>
            <a:r>
              <a:rPr lang="en-US" sz="2996" b="1" dirty="0" err="1">
                <a:latin typeface="Times New Roman" panose="02020603050405020304" pitchFamily="18" charset="0"/>
                <a:cs typeface="Calibri" panose="020F0502020204030204" pitchFamily="34" charset="0"/>
                <a:sym typeface="+mn-ea"/>
              </a:rPr>
              <a:t>vùng</a:t>
            </a:r>
            <a:r>
              <a:rPr lang="en-US" sz="2996" b="1" dirty="0">
                <a:latin typeface="Times New Roman" panose="02020603050405020304" pitchFamily="18" charset="0"/>
                <a:cs typeface="Calibri" panose="020F0502020204030204" pitchFamily="34" charset="0"/>
                <a:sym typeface="+mn-ea"/>
              </a:rPr>
              <a:t> </a:t>
            </a:r>
            <a:r>
              <a:rPr lang="en-US" sz="2996" b="1" dirty="0" err="1">
                <a:latin typeface="Times New Roman" panose="02020603050405020304" pitchFamily="18" charset="0"/>
                <a:cs typeface="Calibri" panose="020F0502020204030204" pitchFamily="34" charset="0"/>
                <a:sym typeface="+mn-ea"/>
              </a:rPr>
              <a:t>Duyên</a:t>
            </a:r>
            <a:r>
              <a:rPr lang="en-US" sz="2996" b="1" dirty="0">
                <a:latin typeface="Times New Roman" panose="02020603050405020304" pitchFamily="18" charset="0"/>
                <a:cs typeface="Calibri" panose="020F0502020204030204" pitchFamily="34" charset="0"/>
                <a:sym typeface="+mn-ea"/>
              </a:rPr>
              <a:t> </a:t>
            </a:r>
            <a:r>
              <a:rPr lang="en-US" sz="2996" b="1" dirty="0" err="1">
                <a:latin typeface="Times New Roman" panose="02020603050405020304" pitchFamily="18" charset="0"/>
                <a:cs typeface="Calibri" panose="020F0502020204030204" pitchFamily="34" charset="0"/>
                <a:sym typeface="+mn-ea"/>
              </a:rPr>
              <a:t>hải</a:t>
            </a:r>
            <a:r>
              <a:rPr lang="en-US" sz="2996" b="1" dirty="0">
                <a:latin typeface="Times New Roman" panose="02020603050405020304" pitchFamily="18" charset="0"/>
                <a:cs typeface="Calibri" panose="020F0502020204030204" pitchFamily="34" charset="0"/>
                <a:sym typeface="+mn-ea"/>
              </a:rPr>
              <a:t> </a:t>
            </a:r>
            <a:r>
              <a:rPr lang="en-US" sz="2996" b="1" dirty="0" err="1">
                <a:latin typeface="Times New Roman" panose="02020603050405020304" pitchFamily="18" charset="0"/>
                <a:cs typeface="Calibri" panose="020F0502020204030204" pitchFamily="34" charset="0"/>
                <a:sym typeface="+mn-ea"/>
              </a:rPr>
              <a:t>miền</a:t>
            </a:r>
            <a:r>
              <a:rPr lang="en-US" sz="2996" b="1" dirty="0">
                <a:latin typeface="Times New Roman" panose="02020603050405020304" pitchFamily="18" charset="0"/>
                <a:cs typeface="Calibri" panose="020F0502020204030204" pitchFamily="34" charset="0"/>
                <a:sym typeface="+mn-ea"/>
              </a:rPr>
              <a:t> </a:t>
            </a:r>
            <a:r>
              <a:rPr lang="en-US" sz="2996" b="1" dirty="0" err="1">
                <a:latin typeface="Times New Roman" panose="02020603050405020304" pitchFamily="18" charset="0"/>
                <a:cs typeface="Calibri" panose="020F0502020204030204" pitchFamily="34" charset="0"/>
                <a:sym typeface="+mn-ea"/>
              </a:rPr>
              <a:t>Trung</a:t>
            </a:r>
            <a:r>
              <a:rPr lang="en-US" sz="2996" b="1" dirty="0">
                <a:latin typeface="Times New Roman" panose="02020603050405020304" pitchFamily="18" charset="0"/>
                <a:cs typeface="Calibri" panose="020F0502020204030204" pitchFamily="34" charset="0"/>
                <a:sym typeface="+mn-ea"/>
              </a:rPr>
              <a:t>.</a:t>
            </a:r>
            <a:endParaRPr lang="en-US" sz="2996"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59734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7896"/>
                                        </p:tgtEl>
                                        <p:attrNameLst>
                                          <p:attrName>style.visibility</p:attrName>
                                        </p:attrNameLst>
                                      </p:cBhvr>
                                      <p:to>
                                        <p:strVal val="visible"/>
                                      </p:to>
                                    </p:set>
                                    <p:animEffect transition="in" filter="circle(in)">
                                      <p:cBhvr>
                                        <p:cTn id="7" dur="2000"/>
                                        <p:tgtEl>
                                          <p:spTgt spid="3789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37894">
                                            <p:txEl>
                                              <p:pRg st="0" end="0"/>
                                            </p:txEl>
                                          </p:spTgt>
                                        </p:tgtEl>
                                        <p:attrNameLst>
                                          <p:attrName>style.visibility</p:attrName>
                                        </p:attrNameLst>
                                      </p:cBhvr>
                                      <p:to>
                                        <p:strVal val="visible"/>
                                      </p:to>
                                    </p:set>
                                    <p:animEffect transition="in" filter="fade">
                                      <p:cBhvr>
                                        <p:cTn id="12" dur="1000"/>
                                        <p:tgtEl>
                                          <p:spTgt spid="37894">
                                            <p:txEl>
                                              <p:pRg st="0" end="0"/>
                                            </p:txEl>
                                          </p:spTgt>
                                        </p:tgtEl>
                                      </p:cBhvr>
                                    </p:animEffect>
                                    <p:anim calcmode="lin" valueType="num">
                                      <p:cBhvr>
                                        <p:cTn id="13" dur="1000" fill="hold"/>
                                        <p:tgtEl>
                                          <p:spTgt spid="37894">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37894">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789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6C0CEC8-D529-4ECE-9C9D-CAC07A87E655"/>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ߚ=\f{B3218601-6892-490A-A2D6-E3749CDE7876}&quot;,&quot;C:\\Users\\Admin\\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LS-ĐL 4 ÔN CUỐI KÌ 1-VĨNH"/>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52D92409-ED88-4061-8136-DA1072496404}:272"/>
</p:tagLst>
</file>

<file path=ppt/tags/tag11.xml><?xml version="1.0" encoding="utf-8"?>
<p:tagLst xmlns:a="http://schemas.openxmlformats.org/drawingml/2006/main" xmlns:r="http://schemas.openxmlformats.org/officeDocument/2006/relationships" xmlns:p="http://schemas.openxmlformats.org/presentationml/2006/main">
  <p:tag name="GENSWF_SLIDE_UID" val="{6D1E9694-91B8-4E29-A31C-EFC4BB6A2FAC}:273"/>
</p:tagLst>
</file>

<file path=ppt/tags/tag12.xml><?xml version="1.0" encoding="utf-8"?>
<p:tagLst xmlns:a="http://schemas.openxmlformats.org/drawingml/2006/main" xmlns:r="http://schemas.openxmlformats.org/officeDocument/2006/relationships" xmlns:p="http://schemas.openxmlformats.org/presentationml/2006/main">
  <p:tag name="GENSWF_SLIDE_UID" val="{28FB771A-3F38-482D-B3BD-0DCC9621E0C3}:274"/>
</p:tagLst>
</file>

<file path=ppt/tags/tag13.xml><?xml version="1.0" encoding="utf-8"?>
<p:tagLst xmlns:a="http://schemas.openxmlformats.org/drawingml/2006/main" xmlns:r="http://schemas.openxmlformats.org/officeDocument/2006/relationships" xmlns:p="http://schemas.openxmlformats.org/presentationml/2006/main">
  <p:tag name="GENSWF_SLIDE_UID" val="{D9249DD5-284F-4D07-B12A-501CC1FAE6E7}:281"/>
</p:tagLst>
</file>

<file path=ppt/tags/tag2.xml><?xml version="1.0" encoding="utf-8"?>
<p:tagLst xmlns:a="http://schemas.openxmlformats.org/drawingml/2006/main" xmlns:r="http://schemas.openxmlformats.org/officeDocument/2006/relationships" xmlns:p="http://schemas.openxmlformats.org/presentationml/2006/main">
  <p:tag name="GENSWF_SLIDE_UID" val="{673C85B5-1622-4613-A110-B553E9176DD4}:256"/>
</p:tagLst>
</file>

<file path=ppt/tags/tag3.xml><?xml version="1.0" encoding="utf-8"?>
<p:tagLst xmlns:a="http://schemas.openxmlformats.org/drawingml/2006/main" xmlns:r="http://schemas.openxmlformats.org/officeDocument/2006/relationships" xmlns:p="http://schemas.openxmlformats.org/presentationml/2006/main">
  <p:tag name="GENSWF_SLIDE_UID" val="{9D91EA5E-34B8-48C9-B248-443988CF2047}:262"/>
</p:tagLst>
</file>

<file path=ppt/tags/tag4.xml><?xml version="1.0" encoding="utf-8"?>
<p:tagLst xmlns:a="http://schemas.openxmlformats.org/drawingml/2006/main" xmlns:r="http://schemas.openxmlformats.org/officeDocument/2006/relationships" xmlns:p="http://schemas.openxmlformats.org/presentationml/2006/main">
  <p:tag name="GENSWF_SLIDE_UID" val="{4775BDC2-663B-4FCB-B1B9-1D023A3AEE52}:263"/>
</p:tagLst>
</file>

<file path=ppt/tags/tag5.xml><?xml version="1.0" encoding="utf-8"?>
<p:tagLst xmlns:a="http://schemas.openxmlformats.org/drawingml/2006/main" xmlns:r="http://schemas.openxmlformats.org/officeDocument/2006/relationships" xmlns:p="http://schemas.openxmlformats.org/presentationml/2006/main">
  <p:tag name="GENSWF_SLIDE_UID" val="{DA5CFCC1-F60C-47AF-920D-D421D34EADC7}:264"/>
</p:tagLst>
</file>

<file path=ppt/tags/tag6.xml><?xml version="1.0" encoding="utf-8"?>
<p:tagLst xmlns:a="http://schemas.openxmlformats.org/drawingml/2006/main" xmlns:r="http://schemas.openxmlformats.org/officeDocument/2006/relationships" xmlns:p="http://schemas.openxmlformats.org/presentationml/2006/main">
  <p:tag name="GENSWF_SLIDE_UID" val="{C4C5C888-1D2B-4A2D-A2EA-7D136773824E}:265"/>
</p:tagLst>
</file>

<file path=ppt/tags/tag7.xml><?xml version="1.0" encoding="utf-8"?>
<p:tagLst xmlns:a="http://schemas.openxmlformats.org/drawingml/2006/main" xmlns:r="http://schemas.openxmlformats.org/officeDocument/2006/relationships" xmlns:p="http://schemas.openxmlformats.org/presentationml/2006/main">
  <p:tag name="GENSWF_SLIDE_UID" val="{9225B278-7DD2-48A6-80AA-23F808AEE42A}:269"/>
</p:tagLst>
</file>

<file path=ppt/tags/tag8.xml><?xml version="1.0" encoding="utf-8"?>
<p:tagLst xmlns:a="http://schemas.openxmlformats.org/drawingml/2006/main" xmlns:r="http://schemas.openxmlformats.org/officeDocument/2006/relationships" xmlns:p="http://schemas.openxmlformats.org/presentationml/2006/main">
  <p:tag name="GENSWF_SLIDE_UID" val="{73B55939-C5B9-4E11-953D-E2DB24ED127A}:270"/>
</p:tagLst>
</file>

<file path=ppt/tags/tag9.xml><?xml version="1.0" encoding="utf-8"?>
<p:tagLst xmlns:a="http://schemas.openxmlformats.org/drawingml/2006/main" xmlns:r="http://schemas.openxmlformats.org/officeDocument/2006/relationships" xmlns:p="http://schemas.openxmlformats.org/presentationml/2006/main">
  <p:tag name="GENSWF_SLIDE_UID" val="{1A7CB4EA-AEDA-46E4-B5E2-556F16E322FE}:27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892</Words>
  <Application>Microsoft Office PowerPoint</Application>
  <PresentationFormat>Widescreen</PresentationFormat>
  <Paragraphs>109</Paragraphs>
  <Slides>12</Slides>
  <Notes>12</Notes>
  <HiddenSlides>1</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SimSun</vt:lpstr>
      <vt:lpstr>Arial</vt:lpstr>
      <vt:lpstr>Baloo</vt:lpstr>
      <vt:lpstr>Calibri</vt:lpstr>
      <vt:lpstr>Calibri Light</vt:lpstr>
      <vt:lpstr>Cambria</vt:lpstr>
      <vt:lpstr>等线</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10 : Nêu tên quốc gia, tỉnh thành, biển tiếp giáp với tỉnh Thanh Hóa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LS-ĐL 4 ÔN CUỐI KÌ 1-VĨNH</dc:title>
  <dc:creator>Admin</dc:creator>
  <cp:lastModifiedBy>Admin</cp:lastModifiedBy>
  <cp:revision>4</cp:revision>
  <dcterms:created xsi:type="dcterms:W3CDTF">2025-04-13T13:38:48Z</dcterms:created>
  <dcterms:modified xsi:type="dcterms:W3CDTF">2025-04-13T13:51:15Z</dcterms:modified>
</cp:coreProperties>
</file>