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1" r:id="rId2"/>
    <p:sldId id="257" r:id="rId3"/>
    <p:sldId id="258" r:id="rId4"/>
    <p:sldId id="259" r:id="rId5"/>
    <p:sldId id="262" r:id="rId6"/>
    <p:sldId id="263" r:id="rId7"/>
    <p:sldId id="264" r:id="rId8"/>
    <p:sldId id="265" r:id="rId9"/>
    <p:sldId id="266" r:id="rId10"/>
    <p:sldId id="267" r:id="rId11"/>
    <p:sldId id="268" r:id="rId12"/>
    <p:sldId id="269" r:id="rId13"/>
    <p:sldId id="270" r:id="rId14"/>
    <p:sldId id="271" r:id="rId15"/>
    <p:sldId id="272"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F40C-3E9F-4773-8D46-CE51CD43DB85}" type="datetimeFigureOut">
              <a:rPr lang="en-US" smtClean="0"/>
              <a:t>19/4/2025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DCDB9-613D-447C-A3E5-C5CA6EBD040B}" type="slidenum">
              <a:rPr lang="en-US" smtClean="0"/>
              <a:t>‹#›</a:t>
            </a:fld>
            <a:endParaRPr lang="en-US"/>
          </a:p>
        </p:txBody>
      </p:sp>
    </p:spTree>
    <p:extLst>
      <p:ext uri="{BB962C8B-B14F-4D97-AF65-F5344CB8AC3E}">
        <p14:creationId xmlns:p14="http://schemas.microsoft.com/office/powerpoint/2010/main" val="913584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E75B695-F850-41B9-AA3B-27BDCF84AC74}" type="slidenum">
              <a:rPr lang="en-US" smtClean="0"/>
              <a:t>1</a:t>
            </a:fld>
            <a:endParaRPr lang="en-US"/>
          </a:p>
        </p:txBody>
      </p:sp>
    </p:spTree>
    <p:extLst>
      <p:ext uri="{BB962C8B-B14F-4D97-AF65-F5344CB8AC3E}">
        <p14:creationId xmlns:p14="http://schemas.microsoft.com/office/powerpoint/2010/main" val="2711661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10</a:t>
            </a:fld>
            <a:endParaRPr lang="en-US"/>
          </a:p>
        </p:txBody>
      </p:sp>
    </p:spTree>
    <p:extLst>
      <p:ext uri="{BB962C8B-B14F-4D97-AF65-F5344CB8AC3E}">
        <p14:creationId xmlns:p14="http://schemas.microsoft.com/office/powerpoint/2010/main" val="299167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11</a:t>
            </a:fld>
            <a:endParaRPr lang="en-US"/>
          </a:p>
        </p:txBody>
      </p:sp>
    </p:spTree>
    <p:extLst>
      <p:ext uri="{BB962C8B-B14F-4D97-AF65-F5344CB8AC3E}">
        <p14:creationId xmlns:p14="http://schemas.microsoft.com/office/powerpoint/2010/main" val="351509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12</a:t>
            </a:fld>
            <a:endParaRPr lang="en-US"/>
          </a:p>
        </p:txBody>
      </p:sp>
    </p:spTree>
    <p:extLst>
      <p:ext uri="{BB962C8B-B14F-4D97-AF65-F5344CB8AC3E}">
        <p14:creationId xmlns:p14="http://schemas.microsoft.com/office/powerpoint/2010/main" val="192894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13</a:t>
            </a:fld>
            <a:endParaRPr lang="en-US"/>
          </a:p>
        </p:txBody>
      </p:sp>
    </p:spTree>
    <p:extLst>
      <p:ext uri="{BB962C8B-B14F-4D97-AF65-F5344CB8AC3E}">
        <p14:creationId xmlns:p14="http://schemas.microsoft.com/office/powerpoint/2010/main" val="946899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14</a:t>
            </a:fld>
            <a:endParaRPr lang="en-US"/>
          </a:p>
        </p:txBody>
      </p:sp>
    </p:spTree>
    <p:extLst>
      <p:ext uri="{BB962C8B-B14F-4D97-AF65-F5344CB8AC3E}">
        <p14:creationId xmlns:p14="http://schemas.microsoft.com/office/powerpoint/2010/main" val="282815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15</a:t>
            </a:fld>
            <a:endParaRPr lang="en-US"/>
          </a:p>
        </p:txBody>
      </p:sp>
    </p:spTree>
    <p:extLst>
      <p:ext uri="{BB962C8B-B14F-4D97-AF65-F5344CB8AC3E}">
        <p14:creationId xmlns:p14="http://schemas.microsoft.com/office/powerpoint/2010/main" val="995034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354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17</a:t>
            </a:fld>
            <a:endParaRPr lang="en-US"/>
          </a:p>
        </p:txBody>
      </p:sp>
    </p:spTree>
    <p:extLst>
      <p:ext uri="{BB962C8B-B14F-4D97-AF65-F5344CB8AC3E}">
        <p14:creationId xmlns:p14="http://schemas.microsoft.com/office/powerpoint/2010/main" val="3006931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6564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19</a:t>
            </a:fld>
            <a:endParaRPr lang="en-US"/>
          </a:p>
        </p:txBody>
      </p:sp>
    </p:spTree>
    <p:extLst>
      <p:ext uri="{BB962C8B-B14F-4D97-AF65-F5344CB8AC3E}">
        <p14:creationId xmlns:p14="http://schemas.microsoft.com/office/powerpoint/2010/main" val="57205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E75B695-F850-41B9-AA3B-27BDCF84AC74}" type="slidenum">
              <a:rPr lang="en-US" smtClean="0"/>
              <a:t>2</a:t>
            </a:fld>
            <a:endParaRPr lang="en-US"/>
          </a:p>
        </p:txBody>
      </p:sp>
    </p:spTree>
    <p:extLst>
      <p:ext uri="{BB962C8B-B14F-4D97-AF65-F5344CB8AC3E}">
        <p14:creationId xmlns:p14="http://schemas.microsoft.com/office/powerpoint/2010/main" val="2395485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148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21</a:t>
            </a:fld>
            <a:endParaRPr lang="en-US"/>
          </a:p>
        </p:txBody>
      </p:sp>
    </p:spTree>
    <p:extLst>
      <p:ext uri="{BB962C8B-B14F-4D97-AF65-F5344CB8AC3E}">
        <p14:creationId xmlns:p14="http://schemas.microsoft.com/office/powerpoint/2010/main" val="26294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22</a:t>
            </a:fld>
            <a:endParaRPr lang="en-US"/>
          </a:p>
        </p:txBody>
      </p:sp>
    </p:spTree>
    <p:extLst>
      <p:ext uri="{BB962C8B-B14F-4D97-AF65-F5344CB8AC3E}">
        <p14:creationId xmlns:p14="http://schemas.microsoft.com/office/powerpoint/2010/main" val="3243001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23</a:t>
            </a:fld>
            <a:endParaRPr lang="en-US"/>
          </a:p>
        </p:txBody>
      </p:sp>
    </p:spTree>
    <p:extLst>
      <p:ext uri="{BB962C8B-B14F-4D97-AF65-F5344CB8AC3E}">
        <p14:creationId xmlns:p14="http://schemas.microsoft.com/office/powerpoint/2010/main" val="4232165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42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5783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26</a:t>
            </a:fld>
            <a:endParaRPr lang="en-US"/>
          </a:p>
        </p:txBody>
      </p:sp>
    </p:spTree>
    <p:extLst>
      <p:ext uri="{BB962C8B-B14F-4D97-AF65-F5344CB8AC3E}">
        <p14:creationId xmlns:p14="http://schemas.microsoft.com/office/powerpoint/2010/main" val="3593585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27</a:t>
            </a:fld>
            <a:endParaRPr lang="en-US"/>
          </a:p>
        </p:txBody>
      </p:sp>
    </p:spTree>
    <p:extLst>
      <p:ext uri="{BB962C8B-B14F-4D97-AF65-F5344CB8AC3E}">
        <p14:creationId xmlns:p14="http://schemas.microsoft.com/office/powerpoint/2010/main" val="186748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28</a:t>
            </a:fld>
            <a:endParaRPr lang="en-US"/>
          </a:p>
        </p:txBody>
      </p:sp>
    </p:spTree>
    <p:extLst>
      <p:ext uri="{BB962C8B-B14F-4D97-AF65-F5344CB8AC3E}">
        <p14:creationId xmlns:p14="http://schemas.microsoft.com/office/powerpoint/2010/main" val="793267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29</a:t>
            </a:fld>
            <a:endParaRPr lang="en-US"/>
          </a:p>
        </p:txBody>
      </p:sp>
    </p:spTree>
    <p:extLst>
      <p:ext uri="{BB962C8B-B14F-4D97-AF65-F5344CB8AC3E}">
        <p14:creationId xmlns:p14="http://schemas.microsoft.com/office/powerpoint/2010/main" val="1688145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1560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30</a:t>
            </a:fld>
            <a:endParaRPr lang="en-US"/>
          </a:p>
        </p:txBody>
      </p:sp>
    </p:spTree>
    <p:extLst>
      <p:ext uri="{BB962C8B-B14F-4D97-AF65-F5344CB8AC3E}">
        <p14:creationId xmlns:p14="http://schemas.microsoft.com/office/powerpoint/2010/main" val="238510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573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5</a:t>
            </a:fld>
            <a:endParaRPr lang="en-US"/>
          </a:p>
        </p:txBody>
      </p:sp>
    </p:spTree>
    <p:extLst>
      <p:ext uri="{BB962C8B-B14F-4D97-AF65-F5344CB8AC3E}">
        <p14:creationId xmlns:p14="http://schemas.microsoft.com/office/powerpoint/2010/main" val="3165075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8178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7</a:t>
            </a:fld>
            <a:endParaRPr lang="en-US"/>
          </a:p>
        </p:txBody>
      </p:sp>
    </p:spTree>
    <p:extLst>
      <p:ext uri="{BB962C8B-B14F-4D97-AF65-F5344CB8AC3E}">
        <p14:creationId xmlns:p14="http://schemas.microsoft.com/office/powerpoint/2010/main" val="32429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DCDB9-613D-447C-A3E5-C5CA6EBD040B}" type="slidenum">
              <a:rPr lang="en-US" smtClean="0"/>
              <a:t>8</a:t>
            </a:fld>
            <a:endParaRPr lang="en-US"/>
          </a:p>
        </p:txBody>
      </p:sp>
    </p:spTree>
    <p:extLst>
      <p:ext uri="{BB962C8B-B14F-4D97-AF65-F5344CB8AC3E}">
        <p14:creationId xmlns:p14="http://schemas.microsoft.com/office/powerpoint/2010/main" val="378024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624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F2F64A-91E2-4B4F-99A3-43801ADAF6D1}"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1546259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2F64A-91E2-4B4F-99A3-43801ADAF6D1}"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95865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2F64A-91E2-4B4F-99A3-43801ADAF6D1}"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2269128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230661"/>
      </p:ext>
    </p:extLst>
  </p:cSld>
  <p:clrMapOvr>
    <a:masterClrMapping/>
  </p:clrMapOvr>
  <p:transition advClick="0" advTm="3104">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598010"/>
      </p:ext>
    </p:extLst>
  </p:cSld>
  <p:clrMapOvr>
    <a:masterClrMapping/>
  </p:clrMapOvr>
  <p:transition advClick="0" advTm="3104">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2F64A-91E2-4B4F-99A3-43801ADAF6D1}"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285689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F2F64A-91E2-4B4F-99A3-43801ADAF6D1}"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166512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F2F64A-91E2-4B4F-99A3-43801ADAF6D1}"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403579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F2F64A-91E2-4B4F-99A3-43801ADAF6D1}" type="datetimeFigureOut">
              <a:rPr lang="en-US" smtClean="0"/>
              <a:t>19/4/2025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401566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2F64A-91E2-4B4F-99A3-43801ADAF6D1}" type="datetimeFigureOut">
              <a:rPr lang="en-US" smtClean="0"/>
              <a:t>19/4/2025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145195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2F64A-91E2-4B4F-99A3-43801ADAF6D1}" type="datetimeFigureOut">
              <a:rPr lang="en-US" smtClean="0"/>
              <a:t>19/4/2025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14855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F2F64A-91E2-4B4F-99A3-43801ADAF6D1}"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372618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F2F64A-91E2-4B4F-99A3-43801ADAF6D1}"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BF721-69F5-4194-8538-DBFFB322FBCA}" type="slidenum">
              <a:rPr lang="en-US" smtClean="0"/>
              <a:t>‹#›</a:t>
            </a:fld>
            <a:endParaRPr lang="en-US"/>
          </a:p>
        </p:txBody>
      </p:sp>
    </p:spTree>
    <p:extLst>
      <p:ext uri="{BB962C8B-B14F-4D97-AF65-F5344CB8AC3E}">
        <p14:creationId xmlns:p14="http://schemas.microsoft.com/office/powerpoint/2010/main" val="4016839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2F64A-91E2-4B4F-99A3-43801ADAF6D1}" type="datetimeFigureOut">
              <a:rPr lang="en-US" smtClean="0"/>
              <a:t>19/4/2025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BF721-69F5-4194-8538-DBFFB322FBCA}" type="slidenum">
              <a:rPr lang="en-US" smtClean="0"/>
              <a:t>‹#›</a:t>
            </a:fld>
            <a:endParaRPr lang="en-US"/>
          </a:p>
        </p:txBody>
      </p:sp>
    </p:spTree>
    <p:extLst>
      <p:ext uri="{BB962C8B-B14F-4D97-AF65-F5344CB8AC3E}">
        <p14:creationId xmlns:p14="http://schemas.microsoft.com/office/powerpoint/2010/main" val="420585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9.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microsoft.com/office/2007/relationships/hdphoto" Target="../media/hdphoto10.wdp"/><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5" Type="http://schemas.microsoft.com/office/2007/relationships/hdphoto" Target="../media/hdphoto11.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6.wdp"/><Relationship Id="rId3" Type="http://schemas.openxmlformats.org/officeDocument/2006/relationships/notesSlide" Target="../notesSlides/notesSlide19.xml"/><Relationship Id="rId7" Type="http://schemas.microsoft.com/office/2007/relationships/hdphoto" Target="../media/hdphoto13.wdp"/><Relationship Id="rId12" Type="http://schemas.openxmlformats.org/officeDocument/2006/relationships/image" Target="../media/image41.png"/><Relationship Id="rId17" Type="http://schemas.microsoft.com/office/2007/relationships/hdphoto" Target="../media/hdphoto18.wdp"/><Relationship Id="rId2" Type="http://schemas.openxmlformats.org/officeDocument/2006/relationships/slideLayout" Target="../slideLayouts/slideLayout7.xml"/><Relationship Id="rId16" Type="http://schemas.openxmlformats.org/officeDocument/2006/relationships/image" Target="../media/image43.png"/><Relationship Id="rId1" Type="http://schemas.openxmlformats.org/officeDocument/2006/relationships/tags" Target="../tags/tag21.xml"/><Relationship Id="rId6" Type="http://schemas.openxmlformats.org/officeDocument/2006/relationships/image" Target="../media/image38.png"/><Relationship Id="rId11" Type="http://schemas.microsoft.com/office/2007/relationships/hdphoto" Target="../media/hdphoto15.wdp"/><Relationship Id="rId5" Type="http://schemas.microsoft.com/office/2007/relationships/hdphoto" Target="../media/hdphoto12.wdp"/><Relationship Id="rId15" Type="http://schemas.microsoft.com/office/2007/relationships/hdphoto" Target="../media/hdphoto17.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14.wdp"/><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5" Type="http://schemas.microsoft.com/office/2007/relationships/hdphoto" Target="../media/hdphoto11.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22.xml"/><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4.jpeg"/><Relationship Id="rId5" Type="http://schemas.microsoft.com/office/2007/relationships/hdphoto" Target="../media/hdphoto11.wdp"/><Relationship Id="rId4" Type="http://schemas.openxmlformats.org/officeDocument/2006/relationships/image" Target="../media/image36.png"/><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3.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6.xml"/><Relationship Id="rId5" Type="http://schemas.microsoft.com/office/2007/relationships/hdphoto" Target="../media/hdphoto11.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5.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27.xml"/><Relationship Id="rId6" Type="http://schemas.microsoft.com/office/2007/relationships/hdphoto" Target="../media/hdphoto11.wdp"/><Relationship Id="rId5" Type="http://schemas.openxmlformats.org/officeDocument/2006/relationships/image" Target="../media/image36.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tags" Target="../tags/tag31.xml"/><Relationship Id="rId1" Type="http://schemas.openxmlformats.org/officeDocument/2006/relationships/tags" Target="../tags/tag30.xml"/><Relationship Id="rId6" Type="http://schemas.microsoft.com/office/2007/relationships/hdphoto" Target="../media/hdphoto12.wdp"/><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NULL"/><Relationship Id="rId5" Type="http://schemas.openxmlformats.org/officeDocument/2006/relationships/image" Target="../media/image10.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0.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5.png"/><Relationship Id="rId11" Type="http://schemas.openxmlformats.org/officeDocument/2006/relationships/image" Target="../media/image53.png"/><Relationship Id="rId5" Type="http://schemas.microsoft.com/office/2007/relationships/hdphoto" Target="../media/hdphoto1.wdp"/><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pic>
        <p:nvPicPr>
          <p:cNvPr id="4" name="图片 3"/>
          <p:cNvPicPr>
            <a:picLocks noChangeAspect="1"/>
          </p:cNvPicPr>
          <p:nvPr/>
        </p:nvPicPr>
        <p:blipFill rotWithShape="1">
          <a:blip r:embed="rId9" cstate="print">
            <a:extLst>
              <a:ext uri="{28A0092B-C50C-407E-A947-70E740481C1C}">
                <a14:useLocalDpi xmlns:a14="http://schemas.microsoft.com/office/drawing/2010/main" val="0"/>
              </a:ext>
            </a:extLst>
          </a:blip>
          <a:srcRect l="26757" t="50934" b="8278"/>
          <a:stretch/>
        </p:blipFill>
        <p:spPr>
          <a:xfrm>
            <a:off x="-104775" y="-2728877"/>
            <a:ext cx="12296775" cy="9586877"/>
          </a:xfrm>
          <a:prstGeom prst="rect">
            <a:avLst/>
          </a:prstGeom>
        </p:spPr>
      </p:pic>
      <p:pic>
        <p:nvPicPr>
          <p:cNvPr id="2" name="Picture 1">
            <a:extLst>
              <a:ext uri="{FF2B5EF4-FFF2-40B4-BE49-F238E27FC236}">
                <a16:creationId xmlns:a16="http://schemas.microsoft.com/office/drawing/2014/main" id="{CE7ADE23-9998-17D3-2C10-A8463A4E64FA}"/>
              </a:ext>
            </a:extLst>
          </p:cNvPr>
          <p:cNvPicPr>
            <a:picLocks noChangeAspect="1"/>
          </p:cNvPicPr>
          <p:nvPr/>
        </p:nvPicPr>
        <p:blipFill>
          <a:blip r:embed="rId10"/>
          <a:stretch>
            <a:fillRect/>
          </a:stretch>
        </p:blipFill>
        <p:spPr>
          <a:xfrm>
            <a:off x="1294617" y="0"/>
            <a:ext cx="9278916" cy="3194581"/>
          </a:xfrm>
          <a:prstGeom prst="rect">
            <a:avLst/>
          </a:prstGeom>
        </p:spPr>
      </p:pic>
      <p:pic>
        <p:nvPicPr>
          <p:cNvPr id="3" name="Picture 2">
            <a:extLst>
              <a:ext uri="{FF2B5EF4-FFF2-40B4-BE49-F238E27FC236}">
                <a16:creationId xmlns:a16="http://schemas.microsoft.com/office/drawing/2014/main" id="{E3D49911-AD3C-98AC-A612-44FAF5B41B06}"/>
              </a:ext>
            </a:extLst>
          </p:cNvPr>
          <p:cNvPicPr>
            <a:picLocks noChangeAspect="1"/>
          </p:cNvPicPr>
          <p:nvPr/>
        </p:nvPicPr>
        <p:blipFill>
          <a:blip r:embed="rId11"/>
          <a:stretch>
            <a:fillRect/>
          </a:stretch>
        </p:blipFill>
        <p:spPr>
          <a:xfrm>
            <a:off x="9734070" y="165261"/>
            <a:ext cx="2267909" cy="2145978"/>
          </a:xfrm>
          <a:prstGeom prst="rect">
            <a:avLst/>
          </a:prstGeom>
        </p:spPr>
      </p:pic>
      <p:sp>
        <p:nvSpPr>
          <p:cNvPr id="11" name="Rectangle 10"/>
          <p:cNvSpPr/>
          <p:nvPr/>
        </p:nvSpPr>
        <p:spPr>
          <a:xfrm>
            <a:off x="-56848" y="5874361"/>
            <a:ext cx="4310193" cy="523220"/>
          </a:xfrm>
          <a:prstGeom prst="rect">
            <a:avLst/>
          </a:prstGeom>
          <a:noFill/>
        </p:spPr>
        <p:txBody>
          <a:bodyPr wrap="square" lIns="91440" tIns="45720" rIns="91440" bIns="45720">
            <a:spAutoFit/>
          </a:bodyPr>
          <a:lstStyle/>
          <a:p>
            <a:pPr algn="ctr"/>
            <a:r>
              <a:rPr lang="en-US" sz="2800" b="1" cap="none" spc="0" smtClean="0">
                <a:ln w="0"/>
                <a:solidFill>
                  <a:srgbClr val="FF0000"/>
                </a:solidFill>
                <a:effectLst>
                  <a:outerShdw blurRad="38100" dist="25400" dir="5400000" algn="ctr" rotWithShape="0">
                    <a:srgbClr val="6E747A">
                      <a:alpha val="43000"/>
                    </a:srgbClr>
                  </a:outerShdw>
                </a:effectLst>
              </a:rPr>
              <a:t>GV: PHẠM THỊ KIM OANH</a:t>
            </a:r>
            <a:endParaRPr lang="en-US" sz="2800" b="1"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4137459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id="{B212208E-ED2D-4E42-BC7D-7F6BA729FE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21" name="Rectangle 20">
            <a:extLst>
              <a:ext uri="{FF2B5EF4-FFF2-40B4-BE49-F238E27FC236}">
                <a16:creationId xmlns:a16="http://schemas.microsoft.com/office/drawing/2014/main" id="{BF1CF714-347B-4BD4-AB14-8D7B8E4993D0}"/>
              </a:ext>
            </a:extLst>
          </p:cNvPr>
          <p:cNvSpPr/>
          <p:nvPr/>
        </p:nvSpPr>
        <p:spPr>
          <a:xfrm>
            <a:off x="302739" y="1337178"/>
            <a:ext cx="11627708"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16FAF82-23F4-489F-85AF-D06BE926C756}"/>
              </a:ext>
            </a:extLst>
          </p:cNvPr>
          <p:cNvSpPr/>
          <p:nvPr/>
        </p:nvSpPr>
        <p:spPr>
          <a:xfrm>
            <a:off x="580768" y="2008169"/>
            <a:ext cx="11071653" cy="120032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Những em bé Mông,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em bé Tu Dí,</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Phù Lá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quần áo sặc sỡ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đang chơi đùa trước cửa hàng.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5EA6C9A4-36A2-4C5F-BFFA-F318D8611207}"/>
              </a:ext>
            </a:extLst>
          </p:cNvPr>
          <p:cNvSpPr/>
          <p:nvPr/>
        </p:nvSpPr>
        <p:spPr>
          <a:xfrm>
            <a:off x="581026" y="4002599"/>
            <a:ext cx="11134724" cy="1754326"/>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Hoàng hôn,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áp phiên của phiên chợ thị trấn,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người ngựa dập  dìu</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chìm trong sương núi tím nhạt.</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552B212-66B7-3370-359C-D1C9EF7C1E26}"/>
              </a:ext>
            </a:extLst>
          </p:cNvPr>
          <p:cNvPicPr>
            <a:picLocks noChangeAspect="1"/>
          </p:cNvPicPr>
          <p:nvPr/>
        </p:nvPicPr>
        <p:blipFill>
          <a:blip r:embed="rId5"/>
          <a:stretch>
            <a:fillRect/>
          </a:stretch>
        </p:blipFill>
        <p:spPr>
          <a:xfrm>
            <a:off x="2045951" y="0"/>
            <a:ext cx="9224047" cy="1944793"/>
          </a:xfrm>
          <a:prstGeom prst="rect">
            <a:avLst/>
          </a:prstGeom>
        </p:spPr>
      </p:pic>
      <p:sp>
        <p:nvSpPr>
          <p:cNvPr id="5" name="TextBox 4">
            <a:extLst>
              <a:ext uri="{FF2B5EF4-FFF2-40B4-BE49-F238E27FC236}">
                <a16:creationId xmlns:a16="http://schemas.microsoft.com/office/drawing/2014/main" id="{E0E3A351-A38B-9280-9568-879D14EE5772}"/>
              </a:ext>
            </a:extLst>
          </p:cNvPr>
          <p:cNvSpPr txBox="1"/>
          <p:nvPr/>
        </p:nvSpPr>
        <p:spPr>
          <a:xfrm>
            <a:off x="7454900" y="6488668"/>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ustDataLst>
      <p:tags r:id="rId1"/>
    </p:custDataLst>
    <p:extLst>
      <p:ext uri="{BB962C8B-B14F-4D97-AF65-F5344CB8AC3E}">
        <p14:creationId xmlns:p14="http://schemas.microsoft.com/office/powerpoint/2010/main" val="1863946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9" name="Rectangle 8">
            <a:extLst>
              <a:ext uri="{FF2B5EF4-FFF2-40B4-BE49-F238E27FC236}">
                <a16:creationId xmlns:a16="http://schemas.microsoft.com/office/drawing/2014/main" id="{01665F32-B8C6-4FE3-AAFC-0DA16F4238FE}"/>
              </a:ext>
            </a:extLst>
          </p:cNvPr>
          <p:cNvSpPr/>
          <p:nvPr/>
        </p:nvSpPr>
        <p:spPr>
          <a:xfrm rot="21123600">
            <a:off x="1066676" y="612351"/>
            <a:ext cx="4750635" cy="950144"/>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Sa Pa: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một</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huyện</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thuộc</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tỉnh</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Lào</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Cai.</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7" name="Picture 6">
            <a:extLst>
              <a:ext uri="{FF2B5EF4-FFF2-40B4-BE49-F238E27FC236}">
                <a16:creationId xmlns:a16="http://schemas.microsoft.com/office/drawing/2014/main" id="{C99A6EBC-D70B-412D-B64D-C73C576D8528}"/>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602616">
            <a:off x="753853" y="2481740"/>
            <a:ext cx="4740827" cy="378057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7670054-099C-1DE7-C1EE-0D3720854167}"/>
              </a:ext>
            </a:extLst>
          </p:cNvPr>
          <p:cNvPicPr>
            <a:picLocks noChangeAspect="1"/>
          </p:cNvPicPr>
          <p:nvPr/>
        </p:nvPicPr>
        <p:blipFill>
          <a:blip r:embed="rId7"/>
          <a:stretch>
            <a:fillRect/>
          </a:stretch>
        </p:blipFill>
        <p:spPr>
          <a:xfrm rot="20998364">
            <a:off x="6519863" y="1676398"/>
            <a:ext cx="5100638" cy="3400425"/>
          </a:xfrm>
          <a:prstGeom prst="rect">
            <a:avLst/>
          </a:prstGeom>
        </p:spPr>
      </p:pic>
      <p:pic>
        <p:nvPicPr>
          <p:cNvPr id="3" name="Picture 2">
            <a:extLst>
              <a:ext uri="{FF2B5EF4-FFF2-40B4-BE49-F238E27FC236}">
                <a16:creationId xmlns:a16="http://schemas.microsoft.com/office/drawing/2014/main" id="{5D20AEE0-3F38-E7B2-1B75-803481CCCEF7}"/>
              </a:ext>
            </a:extLst>
          </p:cNvPr>
          <p:cNvPicPr>
            <a:picLocks noChangeAspect="1"/>
          </p:cNvPicPr>
          <p:nvPr/>
        </p:nvPicPr>
        <p:blipFill>
          <a:blip r:embed="rId8"/>
          <a:stretch>
            <a:fillRect/>
          </a:stretch>
        </p:blipFill>
        <p:spPr>
          <a:xfrm>
            <a:off x="6491746" y="95250"/>
            <a:ext cx="5700254" cy="1487553"/>
          </a:xfrm>
          <a:prstGeom prst="rect">
            <a:avLst/>
          </a:prstGeom>
        </p:spPr>
      </p:pic>
    </p:spTree>
    <p:custDataLst>
      <p:tags r:id="rId1"/>
    </p:custDataLst>
    <p:extLst>
      <p:ext uri="{BB962C8B-B14F-4D97-AF65-F5344CB8AC3E}">
        <p14:creationId xmlns:p14="http://schemas.microsoft.com/office/powerpoint/2010/main" val="1167467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pic>
        <p:nvPicPr>
          <p:cNvPr id="8" name="Picture 7">
            <a:extLst>
              <a:ext uri="{FF2B5EF4-FFF2-40B4-BE49-F238E27FC236}">
                <a16:creationId xmlns:a16="http://schemas.microsoft.com/office/drawing/2014/main" id="{72C108C5-E395-47AC-845D-68EC1199B045}"/>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470106" y="2074018"/>
            <a:ext cx="7426493" cy="434235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D2839C-AAB1-409C-B11C-7D7F8670C2F2}"/>
              </a:ext>
            </a:extLst>
          </p:cNvPr>
          <p:cNvSpPr/>
          <p:nvPr/>
        </p:nvSpPr>
        <p:spPr>
          <a:xfrm rot="21325169">
            <a:off x="1074636" y="257260"/>
            <a:ext cx="5782311" cy="1395081"/>
          </a:xfrm>
          <a:prstGeom prst="rect">
            <a:avLst/>
          </a:prstGeom>
          <a:solidFill>
            <a:srgbClr val="66CCFF">
              <a:alpha val="67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âm âm: </a:t>
            </a:r>
            <a:r>
              <a:rPr lang="vi-VN"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rậm rạp, hơi tối và tĩnh mịch.</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3852426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a:off x="-716692" y="0"/>
            <a:ext cx="12908692" cy="6858000"/>
          </a:xfrm>
          <a:prstGeom prst="rect">
            <a:avLst/>
          </a:prstGeom>
        </p:spPr>
      </p:pic>
      <p:sp>
        <p:nvSpPr>
          <p:cNvPr id="11" name="Rectangle: Diagonal Corners Rounded 10">
            <a:extLst>
              <a:ext uri="{FF2B5EF4-FFF2-40B4-BE49-F238E27FC236}">
                <a16:creationId xmlns:a16="http://schemas.microsoft.com/office/drawing/2014/main" id="{2F07E167-3EF4-408B-9766-86D012002BB1}"/>
              </a:ext>
            </a:extLst>
          </p:cNvPr>
          <p:cNvSpPr/>
          <p:nvPr/>
        </p:nvSpPr>
        <p:spPr>
          <a:xfrm>
            <a:off x="4095750" y="154325"/>
            <a:ext cx="7973200" cy="1096391"/>
          </a:xfrm>
          <a:prstGeom prst="round2DiagRect">
            <a:avLst/>
          </a:prstGeom>
          <a:solidFill>
            <a:srgbClr val="002060">
              <a:alpha val="84000"/>
            </a:srgbClr>
          </a:solidFill>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Mông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Tu Di,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Phù</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tên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gọi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của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ba</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dân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tộc</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thiểu</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số</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sống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ở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vùng</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núi</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cao</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14" name="Picture 4" descr="2766536020054089462S500x500Q85">
            <a:extLst>
              <a:ext uri="{FF2B5EF4-FFF2-40B4-BE49-F238E27FC236}">
                <a16:creationId xmlns:a16="http://schemas.microsoft.com/office/drawing/2014/main" id="{4EF50B60-C050-4810-8A1E-C404E24E1C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00" b="741"/>
          <a:stretch/>
        </p:blipFill>
        <p:spPr bwMode="auto">
          <a:xfrm>
            <a:off x="331710" y="449489"/>
            <a:ext cx="3361163"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6A7D0B-A061-4717-AEE4-74087BF3281D}"/>
              </a:ext>
            </a:extLst>
          </p:cNvPr>
          <p:cNvSpPr txBox="1"/>
          <p:nvPr/>
        </p:nvSpPr>
        <p:spPr>
          <a:xfrm>
            <a:off x="570087" y="4061647"/>
            <a:ext cx="2809701" cy="715089"/>
          </a:xfrm>
          <a:prstGeom prst="round2DiagRect">
            <a:avLst/>
          </a:prstGeom>
          <a:solidFill>
            <a:srgbClr val="E78DB0"/>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Hmông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4" descr="Độc đáo trang phục phụ nữ các dân tộc vùng cao">
            <a:extLst>
              <a:ext uri="{FF2B5EF4-FFF2-40B4-BE49-F238E27FC236}">
                <a16:creationId xmlns:a16="http://schemas.microsoft.com/office/drawing/2014/main" id="{A4FAE057-48F4-4C13-ADC7-E286AA7234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493" y="1746954"/>
            <a:ext cx="3643790" cy="4074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78430B8-E0C9-4D0F-9DEB-1FAA26152BE8}"/>
              </a:ext>
            </a:extLst>
          </p:cNvPr>
          <p:cNvSpPr txBox="1"/>
          <p:nvPr/>
        </p:nvSpPr>
        <p:spPr>
          <a:xfrm>
            <a:off x="4870752" y="5981987"/>
            <a:ext cx="2630213" cy="715089"/>
          </a:xfrm>
          <a:prstGeom prst="round2DiagRect">
            <a:avLst/>
          </a:prstGeom>
          <a:solidFill>
            <a:schemeClr val="accent6">
              <a:lumMod val="75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Tu</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Dí</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626FA52-B489-4EF0-B0EE-7D36F65FDEB0}"/>
              </a:ext>
            </a:extLst>
          </p:cNvPr>
          <p:cNvPicPr>
            <a:picLocks noChangeAspect="1"/>
          </p:cNvPicPr>
          <p:nvPr/>
        </p:nvPicPr>
        <p:blipFill>
          <a:blip r:embed="rId7"/>
          <a:stretch>
            <a:fillRect/>
          </a:stretch>
        </p:blipFill>
        <p:spPr>
          <a:xfrm>
            <a:off x="8205903" y="1537852"/>
            <a:ext cx="3416010"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a:extLst>
              <a:ext uri="{FF2B5EF4-FFF2-40B4-BE49-F238E27FC236}">
                <a16:creationId xmlns:a16="http://schemas.microsoft.com/office/drawing/2014/main" id="{0D50E3C0-949C-4452-847C-3C48AF4AFDAD}"/>
              </a:ext>
            </a:extLst>
          </p:cNvPr>
          <p:cNvSpPr txBox="1"/>
          <p:nvPr/>
        </p:nvSpPr>
        <p:spPr>
          <a:xfrm>
            <a:off x="8866192" y="5242681"/>
            <a:ext cx="2630213" cy="715089"/>
          </a:xfrm>
          <a:prstGeom prst="round2DiagRect">
            <a:avLst/>
          </a:prstGeom>
          <a:solidFill>
            <a:schemeClr val="accent5">
              <a:lumMod val="60000"/>
              <a:lumOff val="40000"/>
            </a:schemeClr>
          </a:solidFill>
          <a:ln w="38100">
            <a:solidFill>
              <a:srgbClr val="002060"/>
            </a:solidFill>
            <a:prstDash val="sysDo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Phù</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Lá</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AFBF71-E4A9-4EAF-8D80-570D8864F5CD}"/>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Tree>
    <p:custDataLst>
      <p:tags r:id="rId1"/>
    </p:custDataLst>
    <p:extLst>
      <p:ext uri="{BB962C8B-B14F-4D97-AF65-F5344CB8AC3E}">
        <p14:creationId xmlns:p14="http://schemas.microsoft.com/office/powerpoint/2010/main" val="2720587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6" name="Rectangle 5">
            <a:extLst>
              <a:ext uri="{FF2B5EF4-FFF2-40B4-BE49-F238E27FC236}">
                <a16:creationId xmlns:a16="http://schemas.microsoft.com/office/drawing/2014/main" id="{F4B446F0-93A6-4655-9E3D-CFAD4ECAF76B}"/>
              </a:ext>
            </a:extLst>
          </p:cNvPr>
          <p:cNvSpPr/>
          <p:nvPr/>
        </p:nvSpPr>
        <p:spPr>
          <a:xfrm>
            <a:off x="2031915" y="1952625"/>
            <a:ext cx="8378910" cy="1122936"/>
          </a:xfrm>
          <a:custGeom>
            <a:avLst/>
            <a:gdLst>
              <a:gd name="connsiteX0" fmla="*/ 0 w 4777080"/>
              <a:gd name="connsiteY0" fmla="*/ 0 h 1676889"/>
              <a:gd name="connsiteX1" fmla="*/ 453823 w 4777080"/>
              <a:gd name="connsiteY1" fmla="*/ 0 h 1676889"/>
              <a:gd name="connsiteX2" fmla="*/ 1050958 w 4777080"/>
              <a:gd name="connsiteY2" fmla="*/ 0 h 1676889"/>
              <a:gd name="connsiteX3" fmla="*/ 1552551 w 4777080"/>
              <a:gd name="connsiteY3" fmla="*/ 0 h 1676889"/>
              <a:gd name="connsiteX4" fmla="*/ 2197457 w 4777080"/>
              <a:gd name="connsiteY4" fmla="*/ 0 h 1676889"/>
              <a:gd name="connsiteX5" fmla="*/ 2842363 w 4777080"/>
              <a:gd name="connsiteY5" fmla="*/ 0 h 1676889"/>
              <a:gd name="connsiteX6" fmla="*/ 3487268 w 4777080"/>
              <a:gd name="connsiteY6" fmla="*/ 0 h 1676889"/>
              <a:gd name="connsiteX7" fmla="*/ 3988862 w 4777080"/>
              <a:gd name="connsiteY7" fmla="*/ 0 h 1676889"/>
              <a:gd name="connsiteX8" fmla="*/ 4777080 w 4777080"/>
              <a:gd name="connsiteY8" fmla="*/ 0 h 1676889"/>
              <a:gd name="connsiteX9" fmla="*/ 4777080 w 4777080"/>
              <a:gd name="connsiteY9" fmla="*/ 542194 h 1676889"/>
              <a:gd name="connsiteX10" fmla="*/ 4777080 w 4777080"/>
              <a:gd name="connsiteY10" fmla="*/ 1084388 h 1676889"/>
              <a:gd name="connsiteX11" fmla="*/ 4777080 w 4777080"/>
              <a:gd name="connsiteY11" fmla="*/ 1676889 h 1676889"/>
              <a:gd name="connsiteX12" fmla="*/ 4084403 w 4777080"/>
              <a:gd name="connsiteY12" fmla="*/ 1676889 h 1676889"/>
              <a:gd name="connsiteX13" fmla="*/ 3535039 w 4777080"/>
              <a:gd name="connsiteY13" fmla="*/ 1676889 h 1676889"/>
              <a:gd name="connsiteX14" fmla="*/ 2890133 w 4777080"/>
              <a:gd name="connsiteY14" fmla="*/ 1676889 h 1676889"/>
              <a:gd name="connsiteX15" fmla="*/ 2292998 w 4777080"/>
              <a:gd name="connsiteY15" fmla="*/ 1676889 h 1676889"/>
              <a:gd name="connsiteX16" fmla="*/ 1648093 w 4777080"/>
              <a:gd name="connsiteY16" fmla="*/ 1676889 h 1676889"/>
              <a:gd name="connsiteX17" fmla="*/ 1098728 w 4777080"/>
              <a:gd name="connsiteY17" fmla="*/ 1676889 h 1676889"/>
              <a:gd name="connsiteX18" fmla="*/ 0 w 4777080"/>
              <a:gd name="connsiteY18" fmla="*/ 1676889 h 1676889"/>
              <a:gd name="connsiteX19" fmla="*/ 0 w 4777080"/>
              <a:gd name="connsiteY19" fmla="*/ 1117926 h 1676889"/>
              <a:gd name="connsiteX20" fmla="*/ 0 w 4777080"/>
              <a:gd name="connsiteY20" fmla="*/ 542194 h 1676889"/>
              <a:gd name="connsiteX21" fmla="*/ 0 w 4777080"/>
              <a:gd name="connsiteY21" fmla="*/ 0 h 167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7080" h="1676889" fill="none" extrusionOk="0">
                <a:moveTo>
                  <a:pt x="0" y="0"/>
                </a:moveTo>
                <a:cubicBezTo>
                  <a:pt x="213461" y="-24128"/>
                  <a:pt x="244594" y="12696"/>
                  <a:pt x="453823" y="0"/>
                </a:cubicBezTo>
                <a:cubicBezTo>
                  <a:pt x="663052" y="-12696"/>
                  <a:pt x="871555" y="3967"/>
                  <a:pt x="1050958" y="0"/>
                </a:cubicBezTo>
                <a:cubicBezTo>
                  <a:pt x="1230362" y="-3967"/>
                  <a:pt x="1316184" y="25843"/>
                  <a:pt x="1552551" y="0"/>
                </a:cubicBezTo>
                <a:cubicBezTo>
                  <a:pt x="1788918" y="-25843"/>
                  <a:pt x="1906374" y="43402"/>
                  <a:pt x="2197457" y="0"/>
                </a:cubicBezTo>
                <a:cubicBezTo>
                  <a:pt x="2488540" y="-43402"/>
                  <a:pt x="2680373" y="39957"/>
                  <a:pt x="2842363" y="0"/>
                </a:cubicBezTo>
                <a:cubicBezTo>
                  <a:pt x="3004353" y="-39957"/>
                  <a:pt x="3308254" y="2250"/>
                  <a:pt x="3487268" y="0"/>
                </a:cubicBezTo>
                <a:cubicBezTo>
                  <a:pt x="3666283" y="-2250"/>
                  <a:pt x="3753291" y="8205"/>
                  <a:pt x="3988862" y="0"/>
                </a:cubicBezTo>
                <a:cubicBezTo>
                  <a:pt x="4224433" y="-8205"/>
                  <a:pt x="4440609" y="80777"/>
                  <a:pt x="4777080" y="0"/>
                </a:cubicBezTo>
                <a:cubicBezTo>
                  <a:pt x="4800834" y="198464"/>
                  <a:pt x="4744486" y="339916"/>
                  <a:pt x="4777080" y="542194"/>
                </a:cubicBezTo>
                <a:cubicBezTo>
                  <a:pt x="4809674" y="744472"/>
                  <a:pt x="4749346" y="951990"/>
                  <a:pt x="4777080" y="1084388"/>
                </a:cubicBezTo>
                <a:cubicBezTo>
                  <a:pt x="4804814" y="1216786"/>
                  <a:pt x="4769575" y="1454741"/>
                  <a:pt x="4777080" y="1676889"/>
                </a:cubicBezTo>
                <a:cubicBezTo>
                  <a:pt x="4451082" y="1719957"/>
                  <a:pt x="4244913" y="1639454"/>
                  <a:pt x="4084403" y="1676889"/>
                </a:cubicBezTo>
                <a:cubicBezTo>
                  <a:pt x="3923893" y="1714324"/>
                  <a:pt x="3775463" y="1621971"/>
                  <a:pt x="3535039" y="1676889"/>
                </a:cubicBezTo>
                <a:cubicBezTo>
                  <a:pt x="3294615" y="1731807"/>
                  <a:pt x="3202719" y="1646609"/>
                  <a:pt x="2890133" y="1676889"/>
                </a:cubicBezTo>
                <a:cubicBezTo>
                  <a:pt x="2577547" y="1707169"/>
                  <a:pt x="2535885" y="1643283"/>
                  <a:pt x="2292998" y="1676889"/>
                </a:cubicBezTo>
                <a:cubicBezTo>
                  <a:pt x="2050112" y="1710495"/>
                  <a:pt x="1896413" y="1613638"/>
                  <a:pt x="1648093" y="1676889"/>
                </a:cubicBezTo>
                <a:cubicBezTo>
                  <a:pt x="1399773" y="1740140"/>
                  <a:pt x="1337520" y="1675633"/>
                  <a:pt x="1098728" y="1676889"/>
                </a:cubicBezTo>
                <a:cubicBezTo>
                  <a:pt x="859936" y="1678145"/>
                  <a:pt x="389249" y="1584161"/>
                  <a:pt x="0" y="1676889"/>
                </a:cubicBezTo>
                <a:cubicBezTo>
                  <a:pt x="-65379" y="1540657"/>
                  <a:pt x="57769" y="1268209"/>
                  <a:pt x="0" y="1117926"/>
                </a:cubicBezTo>
                <a:cubicBezTo>
                  <a:pt x="-57769" y="967643"/>
                  <a:pt x="9887" y="730484"/>
                  <a:pt x="0" y="542194"/>
                </a:cubicBezTo>
                <a:cubicBezTo>
                  <a:pt x="-9887" y="353904"/>
                  <a:pt x="40221" y="204950"/>
                  <a:pt x="0" y="0"/>
                </a:cubicBezTo>
                <a:close/>
              </a:path>
              <a:path w="4777080" h="1676889" stroke="0" extrusionOk="0">
                <a:moveTo>
                  <a:pt x="0" y="0"/>
                </a:moveTo>
                <a:cubicBezTo>
                  <a:pt x="292742" y="-80034"/>
                  <a:pt x="448359" y="78359"/>
                  <a:pt x="692677" y="0"/>
                </a:cubicBezTo>
                <a:cubicBezTo>
                  <a:pt x="936995" y="-78359"/>
                  <a:pt x="1098138" y="34696"/>
                  <a:pt x="1242041" y="0"/>
                </a:cubicBezTo>
                <a:cubicBezTo>
                  <a:pt x="1385944" y="-34696"/>
                  <a:pt x="1582137" y="30245"/>
                  <a:pt x="1695863" y="0"/>
                </a:cubicBezTo>
                <a:cubicBezTo>
                  <a:pt x="1809589" y="-30245"/>
                  <a:pt x="2065196" y="37603"/>
                  <a:pt x="2245228" y="0"/>
                </a:cubicBezTo>
                <a:cubicBezTo>
                  <a:pt x="2425261" y="-37603"/>
                  <a:pt x="2584253" y="59375"/>
                  <a:pt x="2890133" y="0"/>
                </a:cubicBezTo>
                <a:cubicBezTo>
                  <a:pt x="3196014" y="-59375"/>
                  <a:pt x="3201057" y="51642"/>
                  <a:pt x="3343956" y="0"/>
                </a:cubicBezTo>
                <a:cubicBezTo>
                  <a:pt x="3486855" y="-51642"/>
                  <a:pt x="3661950" y="24435"/>
                  <a:pt x="3941091" y="0"/>
                </a:cubicBezTo>
                <a:cubicBezTo>
                  <a:pt x="4220233" y="-24435"/>
                  <a:pt x="4410671" y="63353"/>
                  <a:pt x="4777080" y="0"/>
                </a:cubicBezTo>
                <a:cubicBezTo>
                  <a:pt x="4807431" y="208804"/>
                  <a:pt x="4736126" y="296735"/>
                  <a:pt x="4777080" y="542194"/>
                </a:cubicBezTo>
                <a:cubicBezTo>
                  <a:pt x="4818034" y="787653"/>
                  <a:pt x="4743271" y="879113"/>
                  <a:pt x="4777080" y="1101157"/>
                </a:cubicBezTo>
                <a:cubicBezTo>
                  <a:pt x="4810889" y="1323201"/>
                  <a:pt x="4740128" y="1429581"/>
                  <a:pt x="4777080" y="1676889"/>
                </a:cubicBezTo>
                <a:cubicBezTo>
                  <a:pt x="4597739" y="1749333"/>
                  <a:pt x="4320654" y="1669751"/>
                  <a:pt x="4084403" y="1676889"/>
                </a:cubicBezTo>
                <a:cubicBezTo>
                  <a:pt x="3848152" y="1684027"/>
                  <a:pt x="3698684" y="1623052"/>
                  <a:pt x="3487268" y="1676889"/>
                </a:cubicBezTo>
                <a:cubicBezTo>
                  <a:pt x="3275853" y="1730726"/>
                  <a:pt x="3143203" y="1624738"/>
                  <a:pt x="2890133" y="1676889"/>
                </a:cubicBezTo>
                <a:cubicBezTo>
                  <a:pt x="2637064" y="1729040"/>
                  <a:pt x="2388259" y="1605770"/>
                  <a:pt x="2197457" y="1676889"/>
                </a:cubicBezTo>
                <a:cubicBezTo>
                  <a:pt x="2006655" y="1748008"/>
                  <a:pt x="1879731" y="1664067"/>
                  <a:pt x="1695863" y="1676889"/>
                </a:cubicBezTo>
                <a:cubicBezTo>
                  <a:pt x="1511995" y="1689711"/>
                  <a:pt x="1330254" y="1670965"/>
                  <a:pt x="1098728" y="1676889"/>
                </a:cubicBezTo>
                <a:cubicBezTo>
                  <a:pt x="867202" y="1682813"/>
                  <a:pt x="712541" y="1652953"/>
                  <a:pt x="549364" y="1676889"/>
                </a:cubicBezTo>
                <a:cubicBezTo>
                  <a:pt x="386187" y="1700825"/>
                  <a:pt x="153149" y="1627082"/>
                  <a:pt x="0" y="1676889"/>
                </a:cubicBezTo>
                <a:cubicBezTo>
                  <a:pt x="-19301" y="1486208"/>
                  <a:pt x="66232" y="1384422"/>
                  <a:pt x="0" y="1101157"/>
                </a:cubicBezTo>
                <a:cubicBezTo>
                  <a:pt x="-66232" y="817892"/>
                  <a:pt x="21303" y="709331"/>
                  <a:pt x="0" y="525425"/>
                </a:cubicBezTo>
                <a:cubicBezTo>
                  <a:pt x="-21303" y="341519"/>
                  <a:pt x="29290" y="193095"/>
                  <a:pt x="0" y="0"/>
                </a:cubicBezTo>
                <a:close/>
              </a:path>
            </a:pathLst>
          </a:custGeom>
          <a:solidFill>
            <a:srgbClr val="92D050">
              <a:alpha val="69000"/>
            </a:srgbClr>
          </a:solidFill>
          <a:ln w="28575">
            <a:extLst>
              <a:ext uri="{C807C97D-BFC1-408E-A445-0C87EB9F89A2}">
                <ask:lineSketchStyleProps xmlns="" xmlns:ask="http://schemas.microsoft.com/office/drawing/2018/sketchyshapes" sd="627496897">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78910" h="1122936" fill="none" extrusionOk="0">
                        <a:moveTo>
                          <a:pt x="0" y="0"/>
                        </a:moveTo>
                        <a:cubicBezTo>
                          <a:pt x="363250" y="-25026"/>
                          <a:pt x="418962" y="15053"/>
                          <a:pt x="795997" y="0"/>
                        </a:cubicBezTo>
                        <a:cubicBezTo>
                          <a:pt x="1218654" y="-2668"/>
                          <a:pt x="1566428" y="12179"/>
                          <a:pt x="1843360" y="0"/>
                        </a:cubicBezTo>
                        <a:cubicBezTo>
                          <a:pt x="2172498" y="39981"/>
                          <a:pt x="2305252" y="58858"/>
                          <a:pt x="2723145" y="0"/>
                        </a:cubicBezTo>
                        <a:cubicBezTo>
                          <a:pt x="3149171" y="27907"/>
                          <a:pt x="3303030" y="54869"/>
                          <a:pt x="3854298" y="0"/>
                        </a:cubicBezTo>
                        <a:cubicBezTo>
                          <a:pt x="4348668" y="-27160"/>
                          <a:pt x="4708420" y="18027"/>
                          <a:pt x="4985452" y="0"/>
                        </a:cubicBezTo>
                        <a:cubicBezTo>
                          <a:pt x="5267079" y="-8512"/>
                          <a:pt x="5820332" y="25793"/>
                          <a:pt x="6116603" y="0"/>
                        </a:cubicBezTo>
                        <a:cubicBezTo>
                          <a:pt x="6426077" y="21199"/>
                          <a:pt x="6591876" y="77"/>
                          <a:pt x="6996390" y="0"/>
                        </a:cubicBezTo>
                        <a:cubicBezTo>
                          <a:pt x="7470971" y="60882"/>
                          <a:pt x="7768146" y="26737"/>
                          <a:pt x="8378910" y="0"/>
                        </a:cubicBezTo>
                        <a:cubicBezTo>
                          <a:pt x="8423308" y="129119"/>
                          <a:pt x="8320298" y="193581"/>
                          <a:pt x="8378910" y="363082"/>
                        </a:cubicBezTo>
                        <a:cubicBezTo>
                          <a:pt x="8426346" y="486594"/>
                          <a:pt x="8316922" y="663826"/>
                          <a:pt x="8378910" y="726165"/>
                        </a:cubicBezTo>
                        <a:cubicBezTo>
                          <a:pt x="8431891" y="813043"/>
                          <a:pt x="8351346" y="987382"/>
                          <a:pt x="8378910" y="1122936"/>
                        </a:cubicBezTo>
                        <a:cubicBezTo>
                          <a:pt x="7815979" y="1155686"/>
                          <a:pt x="7385382" y="1092077"/>
                          <a:pt x="7163967" y="1122936"/>
                        </a:cubicBezTo>
                        <a:cubicBezTo>
                          <a:pt x="6833956" y="1195334"/>
                          <a:pt x="6630536" y="1078388"/>
                          <a:pt x="6200393" y="1122936"/>
                        </a:cubicBezTo>
                        <a:cubicBezTo>
                          <a:pt x="5802588" y="1153823"/>
                          <a:pt x="5587038" y="1118184"/>
                          <a:pt x="5069239" y="1122936"/>
                        </a:cubicBezTo>
                        <a:cubicBezTo>
                          <a:pt x="4518230" y="1118898"/>
                          <a:pt x="4455027" y="1107063"/>
                          <a:pt x="4021876" y="1122936"/>
                        </a:cubicBezTo>
                        <a:cubicBezTo>
                          <a:pt x="3667271" y="1174302"/>
                          <a:pt x="3358920" y="1088709"/>
                          <a:pt x="2890724" y="1122936"/>
                        </a:cubicBezTo>
                        <a:cubicBezTo>
                          <a:pt x="2442533" y="1149697"/>
                          <a:pt x="2344767" y="1118384"/>
                          <a:pt x="1927148" y="1122936"/>
                        </a:cubicBezTo>
                        <a:cubicBezTo>
                          <a:pt x="1537218" y="1043118"/>
                          <a:pt x="577449" y="1003705"/>
                          <a:pt x="0" y="1122936"/>
                        </a:cubicBezTo>
                        <a:cubicBezTo>
                          <a:pt x="-123281" y="1026046"/>
                          <a:pt x="126500" y="866624"/>
                          <a:pt x="0" y="748624"/>
                        </a:cubicBezTo>
                        <a:cubicBezTo>
                          <a:pt x="-92625" y="636489"/>
                          <a:pt x="17791" y="486450"/>
                          <a:pt x="0" y="363082"/>
                        </a:cubicBezTo>
                        <a:cubicBezTo>
                          <a:pt x="-14686" y="243045"/>
                          <a:pt x="79880" y="135212"/>
                          <a:pt x="0" y="0"/>
                        </a:cubicBezTo>
                        <a:close/>
                      </a:path>
                      <a:path w="8378910" h="1122936" stroke="0" extrusionOk="0">
                        <a:moveTo>
                          <a:pt x="0" y="0"/>
                        </a:moveTo>
                        <a:cubicBezTo>
                          <a:pt x="448418" y="-98504"/>
                          <a:pt x="786482" y="36562"/>
                          <a:pt x="1214942" y="0"/>
                        </a:cubicBezTo>
                        <a:cubicBezTo>
                          <a:pt x="1663397" y="1247"/>
                          <a:pt x="1975065" y="47067"/>
                          <a:pt x="2178516" y="0"/>
                        </a:cubicBezTo>
                        <a:cubicBezTo>
                          <a:pt x="2442911" y="-45825"/>
                          <a:pt x="2748582" y="24471"/>
                          <a:pt x="2974512" y="0"/>
                        </a:cubicBezTo>
                        <a:cubicBezTo>
                          <a:pt x="3234682" y="45720"/>
                          <a:pt x="3687932" y="-12375"/>
                          <a:pt x="3938088" y="0"/>
                        </a:cubicBezTo>
                        <a:cubicBezTo>
                          <a:pt x="4245136" y="38905"/>
                          <a:pt x="4552202" y="41816"/>
                          <a:pt x="5069239" y="0"/>
                        </a:cubicBezTo>
                        <a:cubicBezTo>
                          <a:pt x="5601876" y="-38893"/>
                          <a:pt x="5597043" y="25695"/>
                          <a:pt x="5865237" y="0"/>
                        </a:cubicBezTo>
                        <a:cubicBezTo>
                          <a:pt x="6156457" y="22488"/>
                          <a:pt x="6487351" y="35401"/>
                          <a:pt x="6912600" y="0"/>
                        </a:cubicBezTo>
                        <a:cubicBezTo>
                          <a:pt x="7435807" y="-108241"/>
                          <a:pt x="7673560" y="48661"/>
                          <a:pt x="8378910" y="0"/>
                        </a:cubicBezTo>
                        <a:cubicBezTo>
                          <a:pt x="8413411" y="158418"/>
                          <a:pt x="8323289" y="199521"/>
                          <a:pt x="8378910" y="363082"/>
                        </a:cubicBezTo>
                        <a:cubicBezTo>
                          <a:pt x="8443501" y="551049"/>
                          <a:pt x="8319004" y="594531"/>
                          <a:pt x="8378910" y="737394"/>
                        </a:cubicBezTo>
                        <a:cubicBezTo>
                          <a:pt x="8460997" y="858710"/>
                          <a:pt x="8296919" y="983631"/>
                          <a:pt x="8378910" y="1122936"/>
                        </a:cubicBezTo>
                        <a:cubicBezTo>
                          <a:pt x="7992623" y="1266367"/>
                          <a:pt x="7689972" y="1156522"/>
                          <a:pt x="7163967" y="1122936"/>
                        </a:cubicBezTo>
                        <a:cubicBezTo>
                          <a:pt x="6747496" y="1068107"/>
                          <a:pt x="6472899" y="1116275"/>
                          <a:pt x="6116603" y="1122936"/>
                        </a:cubicBezTo>
                        <a:cubicBezTo>
                          <a:pt x="5753541" y="1148113"/>
                          <a:pt x="5454254" y="1089078"/>
                          <a:pt x="5069239" y="1122936"/>
                        </a:cubicBezTo>
                        <a:cubicBezTo>
                          <a:pt x="4612807" y="1117996"/>
                          <a:pt x="4228699" y="1015096"/>
                          <a:pt x="3854298" y="1122936"/>
                        </a:cubicBezTo>
                        <a:cubicBezTo>
                          <a:pt x="3495875" y="1221857"/>
                          <a:pt x="3231604" y="1103411"/>
                          <a:pt x="2974512" y="1122936"/>
                        </a:cubicBezTo>
                        <a:cubicBezTo>
                          <a:pt x="2637509" y="1101378"/>
                          <a:pt x="2362605" y="1109326"/>
                          <a:pt x="1927148" y="1122936"/>
                        </a:cubicBezTo>
                        <a:cubicBezTo>
                          <a:pt x="1528567" y="1149444"/>
                          <a:pt x="1274522" y="1096364"/>
                          <a:pt x="963574" y="1122936"/>
                        </a:cubicBezTo>
                        <a:cubicBezTo>
                          <a:pt x="674929" y="1156368"/>
                          <a:pt x="254314" y="1095092"/>
                          <a:pt x="0" y="1122936"/>
                        </a:cubicBezTo>
                        <a:cubicBezTo>
                          <a:pt x="-14506" y="951178"/>
                          <a:pt x="110807" y="885803"/>
                          <a:pt x="0" y="737394"/>
                        </a:cubicBezTo>
                        <a:cubicBezTo>
                          <a:pt x="-109210" y="509815"/>
                          <a:pt x="37810" y="461850"/>
                          <a:pt x="0" y="351853"/>
                        </a:cubicBezTo>
                        <a:cubicBezTo>
                          <a:pt x="-49852" y="259618"/>
                          <a:pt x="66960" y="119231"/>
                          <a:pt x="0" y="0"/>
                        </a:cubicBezTo>
                        <a:close/>
                      </a:path>
                      <a:path w="8378910" h="1122936" fill="none" stroke="0" extrusionOk="0">
                        <a:moveTo>
                          <a:pt x="0" y="0"/>
                        </a:moveTo>
                        <a:cubicBezTo>
                          <a:pt x="386009" y="-22051"/>
                          <a:pt x="429559" y="10595"/>
                          <a:pt x="795997" y="0"/>
                        </a:cubicBezTo>
                        <a:cubicBezTo>
                          <a:pt x="1100170" y="43751"/>
                          <a:pt x="1512525" y="83481"/>
                          <a:pt x="1843360" y="0"/>
                        </a:cubicBezTo>
                        <a:cubicBezTo>
                          <a:pt x="2133806" y="18006"/>
                          <a:pt x="2344391" y="14370"/>
                          <a:pt x="2723145" y="0"/>
                        </a:cubicBezTo>
                        <a:cubicBezTo>
                          <a:pt x="3078530" y="-10646"/>
                          <a:pt x="3341544" y="14651"/>
                          <a:pt x="3854298" y="0"/>
                        </a:cubicBezTo>
                        <a:cubicBezTo>
                          <a:pt x="4378307" y="-21697"/>
                          <a:pt x="4718716" y="15456"/>
                          <a:pt x="4985452" y="0"/>
                        </a:cubicBezTo>
                        <a:cubicBezTo>
                          <a:pt x="5193578" y="-14035"/>
                          <a:pt x="5825642" y="-69057"/>
                          <a:pt x="6116603" y="0"/>
                        </a:cubicBezTo>
                        <a:cubicBezTo>
                          <a:pt x="6430898" y="37693"/>
                          <a:pt x="6542146" y="13428"/>
                          <a:pt x="6996390" y="0"/>
                        </a:cubicBezTo>
                        <a:cubicBezTo>
                          <a:pt x="7424133" y="47195"/>
                          <a:pt x="7821617" y="1242"/>
                          <a:pt x="8378910" y="0"/>
                        </a:cubicBezTo>
                        <a:cubicBezTo>
                          <a:pt x="8453975" y="148641"/>
                          <a:pt x="8299717" y="220097"/>
                          <a:pt x="8378910" y="363082"/>
                        </a:cubicBezTo>
                        <a:cubicBezTo>
                          <a:pt x="8432444" y="482789"/>
                          <a:pt x="8312038" y="631939"/>
                          <a:pt x="8378910" y="726165"/>
                        </a:cubicBezTo>
                        <a:cubicBezTo>
                          <a:pt x="8431169" y="814058"/>
                          <a:pt x="8365268" y="983072"/>
                          <a:pt x="8378910" y="1122936"/>
                        </a:cubicBezTo>
                        <a:cubicBezTo>
                          <a:pt x="7809768" y="1129279"/>
                          <a:pt x="7431474" y="1099144"/>
                          <a:pt x="7163967" y="1122936"/>
                        </a:cubicBezTo>
                        <a:cubicBezTo>
                          <a:pt x="6835114" y="1196185"/>
                          <a:pt x="6582725" y="1097689"/>
                          <a:pt x="6200393" y="1122936"/>
                        </a:cubicBezTo>
                        <a:cubicBezTo>
                          <a:pt x="5754013" y="1116369"/>
                          <a:pt x="5627578" y="1083533"/>
                          <a:pt x="5069239" y="1122936"/>
                        </a:cubicBezTo>
                        <a:cubicBezTo>
                          <a:pt x="4518726" y="1121987"/>
                          <a:pt x="4454132" y="1101113"/>
                          <a:pt x="4021876" y="1122936"/>
                        </a:cubicBezTo>
                        <a:cubicBezTo>
                          <a:pt x="3615670" y="1135655"/>
                          <a:pt x="3288291" y="1047341"/>
                          <a:pt x="2890724" y="1122936"/>
                        </a:cubicBezTo>
                        <a:cubicBezTo>
                          <a:pt x="2445308" y="1142849"/>
                          <a:pt x="2354435" y="1113755"/>
                          <a:pt x="1927148" y="1122936"/>
                        </a:cubicBezTo>
                        <a:cubicBezTo>
                          <a:pt x="1621955" y="1175410"/>
                          <a:pt x="580340" y="1090561"/>
                          <a:pt x="0" y="1122936"/>
                        </a:cubicBezTo>
                        <a:cubicBezTo>
                          <a:pt x="-136191" y="1046685"/>
                          <a:pt x="129685" y="849035"/>
                          <a:pt x="0" y="748624"/>
                        </a:cubicBezTo>
                        <a:cubicBezTo>
                          <a:pt x="-135377" y="664700"/>
                          <a:pt x="-8030" y="516865"/>
                          <a:pt x="0" y="363082"/>
                        </a:cubicBezTo>
                        <a:cubicBezTo>
                          <a:pt x="-37325" y="243013"/>
                          <a:pt x="84347" y="162370"/>
                          <a:pt x="0" y="0"/>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cs typeface="Times New Roman" pitchFamily="18" charset="0"/>
              </a:rPr>
              <a:t>Áp phiên: hôm trước phiên chợ.</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494757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a:extLst>
              <a:ext uri="{FF2B5EF4-FFF2-40B4-BE49-F238E27FC236}">
                <a16:creationId xmlns:a16="http://schemas.microsoft.com/office/drawing/2014/main" id="{1642AB44-C008-4E6C-8A43-04CD21B3A3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00382" y="584953"/>
            <a:ext cx="3894576"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DF263510-E342-4FD5-895C-F9A1D6AFC8FA}"/>
              </a:ext>
            </a:extLst>
          </p:cNvPr>
          <p:cNvSpPr txBox="1"/>
          <p:nvPr/>
        </p:nvSpPr>
        <p:spPr>
          <a:xfrm>
            <a:off x="457200" y="4063649"/>
            <a:ext cx="2383439" cy="1569660"/>
          </a:xfrm>
          <a:prstGeom prst="rect">
            <a:avLst/>
          </a:prstGeom>
          <a:solidFill>
            <a:schemeClr val="tx2">
              <a:lumMod val="75000"/>
              <a:alpha val="75000"/>
            </a:schemeClr>
          </a:solidFill>
          <a:ln w="38100">
            <a:solidFill>
              <a:schemeClr val="tx1"/>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ngày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gần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phiên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ở Sa Pa</a:t>
            </a:r>
          </a:p>
        </p:txBody>
      </p:sp>
      <p:pic>
        <p:nvPicPr>
          <p:cNvPr id="28" name="Picture 4" descr="cho">
            <a:extLst>
              <a:ext uri="{FF2B5EF4-FFF2-40B4-BE49-F238E27FC236}">
                <a16:creationId xmlns:a16="http://schemas.microsoft.com/office/drawing/2014/main" id="{F1823B7C-B21A-4F9D-8368-97E57BD316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5323" y="250409"/>
            <a:ext cx="6843997"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a:extLst>
              <a:ext uri="{FF2B5EF4-FFF2-40B4-BE49-F238E27FC236}">
                <a16:creationId xmlns:a16="http://schemas.microsoft.com/office/drawing/2014/main" id="{D8036080-FD16-426F-AEE7-6DBC781876B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03819" y="3873149"/>
            <a:ext cx="4519305"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a:extLst>
              <a:ext uri="{FF2B5EF4-FFF2-40B4-BE49-F238E27FC236}">
                <a16:creationId xmlns:a16="http://schemas.microsoft.com/office/drawing/2014/main" id="{1F9D6C3C-80D4-4AAA-BBBF-95F0C8B5287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1466" y="3731568"/>
            <a:ext cx="3907809"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1803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6206C9F-50C8-327C-AB46-5D2B973BD42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732ECB83-6EB4-FC4C-15FD-FC1B52F33CEA}"/>
              </a:ext>
            </a:extLst>
          </p:cNvPr>
          <p:cNvGrpSpPr/>
          <p:nvPr/>
        </p:nvGrpSpPr>
        <p:grpSpPr>
          <a:xfrm>
            <a:off x="110419" y="1858268"/>
            <a:ext cx="3314535" cy="1862881"/>
            <a:chOff x="2074577" y="2348488"/>
            <a:chExt cx="4360623" cy="1811388"/>
          </a:xfrm>
        </p:grpSpPr>
        <p:pic>
          <p:nvPicPr>
            <p:cNvPr id="12" name="图片 24">
              <a:extLst>
                <a:ext uri="{FF2B5EF4-FFF2-40B4-BE49-F238E27FC236}">
                  <a16:creationId xmlns:a16="http://schemas.microsoft.com/office/drawing/2014/main" id="{122A1C27-629A-62F0-A1AE-B66F947663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8" name="TextBox 17">
              <a:extLst>
                <a:ext uri="{FF2B5EF4-FFF2-40B4-BE49-F238E27FC236}">
                  <a16:creationId xmlns:a16="http://schemas.microsoft.com/office/drawing/2014/main" id="{ADA151A3-6FD9-9DE7-15B0-99F2FDFE93B1}"/>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0" name="Picture 2" descr="Cute girl smiling welcoming posture character cartoon logo hand drawn art illustration">
            <a:extLst>
              <a:ext uri="{FF2B5EF4-FFF2-40B4-BE49-F238E27FC236}">
                <a16:creationId xmlns:a16="http://schemas.microsoft.com/office/drawing/2014/main" id="{F8FD7BAE-381B-C00F-C7C7-A27DB3D3AC7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451A2BC-023E-CF14-1A3E-C3B33CB62B23}"/>
              </a:ext>
            </a:extLst>
          </p:cNvPr>
          <p:cNvGrpSpPr/>
          <p:nvPr/>
        </p:nvGrpSpPr>
        <p:grpSpPr>
          <a:xfrm>
            <a:off x="6063470" y="3018372"/>
            <a:ext cx="5779743" cy="2614107"/>
            <a:chOff x="6290338" y="3972555"/>
            <a:chExt cx="5779742" cy="2468885"/>
          </a:xfrm>
        </p:grpSpPr>
        <p:sp>
          <p:nvSpPr>
            <p:cNvPr id="32" name="Rectangle: Rounded Corners 44">
              <a:extLst>
                <a:ext uri="{FF2B5EF4-FFF2-40B4-BE49-F238E27FC236}">
                  <a16:creationId xmlns:a16="http://schemas.microsoft.com/office/drawing/2014/main" id="{C595C5C8-09C8-6948-0BFB-D9C04A866DA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3" name="Picture 32">
              <a:extLst>
                <a:ext uri="{FF2B5EF4-FFF2-40B4-BE49-F238E27FC236}">
                  <a16:creationId xmlns:a16="http://schemas.microsoft.com/office/drawing/2014/main" id="{D54A6300-FBBD-939B-187A-2C5A0D3ADAB2}"/>
                </a:ext>
              </a:extLst>
            </p:cNvPr>
            <p:cNvPicPr>
              <a:picLocks noChangeAspect="1"/>
            </p:cNvPicPr>
            <p:nvPr/>
          </p:nvPicPr>
          <p:blipFill rotWithShape="1">
            <a:blip r:embed="rId8"/>
            <a:srcRect t="19779"/>
            <a:stretch/>
          </p:blipFill>
          <p:spPr>
            <a:xfrm>
              <a:off x="6731545" y="4175876"/>
              <a:ext cx="5065398" cy="2044342"/>
            </a:xfrm>
            <a:prstGeom prst="rect">
              <a:avLst/>
            </a:prstGeom>
          </p:spPr>
        </p:pic>
      </p:grpSp>
    </p:spTree>
    <p:custDataLst>
      <p:tags r:id="rId1"/>
    </p:custDataLst>
    <p:extLst>
      <p:ext uri="{BB962C8B-B14F-4D97-AF65-F5344CB8AC3E}">
        <p14:creationId xmlns:p14="http://schemas.microsoft.com/office/powerpoint/2010/main" val="234159384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8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45664" y="815970"/>
            <a:ext cx="131799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E466E266-D481-404B-A7D2-C33437AFDF3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606F6976-BE95-E8AC-0948-6921CA98D0ED}"/>
              </a:ext>
            </a:extLst>
          </p:cNvPr>
          <p:cNvPicPr>
            <a:picLocks noChangeAspect="1"/>
          </p:cNvPicPr>
          <p:nvPr/>
        </p:nvPicPr>
        <p:blipFill>
          <a:blip r:embed="rId7"/>
          <a:stretch>
            <a:fillRect/>
          </a:stretch>
        </p:blipFill>
        <p:spPr>
          <a:xfrm>
            <a:off x="1140448" y="2759817"/>
            <a:ext cx="6139204" cy="3395766"/>
          </a:xfrm>
          <a:prstGeom prst="rect">
            <a:avLst/>
          </a:prstGeom>
        </p:spPr>
      </p:pic>
    </p:spTree>
    <p:custDataLst>
      <p:tags r:id="rId1"/>
    </p:custDataLst>
    <p:extLst>
      <p:ext uri="{BB962C8B-B14F-4D97-AF65-F5344CB8AC3E}">
        <p14:creationId xmlns:p14="http://schemas.microsoft.com/office/powerpoint/2010/main" val="399101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3970318"/>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Đó là</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hững đám mây bồng bềnh huyền ảo;</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hác nước trắng xóa tựa mây trời;</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ừng cây âm u;</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 chuối rực như ngọn lử;</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ấy con ngựa lông đen huyền, t</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ắng tuyết, đỏ son, chân dịu dàng,...</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a:t>
              </a:r>
              <a:r>
                <a:rPr kumimoji="0" lang="vi-VN"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ảnh vật trên đường đi Sa Pa có gì đẹp?</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888488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hinese tea plantation colorful landscape mountains">
            <a:extLst>
              <a:ext uri="{FF2B5EF4-FFF2-40B4-BE49-F238E27FC236}">
                <a16:creationId xmlns:a16="http://schemas.microsoft.com/office/drawing/2014/main" id="{352E6161-5362-4D3B-A85C-34D30F63E9AB}"/>
              </a:ext>
            </a:extLst>
          </p:cNvPr>
          <p:cNvPicPr>
            <a:picLocks noChangeAspect="1" noChangeArrowheads="1"/>
          </p:cNvPicPr>
          <p:nvPr/>
        </p:nvPicPr>
        <p:blipFill rotWithShape="1">
          <a:blip r:embed="rId4">
            <a:alphaModFix amt="55000"/>
            <a:extLst>
              <a:ext uri="{BEBA8EAE-BF5A-486C-A8C5-ECC9F3942E4B}">
                <a14:imgProps xmlns:a14="http://schemas.microsoft.com/office/drawing/2010/main">
                  <a14:imgLayer r:embed="rId5">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a:extLst>
              <a:ext uri="{FF2B5EF4-FFF2-40B4-BE49-F238E27FC236}">
                <a16:creationId xmlns:a16="http://schemas.microsoft.com/office/drawing/2014/main" id="{A36DAFBB-A25F-4DCE-A565-693F12F32D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641269" y="3646315"/>
            <a:ext cx="3381462"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30FAC03-4682-4CFE-93D8-BBDB3E457D5A}"/>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rot="21146275">
            <a:off x="8037668" y="361840"/>
            <a:ext cx="3902287" cy="25865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FCD27F5-A45C-4915-96DE-5F927D1F02B6}"/>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4519102" y="252408"/>
            <a:ext cx="3093112" cy="2586528"/>
          </a:xfrm>
          <a:prstGeom prst="rect">
            <a:avLst/>
          </a:prstGeom>
          <a:ln>
            <a:noFill/>
          </a:ln>
          <a:effectLst>
            <a:outerShdw blurRad="292100" dist="139700" dir="2700000" algn="tl" rotWithShape="0">
              <a:srgbClr val="333333">
                <a:alpha val="65000"/>
              </a:srgbClr>
            </a:outerShdw>
          </a:effectLst>
        </p:spPr>
      </p:pic>
      <p:pic>
        <p:nvPicPr>
          <p:cNvPr id="12" name="Picture 11" descr="1">
            <a:extLst>
              <a:ext uri="{FF2B5EF4-FFF2-40B4-BE49-F238E27FC236}">
                <a16:creationId xmlns:a16="http://schemas.microsoft.com/office/drawing/2014/main" id="{8C1693C4-12CF-4A15-B3A9-90A7D97588C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551919" y="360263"/>
            <a:ext cx="3560164"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a:extLst>
              <a:ext uri="{FF2B5EF4-FFF2-40B4-BE49-F238E27FC236}">
                <a16:creationId xmlns:a16="http://schemas.microsoft.com/office/drawing/2014/main" id="{329F6CEA-4E18-478B-A6BF-F8747CA4C73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4580781" y="3485325"/>
            <a:ext cx="3187256"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a:extLst>
              <a:ext uri="{FF2B5EF4-FFF2-40B4-BE49-F238E27FC236}">
                <a16:creationId xmlns:a16="http://schemas.microsoft.com/office/drawing/2014/main" id="{0690D00C-0578-49C8-98C4-867AFD8D97C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8300843" y="3735916"/>
            <a:ext cx="3346395"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5825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485900" y="314325"/>
            <a:ext cx="8648699"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3" name="Picture 2">
            <a:extLst>
              <a:ext uri="{FF2B5EF4-FFF2-40B4-BE49-F238E27FC236}">
                <a16:creationId xmlns:a16="http://schemas.microsoft.com/office/drawing/2014/main" id="{AD3DB183-F52A-613E-BB79-9244FA007D43}"/>
              </a:ext>
            </a:extLst>
          </p:cNvPr>
          <p:cNvPicPr>
            <a:picLocks noChangeAspect="1"/>
          </p:cNvPicPr>
          <p:nvPr/>
        </p:nvPicPr>
        <p:blipFill>
          <a:blip r:embed="rId7"/>
          <a:stretch>
            <a:fillRect/>
          </a:stretch>
        </p:blipFill>
        <p:spPr>
          <a:xfrm>
            <a:off x="2804274" y="2687485"/>
            <a:ext cx="6145301" cy="2054530"/>
          </a:xfrm>
          <a:prstGeom prst="rect">
            <a:avLst/>
          </a:prstGeom>
        </p:spPr>
      </p:pic>
    </p:spTree>
    <p:custDataLst>
      <p:tags r:id="rId1"/>
    </p:custDataLst>
    <p:extLst>
      <p:ext uri="{BB962C8B-B14F-4D97-AF65-F5344CB8AC3E}">
        <p14:creationId xmlns:p14="http://schemas.microsoft.com/office/powerpoint/2010/main" val="2695112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a:extLst>
              <a:ext uri="{FF2B5EF4-FFF2-40B4-BE49-F238E27FC236}">
                <a16:creationId xmlns:a16="http://schemas.microsoft.com/office/drawing/2014/main" id="{B23336F3-9538-4325-A407-B18B2378138A}"/>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8426" y="3011015"/>
            <a:ext cx="11573110" cy="3416320"/>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Cảnh buổi chiều ở thị trấn nhỏ:</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N</a:t>
            </a:r>
            <a:r>
              <a:rPr lang="vi-VN" altLang="vi-VN" sz="3600" b="1" dirty="0">
                <a:solidFill>
                  <a:srgbClr val="002060"/>
                </a:solidFill>
                <a:latin typeface="Cambria" panose="02040503050406030204" pitchFamily="18" charset="0"/>
                <a:ea typeface="Cambria" panose="02040503050406030204" pitchFamily="18" charset="0"/>
              </a:rPr>
              <a:t>ắng </a:t>
            </a:r>
            <a:r>
              <a:rPr lang="vi-VN" altLang="vi-VN" sz="3600" b="1" dirty="0">
                <a:solidFill>
                  <a:srgbClr val="FF0000"/>
                </a:solidFill>
                <a:latin typeface="Cambria" panose="02040503050406030204" pitchFamily="18" charset="0"/>
                <a:ea typeface="Cambria" panose="02040503050406030204" pitchFamily="18" charset="0"/>
              </a:rPr>
              <a:t>vàng hoe</a:t>
            </a:r>
            <a:r>
              <a:rPr lang="vi-VN" altLang="vi-VN" sz="3600" b="1" dirty="0">
                <a:solidFill>
                  <a:srgbClr val="002060"/>
                </a:solidFill>
                <a:latin typeface="Cambria" panose="02040503050406030204" pitchFamily="18" charset="0"/>
                <a:ea typeface="Cambria" panose="02040503050406030204" pitchFamily="18" charset="0"/>
              </a:rPr>
              <a:t>;</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C</a:t>
            </a:r>
            <a:r>
              <a:rPr lang="vi-VN" altLang="vi-VN" sz="3600" b="1" dirty="0">
                <a:solidFill>
                  <a:srgbClr val="002060"/>
                </a:solidFill>
                <a:latin typeface="Cambria" panose="02040503050406030204" pitchFamily="18" charset="0"/>
                <a:ea typeface="Cambria" panose="02040503050406030204" pitchFamily="18" charset="0"/>
              </a:rPr>
              <a:t>ác bạn thi</a:t>
            </a:r>
            <a:r>
              <a:rPr lang="en-US" altLang="vi-VN" sz="3600" b="1" dirty="0">
                <a:solidFill>
                  <a:srgbClr val="002060"/>
                </a:solidFill>
                <a:latin typeface="Cambria" panose="02040503050406030204" pitchFamily="18" charset="0"/>
                <a:ea typeface="Cambria" panose="02040503050406030204" pitchFamily="18" charset="0"/>
              </a:rPr>
              <a:t>ế</a:t>
            </a:r>
            <a:r>
              <a:rPr lang="vi-VN" altLang="vi-VN" sz="3600" b="1" dirty="0">
                <a:solidFill>
                  <a:srgbClr val="002060"/>
                </a:solidFill>
                <a:latin typeface="Cambria" panose="02040503050406030204" pitchFamily="18" charset="0"/>
                <a:ea typeface="Cambria" panose="02040503050406030204" pitchFamily="18" charset="0"/>
              </a:rPr>
              <a:t>u nhi dân tộc thiểu số </a:t>
            </a:r>
            <a:r>
              <a:rPr lang="vi-VN" altLang="vi-VN" sz="3600" b="1" dirty="0">
                <a:solidFill>
                  <a:srgbClr val="FF0000"/>
                </a:solidFill>
                <a:latin typeface="Cambria" panose="02040503050406030204" pitchFamily="18" charset="0"/>
                <a:ea typeface="Cambria" panose="02040503050406030204" pitchFamily="18" charset="0"/>
              </a:rPr>
              <a:t>quần áo sặc sỡ </a:t>
            </a:r>
            <a:r>
              <a:rPr lang="vi-VN" altLang="vi-VN" sz="3600" b="1" dirty="0">
                <a:solidFill>
                  <a:srgbClr val="002060"/>
                </a:solidFill>
                <a:latin typeface="Cambria" panose="02040503050406030204" pitchFamily="18" charset="0"/>
                <a:ea typeface="Cambria" panose="02040503050406030204" pitchFamily="18" charset="0"/>
              </a:rPr>
              <a:t>đang nô đùa trước cửa hàng;</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H</a:t>
            </a:r>
            <a:r>
              <a:rPr lang="vi-VN" altLang="vi-VN" sz="3600" b="1" dirty="0">
                <a:solidFill>
                  <a:srgbClr val="002060"/>
                </a:solidFill>
                <a:latin typeface="Cambria" panose="02040503050406030204" pitchFamily="18" charset="0"/>
                <a:ea typeface="Cambria" panose="02040503050406030204" pitchFamily="18" charset="0"/>
              </a:rPr>
              <a:t>oàng hôn, áp phiên chợ, người và ngựa dập dìu trong </a:t>
            </a:r>
            <a:r>
              <a:rPr lang="vi-VN" altLang="vi-VN" sz="3600" b="1" dirty="0">
                <a:solidFill>
                  <a:srgbClr val="FF0000"/>
                </a:solidFill>
                <a:latin typeface="Cambria" panose="02040503050406030204" pitchFamily="18" charset="0"/>
                <a:ea typeface="Cambria" panose="02040503050406030204" pitchFamily="18" charset="0"/>
              </a:rPr>
              <a:t>sương núi tím nhạt</a:t>
            </a:r>
            <a:r>
              <a:rPr lang="vi-VN" altLang="vi-VN" sz="3600" b="1" dirty="0">
                <a:solidFill>
                  <a:srgbClr val="002060"/>
                </a:solidFill>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0" y="0"/>
            <a:ext cx="11586130" cy="2319627"/>
            <a:chOff x="0" y="0"/>
            <a:chExt cx="11586130" cy="2319627"/>
          </a:xfrm>
        </p:grpSpPr>
        <p:sp>
          <p:nvSpPr>
            <p:cNvPr id="18" name="菱形 14">
              <a:extLst>
                <a:ext uri="{FF2B5EF4-FFF2-40B4-BE49-F238E27FC236}">
                  <a16:creationId xmlns:a16="http://schemas.microsoft.com/office/drawing/2014/main"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87821" y="204952"/>
              <a:ext cx="70666"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1323439"/>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mbria" panose="02040503050406030204" pitchFamily="18" charset="0"/>
                  <a:ea typeface="Cambria" panose="02040503050406030204" pitchFamily="18" charset="0"/>
                </a:rPr>
                <a:t>Cảnh buổi chiều ở thị trấn nhỏ trên đường đi Sa Pa được miêu tả như thế nào?</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208069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26757" t="50934" b="8278"/>
          <a:stretch/>
        </p:blipFill>
        <p:spPr>
          <a:xfrm>
            <a:off x="952376" y="2064561"/>
            <a:ext cx="12192000" cy="9586877"/>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199992" y="409725"/>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272786" y="-29217"/>
            <a:ext cx="11371989" cy="6040407"/>
            <a:chOff x="0" y="0"/>
            <a:chExt cx="11371989" cy="6040407"/>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180374"/>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101233" y="825069"/>
              <a:ext cx="9270756" cy="5215338"/>
            </a:xfrm>
            <a:prstGeom prst="rect">
              <a:avLst/>
            </a:prstGeom>
            <a:solidFill>
              <a:schemeClr val="accent6">
                <a:lumMod val="20000"/>
                <a:lumOff val="8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Cụm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thoắt</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lặp</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miêu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mạnh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xuân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trôi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thay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tạo</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thú</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đủ</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17" name="TextBox 16">
            <a:extLst>
              <a:ext uri="{FF2B5EF4-FFF2-40B4-BE49-F238E27FC236}">
                <a16:creationId xmlns:a16="http://schemas.microsoft.com/office/drawing/2014/main" id="{27AD28AF-9A67-4540-B1D3-01C4DFAB198F}"/>
              </a:ext>
            </a:extLst>
          </p:cNvPr>
          <p:cNvSpPr txBox="1"/>
          <p:nvPr/>
        </p:nvSpPr>
        <p:spPr>
          <a:xfrm rot="5400000">
            <a:off x="10787538" y="6123578"/>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
        <p:nvSpPr>
          <p:cNvPr id="2" name="Oval 1">
            <a:extLst>
              <a:ext uri="{FF2B5EF4-FFF2-40B4-BE49-F238E27FC236}">
                <a16:creationId xmlns:a16="http://schemas.microsoft.com/office/drawing/2014/main" id="{89C67293-56BB-FAB5-DE37-8E332F9E5530}"/>
              </a:ext>
            </a:extLst>
          </p:cNvPr>
          <p:cNvSpPr/>
          <p:nvPr/>
        </p:nvSpPr>
        <p:spPr>
          <a:xfrm>
            <a:off x="2324100" y="4495800"/>
            <a:ext cx="514350" cy="466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2098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ummer Distant Mountains Bushes Clouds, Summer, Distant Mountain, Grove PNG  Transparent Clipart Image and PSD File for Free Download">
            <a:extLst>
              <a:ext uri="{FF2B5EF4-FFF2-40B4-BE49-F238E27FC236}">
                <a16:creationId xmlns:a16="http://schemas.microsoft.com/office/drawing/2014/main" id="{C14CBB49-8FA7-4C27-A088-C9E8DE880909}"/>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oup 3">
            <a:extLst>
              <a:ext uri="{FF2B5EF4-FFF2-40B4-BE49-F238E27FC236}">
                <a16:creationId xmlns:a16="http://schemas.microsoft.com/office/drawing/2014/main" id="{140303E5-2B29-4C96-8322-402600148A83}"/>
              </a:ext>
            </a:extLst>
          </p:cNvPr>
          <p:cNvGrpSpPr>
            <a:grpSpLocks/>
          </p:cNvGrpSpPr>
          <p:nvPr/>
        </p:nvGrpSpPr>
        <p:grpSpPr bwMode="auto">
          <a:xfrm>
            <a:off x="-1417" y="78170"/>
            <a:ext cx="5649967" cy="3127660"/>
            <a:chOff x="-35" y="-112"/>
            <a:chExt cx="2867" cy="2092"/>
          </a:xfrm>
        </p:grpSpPr>
        <p:pic>
          <p:nvPicPr>
            <p:cNvPr id="24" name="Picture 4" descr="090130174147-954-357">
              <a:extLst>
                <a:ext uri="{FF2B5EF4-FFF2-40B4-BE49-F238E27FC236}">
                  <a16:creationId xmlns:a16="http://schemas.microsoft.com/office/drawing/2014/main" id="{A9468C19-12EC-41F2-894F-FB2A6F41C4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0"/>
              <a:ext cx="2640" cy="1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 Box 5">
              <a:extLst>
                <a:ext uri="{FF2B5EF4-FFF2-40B4-BE49-F238E27FC236}">
                  <a16:creationId xmlns:a16="http://schemas.microsoft.com/office/drawing/2014/main" id="{96D7A9E1-D6C6-43C1-894E-6A09075292AE}"/>
                </a:ext>
              </a:extLst>
            </p:cNvPr>
            <p:cNvSpPr txBox="1">
              <a:spLocks noChangeArrowheads="1"/>
            </p:cNvSpPr>
            <p:nvPr/>
          </p:nvSpPr>
          <p:spPr bwMode="auto">
            <a:xfrm>
              <a:off x="-35" y="-112"/>
              <a:ext cx="1338" cy="550"/>
            </a:xfrm>
            <a:prstGeom prst="flowChartTerminator">
              <a:avLst/>
            </a:prstGeom>
            <a:solidFill>
              <a:schemeClr val="accent5">
                <a:lumMod val="20000"/>
                <a:lumOff val="80000"/>
              </a:scheme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6" name="Group 6">
            <a:extLst>
              <a:ext uri="{FF2B5EF4-FFF2-40B4-BE49-F238E27FC236}">
                <a16:creationId xmlns:a16="http://schemas.microsoft.com/office/drawing/2014/main" id="{D2D1EA87-71AA-4DA0-9F6E-7A7751F1CCCD}"/>
              </a:ext>
            </a:extLst>
          </p:cNvPr>
          <p:cNvGrpSpPr>
            <a:grpSpLocks/>
          </p:cNvGrpSpPr>
          <p:nvPr/>
        </p:nvGrpSpPr>
        <p:grpSpPr bwMode="auto">
          <a:xfrm>
            <a:off x="109" y="3652170"/>
            <a:ext cx="5822912" cy="3018584"/>
            <a:chOff x="2908" y="2112"/>
            <a:chExt cx="2660" cy="1971"/>
          </a:xfrm>
        </p:grpSpPr>
        <p:pic>
          <p:nvPicPr>
            <p:cNvPr id="27" name="Picture 7" descr="sapa7">
              <a:extLst>
                <a:ext uri="{FF2B5EF4-FFF2-40B4-BE49-F238E27FC236}">
                  <a16:creationId xmlns:a16="http://schemas.microsoft.com/office/drawing/2014/main" id="{B233E6AC-4A54-47E1-9BA2-85F649337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112"/>
              <a:ext cx="2496" cy="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2908" y="3546"/>
              <a:ext cx="1145" cy="537"/>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chiều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9" name="Group 9">
            <a:extLst>
              <a:ext uri="{FF2B5EF4-FFF2-40B4-BE49-F238E27FC236}">
                <a16:creationId xmlns:a16="http://schemas.microsoft.com/office/drawing/2014/main" id="{C3DB1226-90AE-4FF1-935C-1CED9E1F1880}"/>
              </a:ext>
            </a:extLst>
          </p:cNvPr>
          <p:cNvGrpSpPr>
            <a:grpSpLocks/>
          </p:cNvGrpSpPr>
          <p:nvPr/>
        </p:nvGrpSpPr>
        <p:grpSpPr bwMode="auto">
          <a:xfrm>
            <a:off x="6172200" y="78345"/>
            <a:ext cx="6019042" cy="3188935"/>
            <a:chOff x="3072" y="867"/>
            <a:chExt cx="2659" cy="1773"/>
          </a:xfrm>
        </p:grpSpPr>
        <p:pic>
          <p:nvPicPr>
            <p:cNvPr id="30" name="Picture 10" descr="319304139_a91ac43774">
              <a:extLst>
                <a:ext uri="{FF2B5EF4-FFF2-40B4-BE49-F238E27FC236}">
                  <a16:creationId xmlns:a16="http://schemas.microsoft.com/office/drawing/2014/main" id="{12F85985-9B5C-48F1-90A8-F6D5682FA1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 y="960"/>
              <a:ext cx="2496" cy="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 Box 11">
              <a:extLst>
                <a:ext uri="{FF2B5EF4-FFF2-40B4-BE49-F238E27FC236}">
                  <a16:creationId xmlns:a16="http://schemas.microsoft.com/office/drawing/2014/main" id="{26B54D5D-3790-4706-9D61-AB83D7261603}"/>
                </a:ext>
              </a:extLst>
            </p:cNvPr>
            <p:cNvSpPr txBox="1">
              <a:spLocks noChangeArrowheads="1"/>
            </p:cNvSpPr>
            <p:nvPr/>
          </p:nvSpPr>
          <p:spPr bwMode="auto">
            <a:xfrm>
              <a:off x="4740" y="867"/>
              <a:ext cx="991" cy="457"/>
            </a:xfrm>
            <a:prstGeom prst="flowChartTerminator">
              <a:avLst/>
            </a:prstGeom>
            <a:solidFill>
              <a:srgbClr val="FFFF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Buổi trưa</a:t>
              </a:r>
            </a:p>
          </p:txBody>
        </p:sp>
      </p:grpSp>
      <p:grpSp>
        <p:nvGrpSpPr>
          <p:cNvPr id="32" name="Group 12">
            <a:extLst>
              <a:ext uri="{FF2B5EF4-FFF2-40B4-BE49-F238E27FC236}">
                <a16:creationId xmlns:a16="http://schemas.microsoft.com/office/drawing/2014/main" id="{2CAB519E-CCDB-4D71-9445-F8E473931BCB}"/>
              </a:ext>
            </a:extLst>
          </p:cNvPr>
          <p:cNvGrpSpPr>
            <a:grpSpLocks/>
          </p:cNvGrpSpPr>
          <p:nvPr/>
        </p:nvGrpSpPr>
        <p:grpSpPr bwMode="auto">
          <a:xfrm>
            <a:off x="6250550" y="3660977"/>
            <a:ext cx="5939787" cy="2960212"/>
            <a:chOff x="403" y="2864"/>
            <a:chExt cx="2519" cy="1350"/>
          </a:xfrm>
        </p:grpSpPr>
        <p:pic>
          <p:nvPicPr>
            <p:cNvPr id="33" name="Picture 13" descr="sapa6">
              <a:extLst>
                <a:ext uri="{FF2B5EF4-FFF2-40B4-BE49-F238E27FC236}">
                  <a16:creationId xmlns:a16="http://schemas.microsoft.com/office/drawing/2014/main" id="{8ACBDD1B-DFD9-4E75-A22B-7CD1401FC51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62" t="8147" r="4942" b="6630"/>
            <a:stretch/>
          </p:blipFill>
          <p:spPr bwMode="auto">
            <a:xfrm>
              <a:off x="403" y="2864"/>
              <a:ext cx="2354" cy="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 Box 14">
              <a:extLst>
                <a:ext uri="{FF2B5EF4-FFF2-40B4-BE49-F238E27FC236}">
                  <a16:creationId xmlns:a16="http://schemas.microsoft.com/office/drawing/2014/main" id="{71EA7459-E780-4DA8-8C92-21BAFFEE672B}"/>
                </a:ext>
              </a:extLst>
            </p:cNvPr>
            <p:cNvSpPr txBox="1">
              <a:spLocks noChangeArrowheads="1"/>
            </p:cNvSpPr>
            <p:nvPr/>
          </p:nvSpPr>
          <p:spPr bwMode="auto">
            <a:xfrm>
              <a:off x="1971" y="3800"/>
              <a:ext cx="951" cy="375"/>
            </a:xfrm>
            <a:prstGeom prst="flowChartTerminator">
              <a:avLst/>
            </a:prstGeom>
            <a:solidFill>
              <a:srgbClr val="00206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Buổi tối</a:t>
              </a:r>
            </a:p>
          </p:txBody>
        </p:sp>
      </p:grpSp>
      <p:sp>
        <p:nvSpPr>
          <p:cNvPr id="35" name="Oval 16">
            <a:extLst>
              <a:ext uri="{FF2B5EF4-FFF2-40B4-BE49-F238E27FC236}">
                <a16:creationId xmlns:a16="http://schemas.microsoft.com/office/drawing/2014/main" id="{01E83ADD-0DDC-4E0F-B396-C5F27DD37502}"/>
              </a:ext>
            </a:extLst>
          </p:cNvPr>
          <p:cNvSpPr>
            <a:spLocks noChangeArrowheads="1"/>
          </p:cNvSpPr>
          <p:nvPr/>
        </p:nvSpPr>
        <p:spPr bwMode="auto">
          <a:xfrm>
            <a:off x="2503329" y="3118319"/>
            <a:ext cx="7488620" cy="831754"/>
          </a:xfrm>
          <a:prstGeom prst="round2DiagRect">
            <a:avLst/>
          </a:prstGeom>
          <a:solidFill>
            <a:srgbClr val="FFFFCC"/>
          </a:solidFill>
          <a:ln w="9525">
            <a:solidFill>
              <a:schemeClr val="bg1"/>
            </a:solidFill>
            <a:round/>
            <a:headEnd/>
            <a:tailEnd/>
          </a:ln>
        </p:spPr>
        <p:txBody>
          <a:bodyPr wrap="none" anchor="ctr" anchorCtr="1"/>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mùa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trong</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ngày ở Sa Pa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3841567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6757" t="62546" b="8278"/>
          <a:stretch/>
        </p:blipFill>
        <p:spPr>
          <a:xfrm>
            <a:off x="0" y="0"/>
            <a:ext cx="12192000" cy="6857532"/>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2985" y="2126432"/>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282146" y="375496"/>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141890" y="97631"/>
            <a:ext cx="11736442" cy="2448502"/>
            <a:chOff x="0" y="0"/>
            <a:chExt cx="11736442" cy="2448502"/>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209335"/>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056415" y="671263"/>
              <a:ext cx="9680027" cy="1323439"/>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Vì sao tác giả khẳng định: “Sa Pa là món quà dành cho đất nước ta”?</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27998060-7E10-F0F4-E007-F2CBECB15668}"/>
              </a:ext>
            </a:extLst>
          </p:cNvPr>
          <p:cNvSpPr>
            <a:spLocks noChangeArrowheads="1"/>
          </p:cNvSpPr>
          <p:nvPr/>
        </p:nvSpPr>
        <p:spPr bwMode="auto">
          <a:xfrm>
            <a:off x="617976" y="3030065"/>
            <a:ext cx="10773924" cy="2862322"/>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Vì phong cảnh ở Sa Pa, hiếm có. Mới chỉ là con đường đi lên Sa Pa mà đã ch</a:t>
            </a:r>
            <a:r>
              <a:rPr lang="en-US" altLang="vi-VN" sz="3600" b="1" dirty="0" err="1">
                <a:solidFill>
                  <a:srgbClr val="002060"/>
                </a:solidFill>
                <a:latin typeface="Cambria" panose="02040503050406030204" pitchFamily="18" charset="0"/>
                <a:ea typeface="Cambria" panose="02040503050406030204" pitchFamily="18" charset="0"/>
              </a:rPr>
              <a:t>i</a:t>
            </a:r>
            <a:r>
              <a:rPr lang="vi-VN" altLang="vi-VN" sz="3600" b="1" dirty="0">
                <a:solidFill>
                  <a:srgbClr val="002060"/>
                </a:solidFill>
                <a:latin typeface="Cambria" panose="02040503050406030204" pitchFamily="18" charset="0"/>
                <a:ea typeface="Cambria" panose="02040503050406030204" pitchFamily="18" charset="0"/>
              </a:rPr>
              <a:t>nh phục được lòng người bởi những dốc cao chênh vênh, thác nước tung bọt trắng xóa, hay cảnh rừng cây đại ngàn đầy hoang sơ,...</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26412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Horizontal)">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1754326"/>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VD: </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thích chi tiết miêu tả đàn ngựa gặm cỏ bên đường; e</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thích chỉ tiết miêu tả thời tiết, cảnh vật ở Sa Pa,...</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Em</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hình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ảnh</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nào</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trong</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bài</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vi-V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đọc</a:t>
              </a: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rPr>
                <a:t>5</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773956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a:extLst>
              <a:ext uri="{FF2B5EF4-FFF2-40B4-BE49-F238E27FC236}">
                <a16:creationId xmlns:a16="http://schemas.microsoft.com/office/drawing/2014/main" id="{B847AF9F-EFF8-4D02-BC41-8BE086EF4829}"/>
              </a:ext>
            </a:extLst>
          </p:cNvPr>
          <p:cNvPicPr>
            <a:picLocks noChangeAspect="1" noChangeArrowheads="1"/>
          </p:cNvPicPr>
          <p:nvPr/>
        </p:nvPicPr>
        <p:blipFill>
          <a:blip r:embed="rId5">
            <a:alphaModFix amt="67000"/>
            <a:extLst>
              <a:ext uri="{BEBA8EAE-BF5A-486C-A8C5-ECC9F3942E4B}">
                <a14:imgProps xmlns:a14="http://schemas.microsoft.com/office/drawing/2010/main">
                  <a14:imgLayer r:embed="rId6">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1"/>
            <a:ext cx="12192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a:extLst>
              <a:ext uri="{FF2B5EF4-FFF2-40B4-BE49-F238E27FC236}">
                <a16:creationId xmlns:a16="http://schemas.microsoft.com/office/drawing/2014/main" id="{C1BDB63A-6C78-40A8-81CF-104BFEECC9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757" t="50934" b="8278"/>
          <a:stretch/>
        </p:blipFill>
        <p:spPr>
          <a:xfrm flipH="1">
            <a:off x="-1" y="-4035971"/>
            <a:ext cx="12192000" cy="10888114"/>
          </a:xfrm>
          <a:prstGeom prst="rect">
            <a:avLst/>
          </a:prstGeom>
        </p:spPr>
      </p:pic>
      <p:sp>
        <p:nvSpPr>
          <p:cNvPr id="110" name="菱形 14">
            <a:extLst>
              <a:ext uri="{FF2B5EF4-FFF2-40B4-BE49-F238E27FC236}">
                <a16:creationId xmlns:a16="http://schemas.microsoft.com/office/drawing/2014/main" id="{A43AEE49-8906-4C85-902F-6B0B5B28CDF6}"/>
              </a:ext>
            </a:extLst>
          </p:cNvPr>
          <p:cNvSpPr/>
          <p:nvPr/>
        </p:nvSpPr>
        <p:spPr>
          <a:xfrm>
            <a:off x="149561" y="-46205"/>
            <a:ext cx="533683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3" name="TextBox 112">
            <a:extLst>
              <a:ext uri="{FF2B5EF4-FFF2-40B4-BE49-F238E27FC236}">
                <a16:creationId xmlns:a16="http://schemas.microsoft.com/office/drawing/2014/main" id="{A2438745-C1C7-48C5-9F98-7BEE745729F4}"/>
              </a:ext>
            </a:extLst>
          </p:cNvPr>
          <p:cNvSpPr txBox="1"/>
          <p:nvPr/>
        </p:nvSpPr>
        <p:spPr>
          <a:xfrm>
            <a:off x="3266418" y="3391557"/>
            <a:ext cx="8686800" cy="3046988"/>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 ngợi vẻ đẹp độc đáo của Sa Pa, thể hiện tình cảm yêu mến thiết tha của tác giả đối với cảnh đẹp đất nước.</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515AED0-7C9E-7A40-DE9A-CB097FF924DB}"/>
              </a:ext>
            </a:extLst>
          </p:cNvPr>
          <p:cNvPicPr>
            <a:picLocks noChangeAspect="1"/>
          </p:cNvPicPr>
          <p:nvPr/>
        </p:nvPicPr>
        <p:blipFill>
          <a:blip r:embed="rId8"/>
          <a:stretch>
            <a:fillRect/>
          </a:stretch>
        </p:blipFill>
        <p:spPr>
          <a:xfrm>
            <a:off x="-196101" y="599936"/>
            <a:ext cx="6145301" cy="3200677"/>
          </a:xfrm>
          <a:prstGeom prst="rect">
            <a:avLst/>
          </a:prstGeom>
        </p:spPr>
      </p:pic>
    </p:spTree>
    <p:custDataLst>
      <p:tags r:id="rId1"/>
    </p:custDataLst>
    <p:extLst>
      <p:ext uri="{BB962C8B-B14F-4D97-AF65-F5344CB8AC3E}">
        <p14:creationId xmlns:p14="http://schemas.microsoft.com/office/powerpoint/2010/main" val="3239729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barn(outHorizontal)">
                                      <p:cBhvr>
                                        <p:cTn id="13" dur="500"/>
                                        <p:tgtEl>
                                          <p:spTgt spid="11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id="{5E09EFB2-36E2-416F-A53B-365114BD2E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id="{C148D82D-C8A0-4BA1-8F5E-51DCB33B55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9" name="Rectangle 18">
            <a:extLst>
              <a:ext uri="{FF2B5EF4-FFF2-40B4-BE49-F238E27FC236}">
                <a16:creationId xmlns:a16="http://schemas.microsoft.com/office/drawing/2014/main" id="{4DC4A186-C766-4483-8881-9392AC5E5DCB}"/>
              </a:ext>
            </a:extLst>
          </p:cNvPr>
          <p:cNvSpPr/>
          <p:nvPr/>
        </p:nvSpPr>
        <p:spPr>
          <a:xfrm>
            <a:off x="213035" y="1150883"/>
            <a:ext cx="11760645"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E9BF309-1DB6-4C45-9431-1F06E5BDEED1}"/>
              </a:ext>
            </a:extLst>
          </p:cNvPr>
          <p:cNvSpPr txBox="1">
            <a:spLocks noChangeArrowheads="1"/>
          </p:cNvSpPr>
          <p:nvPr/>
        </p:nvSpPr>
        <p:spPr bwMode="auto">
          <a:xfrm>
            <a:off x="1253343" y="1647832"/>
            <a:ext cx="9680027" cy="1464231"/>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cần có ý thức gì khi đi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tham quan, du lịch?</a:t>
            </a:r>
          </a:p>
        </p:txBody>
      </p:sp>
      <p:sp>
        <p:nvSpPr>
          <p:cNvPr id="13" name="Rectangle 12">
            <a:extLst>
              <a:ext uri="{FF2B5EF4-FFF2-40B4-BE49-F238E27FC236}">
                <a16:creationId xmlns:a16="http://schemas.microsoft.com/office/drawing/2014/main" id="{08770290-AB42-49F9-8373-99EBD38F220C}"/>
              </a:ext>
            </a:extLst>
          </p:cNvPr>
          <p:cNvSpPr/>
          <p:nvPr/>
        </p:nvSpPr>
        <p:spPr>
          <a:xfrm>
            <a:off x="600956" y="3112063"/>
            <a:ext cx="11372724" cy="248260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Chúng ta phải tự giác thực hiện những quy định về vệ sinh môi trường: không xả rác, không ngắt hoa, bẻ cành, tuyên truyền mọi người cùng thực hiện.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512543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91350" y="815970"/>
            <a:ext cx="1226618"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273E8739-EF22-4673-8D26-E1A51BC2702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93E6B2E5-5BF6-F5F9-C141-26E09C7433B9}"/>
              </a:ext>
            </a:extLst>
          </p:cNvPr>
          <p:cNvPicPr>
            <a:picLocks noChangeAspect="1"/>
          </p:cNvPicPr>
          <p:nvPr/>
        </p:nvPicPr>
        <p:blipFill>
          <a:blip r:embed="rId7"/>
          <a:stretch>
            <a:fillRect/>
          </a:stretch>
        </p:blipFill>
        <p:spPr>
          <a:xfrm>
            <a:off x="216443" y="2908034"/>
            <a:ext cx="7968163" cy="3194581"/>
          </a:xfrm>
          <a:prstGeom prst="rect">
            <a:avLst/>
          </a:prstGeom>
        </p:spPr>
      </p:pic>
    </p:spTree>
    <p:custDataLst>
      <p:tags r:id="rId1"/>
    </p:custDataLst>
    <p:extLst>
      <p:ext uri="{BB962C8B-B14F-4D97-AF65-F5344CB8AC3E}">
        <p14:creationId xmlns:p14="http://schemas.microsoft.com/office/powerpoint/2010/main" val="1386392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a:extLst>
              <a:ext uri="{FF2B5EF4-FFF2-40B4-BE49-F238E27FC236}">
                <a16:creationId xmlns:a16="http://schemas.microsoft.com/office/drawing/2014/main" id="{11DD2280-75E4-41FD-A2E6-F934DB132170}"/>
              </a:ext>
            </a:extLst>
          </p:cNvPr>
          <p:cNvPicPr>
            <a:picLocks noChangeAspect="1" noChangeArrowheads="1"/>
          </p:cNvPicPr>
          <p:nvPr/>
        </p:nvPicPr>
        <p:blipFill rotWithShape="1">
          <a:blip r:embed="rId5">
            <a:alphaModFix amt="55000"/>
            <a:extLst>
              <a:ext uri="{BEBA8EAE-BF5A-486C-A8C5-ECC9F3942E4B}">
                <a14:imgProps xmlns:a14="http://schemas.microsoft.com/office/drawing/2010/main">
                  <a14:imgLayer r:embed="rId6">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84AC32-AA98-417C-9771-7E4D79556D89}"/>
              </a:ext>
            </a:extLst>
          </p:cNvPr>
          <p:cNvSpPr txBox="1"/>
          <p:nvPr/>
        </p:nvSpPr>
        <p:spPr>
          <a:xfrm>
            <a:off x="96981" y="5880644"/>
            <a:ext cx="12095019" cy="861774"/>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
        <p:nvSpPr>
          <p:cNvPr id="24" name="TextBox 23">
            <a:extLst>
              <a:ext uri="{FF2B5EF4-FFF2-40B4-BE49-F238E27FC236}">
                <a16:creationId xmlns:a16="http://schemas.microsoft.com/office/drawing/2014/main" id="{46AC9CB3-24FA-433B-87E7-9E7FD78D9BE4}"/>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Content Placeholder 7">
            <a:extLst>
              <a:ext uri="{FF2B5EF4-FFF2-40B4-BE49-F238E27FC236}">
                <a16:creationId xmlns:a16="http://schemas.microsoft.com/office/drawing/2014/main" id="{2583B919-B2D2-400A-B81E-F16A581514DF}"/>
              </a:ext>
            </a:extLst>
          </p:cNvPr>
          <p:cNvSpPr txBox="1">
            <a:spLocks/>
          </p:cNvSpPr>
          <p:nvPr>
            <p:custDataLst>
              <p:tags r:id="rId2"/>
            </p:custDataLst>
          </p:nvPr>
        </p:nvSpPr>
        <p:spPr>
          <a:xfrm>
            <a:off x="0" y="1061502"/>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kumimoji="0" lang="en-US" sz="3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A5ADFFF-7D6D-F884-1896-D0885134AB3C}"/>
              </a:ext>
            </a:extLst>
          </p:cNvPr>
          <p:cNvPicPr>
            <a:picLocks noChangeAspect="1"/>
          </p:cNvPicPr>
          <p:nvPr/>
        </p:nvPicPr>
        <p:blipFill>
          <a:blip r:embed="rId7"/>
          <a:stretch>
            <a:fillRect/>
          </a:stretch>
        </p:blipFill>
        <p:spPr>
          <a:xfrm>
            <a:off x="3292384" y="-87706"/>
            <a:ext cx="5035732" cy="1737511"/>
          </a:xfrm>
          <a:prstGeom prst="rect">
            <a:avLst/>
          </a:prstGeom>
        </p:spPr>
      </p:pic>
    </p:spTree>
    <p:custDataLst>
      <p:tags r:id="rId1"/>
    </p:custDataLst>
    <p:extLst>
      <p:ext uri="{BB962C8B-B14F-4D97-AF65-F5344CB8AC3E}">
        <p14:creationId xmlns:p14="http://schemas.microsoft.com/office/powerpoint/2010/main" val="3971679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413970" y="1260970"/>
            <a:ext cx="1431802"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760459C1-16B0-4192-9013-BD8D85947D71}"/>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C7E79723-B04C-7394-FC56-BDA62EAE60C7}"/>
              </a:ext>
            </a:extLst>
          </p:cNvPr>
          <p:cNvPicPr>
            <a:picLocks noChangeAspect="1"/>
          </p:cNvPicPr>
          <p:nvPr/>
        </p:nvPicPr>
        <p:blipFill>
          <a:blip r:embed="rId7"/>
          <a:stretch>
            <a:fillRect/>
          </a:stretch>
        </p:blipFill>
        <p:spPr>
          <a:xfrm>
            <a:off x="340268" y="3052857"/>
            <a:ext cx="7968163" cy="2219136"/>
          </a:xfrm>
          <a:prstGeom prst="rect">
            <a:avLst/>
          </a:prstGeom>
        </p:spPr>
      </p:pic>
      <p:sp>
        <p:nvSpPr>
          <p:cNvPr id="5" name="TextBox 4">
            <a:extLst>
              <a:ext uri="{FF2B5EF4-FFF2-40B4-BE49-F238E27FC236}">
                <a16:creationId xmlns:a16="http://schemas.microsoft.com/office/drawing/2014/main" id="{F98DF2D5-598B-F0D7-07C5-BFED23409474}"/>
              </a:ext>
            </a:extLst>
          </p:cNvPr>
          <p:cNvSpPr txBox="1"/>
          <p:nvPr/>
        </p:nvSpPr>
        <p:spPr>
          <a:xfrm>
            <a:off x="5930900" y="6378694"/>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ustDataLst>
      <p:tags r:id="rId1"/>
    </p:custDataLst>
    <p:extLst>
      <p:ext uri="{BB962C8B-B14F-4D97-AF65-F5344CB8AC3E}">
        <p14:creationId xmlns:p14="http://schemas.microsoft.com/office/powerpoint/2010/main" val="1888805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0FBFED6D-6517-4E15-BA1A-DE47EB203B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57" t="66031" b="8278"/>
          <a:stretch/>
        </p:blipFill>
        <p:spPr>
          <a:xfrm flipH="1">
            <a:off x="-2645" y="0"/>
            <a:ext cx="12192000" cy="6858000"/>
          </a:xfrm>
          <a:prstGeom prst="rect">
            <a:avLst/>
          </a:prstGeom>
        </p:spPr>
      </p:pic>
      <p:sp>
        <p:nvSpPr>
          <p:cNvPr id="37" name="Rectangle 36">
            <a:extLst>
              <a:ext uri="{FF2B5EF4-FFF2-40B4-BE49-F238E27FC236}">
                <a16:creationId xmlns:a16="http://schemas.microsoft.com/office/drawing/2014/main" id="{B417A75D-7721-4949-95C4-44EA42B48F6A}"/>
              </a:ext>
            </a:extLst>
          </p:cNvPr>
          <p:cNvSpPr/>
          <p:nvPr/>
        </p:nvSpPr>
        <p:spPr>
          <a:xfrm>
            <a:off x="267001" y="916812"/>
            <a:ext cx="11760645" cy="558213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3">
            <a:extLst>
              <a:ext uri="{FF2B5EF4-FFF2-40B4-BE49-F238E27FC236}">
                <a16:creationId xmlns:a16="http://schemas.microsoft.com/office/drawing/2014/main" id="{4C1FF0CA-65DC-C886-958E-C97ACD2FBD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87655" y="105878"/>
            <a:ext cx="10414534" cy="4550275"/>
          </a:xfrm>
          <a:prstGeom prst="rect">
            <a:avLst/>
          </a:prstGeom>
        </p:spPr>
      </p:pic>
      <p:pic>
        <p:nvPicPr>
          <p:cNvPr id="3" name="Picture 11">
            <a:extLst>
              <a:ext uri="{FF2B5EF4-FFF2-40B4-BE49-F238E27FC236}">
                <a16:creationId xmlns:a16="http://schemas.microsoft.com/office/drawing/2014/main" id="{408B7028-9F57-86BC-68FD-5598BF606CB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288757" y="3354677"/>
            <a:ext cx="3823911" cy="3083028"/>
          </a:xfrm>
          <a:prstGeom prst="rect">
            <a:avLst/>
          </a:prstGeom>
        </p:spPr>
      </p:pic>
      <p:sp>
        <p:nvSpPr>
          <p:cNvPr id="4" name="TextBox 3">
            <a:extLst>
              <a:ext uri="{FF2B5EF4-FFF2-40B4-BE49-F238E27FC236}">
                <a16:creationId xmlns:a16="http://schemas.microsoft.com/office/drawing/2014/main" id="{B1363EEF-A868-BD20-416A-FD78765870BB}"/>
              </a:ext>
            </a:extLst>
          </p:cNvPr>
          <p:cNvSpPr txBox="1"/>
          <p:nvPr/>
        </p:nvSpPr>
        <p:spPr>
          <a:xfrm>
            <a:off x="2425567" y="1663942"/>
            <a:ext cx="7603958" cy="1661993"/>
          </a:xfrm>
          <a:prstGeom prst="rect">
            <a:avLst/>
          </a:prstGeom>
          <a:noFill/>
          <a:ln>
            <a:noFill/>
          </a:ln>
        </p:spPr>
        <p:txBody>
          <a:bodyPr wrap="square" lIns="0" tIns="0" rIns="0" bIns="0" rtlCol="0">
            <a:spAutoFit/>
          </a:bodyPr>
          <a:lstStyle/>
          <a:p>
            <a:pPr algn="ctr"/>
            <a:r>
              <a:rPr lang="vi-VN" sz="3600" dirty="0">
                <a:solidFill>
                  <a:srgbClr val="FF0000"/>
                </a:solidFill>
                <a:latin typeface="Cambria" panose="02040503050406030204" pitchFamily="18" charset="0"/>
                <a:ea typeface="Cambria" panose="02040503050406030204" pitchFamily="18" charset="0"/>
              </a:rPr>
              <a:t>Đọc một số câu thơ, bài ca dao nói về cảnh đẹp của đất nước. Chia sẻ với bạn nội dung những câu thơ, bài ca dao đó</a:t>
            </a:r>
            <a:endParaRPr lang="en-US" sz="36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91338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82062"/>
            <a:ext cx="12191999" cy="69400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p:blipFill>
        <p:spPr>
          <a:xfrm>
            <a:off x="19375" y="-2644202"/>
            <a:ext cx="12192000" cy="9586877"/>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2566" y="16546"/>
            <a:ext cx="3468255" cy="1567616"/>
          </a:xfrm>
          <a:prstGeom prst="rect">
            <a:avLst/>
          </a:prstGeom>
        </p:spPr>
      </p:pic>
      <p:pic>
        <p:nvPicPr>
          <p:cNvPr id="13"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7" name="图片 2">
            <a:extLst>
              <a:ext uri="{FF2B5EF4-FFF2-40B4-BE49-F238E27FC236}">
                <a16:creationId xmlns:a16="http://schemas.microsoft.com/office/drawing/2014/main" id="{75EBEAF6-9368-458F-949C-FE666BBC45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44239"/>
          <a:stretch/>
        </p:blipFill>
        <p:spPr>
          <a:xfrm>
            <a:off x="9961306" y="2149237"/>
            <a:ext cx="2092769" cy="1027369"/>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4085" y="792660"/>
            <a:ext cx="3468255" cy="1567616"/>
          </a:xfrm>
          <a:prstGeom prst="rect">
            <a:avLst/>
          </a:prstGeom>
        </p:spPr>
      </p:pic>
      <p:sp>
        <p:nvSpPr>
          <p:cNvPr id="14" name="菱形 14">
            <a:extLst>
              <a:ext uri="{FF2B5EF4-FFF2-40B4-BE49-F238E27FC236}">
                <a16:creationId xmlns:a16="http://schemas.microsoft.com/office/drawing/2014/main" id="{A4FB602E-2DE1-4481-AB87-BD7909FA9FD9}"/>
              </a:ext>
            </a:extLst>
          </p:cNvPr>
          <p:cNvSpPr/>
          <p:nvPr/>
        </p:nvSpPr>
        <p:spPr>
          <a:xfrm>
            <a:off x="948727" y="426637"/>
            <a:ext cx="10330767" cy="6430051"/>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2" name="Picture 1">
            <a:extLst>
              <a:ext uri="{FF2B5EF4-FFF2-40B4-BE49-F238E27FC236}">
                <a16:creationId xmlns:a16="http://schemas.microsoft.com/office/drawing/2014/main" id="{D76B35A7-1DF1-9F07-DD6B-8097BEACEFBB}"/>
              </a:ext>
            </a:extLst>
          </p:cNvPr>
          <p:cNvPicPr>
            <a:picLocks noChangeAspect="1"/>
          </p:cNvPicPr>
          <p:nvPr/>
        </p:nvPicPr>
        <p:blipFill>
          <a:blip r:embed="rId11"/>
          <a:stretch>
            <a:fillRect/>
          </a:stretch>
        </p:blipFill>
        <p:spPr>
          <a:xfrm>
            <a:off x="1421483" y="2174223"/>
            <a:ext cx="9425233" cy="3328704"/>
          </a:xfrm>
          <a:prstGeom prst="rect">
            <a:avLst/>
          </a:prstGeom>
        </p:spPr>
      </p:pic>
    </p:spTree>
    <p:custDataLst>
      <p:tags r:id="rId1"/>
    </p:custDataLst>
    <p:extLst>
      <p:ext uri="{BB962C8B-B14F-4D97-AF65-F5344CB8AC3E}">
        <p14:creationId xmlns:p14="http://schemas.microsoft.com/office/powerpoint/2010/main" val="2607981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0FBFED6D-6517-4E15-BA1A-DE47EB203B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57" t="66031" b="8278"/>
          <a:stretch/>
        </p:blipFill>
        <p:spPr>
          <a:xfrm flipH="1">
            <a:off x="-2645" y="0"/>
            <a:ext cx="12192000" cy="6858000"/>
          </a:xfrm>
          <a:prstGeom prst="rect">
            <a:avLst/>
          </a:prstGeom>
        </p:spPr>
      </p:pic>
      <p:sp>
        <p:nvSpPr>
          <p:cNvPr id="37" name="Rectangle 36">
            <a:extLst>
              <a:ext uri="{FF2B5EF4-FFF2-40B4-BE49-F238E27FC236}">
                <a16:creationId xmlns:a16="http://schemas.microsoft.com/office/drawing/2014/main" id="{B417A75D-7721-4949-95C4-44EA42B48F6A}"/>
              </a:ext>
            </a:extLst>
          </p:cNvPr>
          <p:cNvSpPr/>
          <p:nvPr/>
        </p:nvSpPr>
        <p:spPr>
          <a:xfrm>
            <a:off x="267001" y="304800"/>
            <a:ext cx="11760645" cy="6194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481C1D6-4A58-9BEF-BA04-E36124B85F53}"/>
              </a:ext>
            </a:extLst>
          </p:cNvPr>
          <p:cNvSpPr txBox="1"/>
          <p:nvPr/>
        </p:nvSpPr>
        <p:spPr>
          <a:xfrm>
            <a:off x="1314450" y="457200"/>
            <a:ext cx="9810750" cy="2677656"/>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S</a:t>
            </a:r>
            <a:r>
              <a:rPr lang="en-US" sz="2800" i="1" dirty="0">
                <a:solidFill>
                  <a:srgbClr val="000000"/>
                </a:solidFill>
                <a:latin typeface="Cambria" panose="02040503050406030204" pitchFamily="18" charset="0"/>
                <a:ea typeface="Cambria" panose="02040503050406030204" pitchFamily="18" charset="0"/>
              </a:rPr>
              <a:t>â</a:t>
            </a:r>
            <a:r>
              <a:rPr lang="vi-VN" sz="2800" b="0" i="1" dirty="0">
                <a:solidFill>
                  <a:srgbClr val="000000"/>
                </a:solidFill>
                <a:effectLst/>
                <a:latin typeface="Cambria" panose="02040503050406030204" pitchFamily="18" charset="0"/>
                <a:ea typeface="Cambria" panose="02040503050406030204" pitchFamily="18" charset="0"/>
              </a:rPr>
              <a:t>u nhất là sông Bạch Đằng,</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Ba lần giặc đến ba lần giặc tan.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Cao nhất là núi Lam Sơn,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Có ông Lê Lợi trong ngàn bước ra.</a:t>
            </a:r>
            <a:endParaRPr lang="vi-VN" sz="2800" b="0" i="0" dirty="0">
              <a:solidFill>
                <a:srgbClr val="000000"/>
              </a:solidFill>
              <a:effectLst/>
              <a:latin typeface="Cambria" panose="02040503050406030204" pitchFamily="18" charset="0"/>
              <a:ea typeface="Cambria" panose="02040503050406030204" pitchFamily="18" charset="0"/>
            </a:endParaRPr>
          </a:p>
          <a:p>
            <a:pPr algn="r"/>
            <a:r>
              <a:rPr lang="vi-VN" sz="2800" b="0" i="1" dirty="0">
                <a:solidFill>
                  <a:srgbClr val="000000"/>
                </a:solidFill>
                <a:effectLst/>
                <a:latin typeface="Cambria" panose="02040503050406030204" pitchFamily="18" charset="0"/>
                <a:ea typeface="Cambria" panose="02040503050406030204" pitchFamily="18" charset="0"/>
              </a:rPr>
              <a:t>(Ca dao)</a:t>
            </a:r>
            <a:endParaRPr lang="vi-VN" sz="2800" b="0" i="0" dirty="0">
              <a:solidFill>
                <a:srgbClr val="000000"/>
              </a:solidFill>
              <a:effectLst/>
              <a:latin typeface="Cambria" panose="02040503050406030204" pitchFamily="18" charset="0"/>
              <a:ea typeface="Cambria" panose="02040503050406030204" pitchFamily="18" charset="0"/>
            </a:endParaRPr>
          </a:p>
          <a:p>
            <a:pPr algn="ct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B66239C-B8C9-21EC-8C61-DC4F3B416C07}"/>
              </a:ext>
            </a:extLst>
          </p:cNvPr>
          <p:cNvSpPr txBox="1"/>
          <p:nvPr/>
        </p:nvSpPr>
        <p:spPr>
          <a:xfrm>
            <a:off x="1390650" y="3171825"/>
            <a:ext cx="9810750" cy="2246769"/>
          </a:xfrm>
          <a:prstGeom prst="rect">
            <a:avLst/>
          </a:prstGeom>
          <a:noFill/>
        </p:spPr>
        <p:txBody>
          <a:bodyPr wrap="square" rtlCol="0">
            <a:spAutoFit/>
          </a:bodyPr>
          <a:lstStyle/>
          <a:p>
            <a:pPr algn="ctr"/>
            <a:r>
              <a:rPr lang="vi-VN" sz="2800" i="1" dirty="0">
                <a:solidFill>
                  <a:srgbClr val="000000"/>
                </a:solidFill>
                <a:latin typeface="Cambria" panose="02040503050406030204" pitchFamily="18" charset="0"/>
                <a:ea typeface="Cambria" panose="02040503050406030204" pitchFamily="18" charset="0"/>
              </a:rPr>
              <a:t>Đồng Tháp Mười cò bay thẳng cánh,</a:t>
            </a:r>
          </a:p>
          <a:p>
            <a:pPr algn="ctr"/>
            <a:r>
              <a:rPr lang="vi-VN" sz="2800" i="1" dirty="0">
                <a:solidFill>
                  <a:srgbClr val="000000"/>
                </a:solidFill>
                <a:latin typeface="Cambria" panose="02040503050406030204" pitchFamily="18" charset="0"/>
                <a:ea typeface="Cambria" panose="02040503050406030204" pitchFamily="18" charset="0"/>
              </a:rPr>
              <a:t>Nước Tháp Mười lấp lánh cá tôm.</a:t>
            </a:r>
          </a:p>
          <a:p>
            <a:pPr algn="ctr"/>
            <a:r>
              <a:rPr lang="vi-VN" sz="2800" i="1" dirty="0">
                <a:solidFill>
                  <a:srgbClr val="000000"/>
                </a:solidFill>
                <a:latin typeface="Cambria" panose="02040503050406030204" pitchFamily="18" charset="0"/>
                <a:ea typeface="Cambria" panose="02040503050406030204" pitchFamily="18" charset="0"/>
              </a:rPr>
              <a:t>Ai đi Châu Đốc, Nam Vang,</a:t>
            </a:r>
          </a:p>
          <a:p>
            <a:pPr algn="ctr"/>
            <a:r>
              <a:rPr lang="vi-VN" sz="2800" i="1" dirty="0">
                <a:solidFill>
                  <a:srgbClr val="000000"/>
                </a:solidFill>
                <a:latin typeface="Cambria" panose="02040503050406030204" pitchFamily="18" charset="0"/>
                <a:ea typeface="Cambria" panose="02040503050406030204" pitchFamily="18" charset="0"/>
              </a:rPr>
              <a:t>Ghé qua Đồng Tháp bạt ngàn bông sen.</a:t>
            </a:r>
          </a:p>
          <a:p>
            <a:pPr algn="r"/>
            <a:r>
              <a:rPr lang="vi-VN" sz="2800" i="1" dirty="0">
                <a:solidFill>
                  <a:srgbClr val="000000"/>
                </a:solidFill>
                <a:latin typeface="Cambria" panose="02040503050406030204" pitchFamily="18" charset="0"/>
                <a:ea typeface="Cambria" panose="02040503050406030204" pitchFamily="18" charset="0"/>
              </a:rPr>
              <a:t> (Ca dao)</a:t>
            </a:r>
            <a:endParaRPr lang="en-US" sz="28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11728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588519" y="815970"/>
            <a:ext cx="83228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7" name="Rectangle 6">
            <a:extLst>
              <a:ext uri="{FF2B5EF4-FFF2-40B4-BE49-F238E27FC236}">
                <a16:creationId xmlns:a16="http://schemas.microsoft.com/office/drawing/2014/main" id="{FA7584E7-D3F2-43C9-A02D-B7DDCB07880F}"/>
              </a:ext>
            </a:extLst>
          </p:cNvPr>
          <p:cNvSpPr/>
          <p:nvPr/>
        </p:nvSpPr>
        <p:spPr>
          <a:xfrm>
            <a:off x="8376202" y="-88693"/>
            <a:ext cx="3470565"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đi</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Sa Pa</a:t>
            </a:r>
          </a:p>
        </p:txBody>
      </p:sp>
      <p:sp>
        <p:nvSpPr>
          <p:cNvPr id="8" name="TextBox 7">
            <a:extLst>
              <a:ext uri="{FF2B5EF4-FFF2-40B4-BE49-F238E27FC236}">
                <a16:creationId xmlns:a16="http://schemas.microsoft.com/office/drawing/2014/main" id="{FD2ED027-2A45-412B-A30B-53B25B7B9671}"/>
              </a:ext>
            </a:extLst>
          </p:cNvPr>
          <p:cNvSpPr txBox="1"/>
          <p:nvPr/>
        </p:nvSpPr>
        <p:spPr>
          <a:xfrm rot="5400000">
            <a:off x="-1132044" y="6133769"/>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36D35731-9E87-904F-4F23-D47DCF184410}"/>
              </a:ext>
            </a:extLst>
          </p:cNvPr>
          <p:cNvPicPr>
            <a:picLocks noChangeAspect="1"/>
          </p:cNvPicPr>
          <p:nvPr/>
        </p:nvPicPr>
        <p:blipFill>
          <a:blip r:embed="rId7"/>
          <a:stretch>
            <a:fillRect/>
          </a:stretch>
        </p:blipFill>
        <p:spPr>
          <a:xfrm>
            <a:off x="968998" y="2527415"/>
            <a:ext cx="6139204" cy="3212870"/>
          </a:xfrm>
          <a:prstGeom prst="rect">
            <a:avLst/>
          </a:prstGeom>
        </p:spPr>
      </p:pic>
    </p:spTree>
    <p:custDataLst>
      <p:tags r:id="rId1"/>
    </p:custDataLst>
    <p:extLst>
      <p:ext uri="{BB962C8B-B14F-4D97-AF65-F5344CB8AC3E}">
        <p14:creationId xmlns:p14="http://schemas.microsoft.com/office/powerpoint/2010/main" val="2581850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 y="610137"/>
            <a:ext cx="12192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34411A3-0418-FF92-F25C-441624F64E2A}"/>
              </a:ext>
            </a:extLst>
          </p:cNvPr>
          <p:cNvPicPr>
            <a:picLocks noChangeAspect="1"/>
          </p:cNvPicPr>
          <p:nvPr/>
        </p:nvPicPr>
        <p:blipFill>
          <a:blip r:embed="rId6"/>
          <a:stretch>
            <a:fillRect/>
          </a:stretch>
        </p:blipFill>
        <p:spPr>
          <a:xfrm>
            <a:off x="4234664" y="-225225"/>
            <a:ext cx="3475021" cy="1231499"/>
          </a:xfrm>
          <a:prstGeom prst="rect">
            <a:avLst/>
          </a:prstGeom>
        </p:spPr>
      </p:pic>
      <p:pic>
        <p:nvPicPr>
          <p:cNvPr id="4" name="Picture 3">
            <a:extLst>
              <a:ext uri="{FF2B5EF4-FFF2-40B4-BE49-F238E27FC236}">
                <a16:creationId xmlns:a16="http://schemas.microsoft.com/office/drawing/2014/main" id="{C3B560D5-541A-2E1A-046D-D0934C6E3C5C}"/>
              </a:ext>
            </a:extLst>
          </p:cNvPr>
          <p:cNvPicPr>
            <a:picLocks noChangeAspect="1"/>
          </p:cNvPicPr>
          <p:nvPr/>
        </p:nvPicPr>
        <p:blipFill>
          <a:blip r:embed="rId7"/>
          <a:stretch>
            <a:fillRect/>
          </a:stretch>
        </p:blipFill>
        <p:spPr>
          <a:xfrm>
            <a:off x="-1" y="4295775"/>
            <a:ext cx="4780271" cy="2562225"/>
          </a:xfrm>
          <a:prstGeom prst="rect">
            <a:avLst/>
          </a:prstGeom>
        </p:spPr>
      </p:pic>
      <p:sp>
        <p:nvSpPr>
          <p:cNvPr id="5" name="Content Placeholder 7">
            <a:extLst>
              <a:ext uri="{FF2B5EF4-FFF2-40B4-BE49-F238E27FC236}">
                <a16:creationId xmlns:a16="http://schemas.microsoft.com/office/drawing/2014/main" id="{3E6F853C-A693-CCAE-FF7D-947146B9E987}"/>
              </a:ext>
            </a:extLst>
          </p:cNvPr>
          <p:cNvSpPr txBox="1">
            <a:spLocks/>
          </p:cNvSpPr>
          <p:nvPr>
            <p:custDataLst>
              <p:tags r:id="rId2"/>
            </p:custDataLst>
          </p:nvPr>
        </p:nvSpPr>
        <p:spPr>
          <a:xfrm>
            <a:off x="0" y="606445"/>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ustDataLst>
      <p:tags r:id="rId1"/>
    </p:custDataLst>
    <p:extLst>
      <p:ext uri="{BB962C8B-B14F-4D97-AF65-F5344CB8AC3E}">
        <p14:creationId xmlns:p14="http://schemas.microsoft.com/office/powerpoint/2010/main" val="4207027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a:extLst>
              <a:ext uri="{FF2B5EF4-FFF2-40B4-BE49-F238E27FC236}">
                <a16:creationId xmlns:a16="http://schemas.microsoft.com/office/drawing/2014/main" id="{19D47FA5-2B5F-4FE1-B94D-113580F9FBEC}"/>
              </a:ext>
            </a:extLst>
          </p:cNvPr>
          <p:cNvPicPr>
            <a:picLocks noChangeAspect="1"/>
          </p:cNvPicPr>
          <p:nvPr/>
        </p:nvPicPr>
        <p:blipFill>
          <a:blip r:embed="rId4"/>
          <a:srcRect l="1837" r="2655"/>
          <a:stretch>
            <a:fillRect/>
          </a:stretch>
        </p:blipFill>
        <p:spPr>
          <a:xfrm>
            <a:off x="-55418" y="0"/>
            <a:ext cx="12302836" cy="6964652"/>
          </a:xfrm>
          <a:prstGeom prst="rect">
            <a:avLst/>
          </a:prstGeom>
        </p:spPr>
      </p:pic>
      <p:sp>
        <p:nvSpPr>
          <p:cNvPr id="9" name="Rectangle 8">
            <a:extLst>
              <a:ext uri="{FF2B5EF4-FFF2-40B4-BE49-F238E27FC236}">
                <a16:creationId xmlns:a16="http://schemas.microsoft.com/office/drawing/2014/main" id="{1C54AF22-188B-4821-B838-FBBBBAE6A1D6}"/>
              </a:ext>
            </a:extLst>
          </p:cNvPr>
          <p:cNvSpPr/>
          <p:nvPr/>
        </p:nvSpPr>
        <p:spPr>
          <a:xfrm>
            <a:off x="0" y="225760"/>
            <a:ext cx="2372497" cy="843131"/>
          </a:xfrm>
          <a:prstGeom prst="homePlate">
            <a:avLst/>
          </a:prstGeom>
          <a:solidFill>
            <a:srgbClr val="7DBE57">
              <a:alpha val="56000"/>
            </a:srgbClr>
          </a:solidFill>
          <a:ln w="3810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giả</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1C35764-B1FD-42AC-B15F-97B65153D0AE}"/>
              </a:ext>
            </a:extLst>
          </p:cNvPr>
          <p:cNvPicPr>
            <a:picLocks noChangeAspect="1"/>
          </p:cNvPicPr>
          <p:nvPr/>
        </p:nvPicPr>
        <p:blipFill>
          <a:blip r:embed="rId5"/>
          <a:stretch>
            <a:fillRect/>
          </a:stretch>
        </p:blipFill>
        <p:spPr>
          <a:xfrm>
            <a:off x="949310" y="1307555"/>
            <a:ext cx="4430017" cy="5418433"/>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
        <p:nvSpPr>
          <p:cNvPr id="12" name="Line Callout 1 14">
            <a:extLst>
              <a:ext uri="{FF2B5EF4-FFF2-40B4-BE49-F238E27FC236}">
                <a16:creationId xmlns:a16="http://schemas.microsoft.com/office/drawing/2014/main" id="{BCE7F5C4-7BED-4C27-82A9-052F053DB8BB}"/>
              </a:ext>
            </a:extLst>
          </p:cNvPr>
          <p:cNvSpPr/>
          <p:nvPr/>
        </p:nvSpPr>
        <p:spPr>
          <a:xfrm>
            <a:off x="6020944" y="352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Nguyễn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Xuân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Hách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(1944 – 2019); </a:t>
            </a:r>
            <a:r>
              <a:rPr kumimoji="0" lang="en-US" sz="2900" b="1"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quê</a:t>
            </a: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ở</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Thuận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Ninh</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Line Callout 1 15">
            <a:extLst>
              <a:ext uri="{FF2B5EF4-FFF2-40B4-BE49-F238E27FC236}">
                <a16:creationId xmlns:a16="http://schemas.microsoft.com/office/drawing/2014/main" id="{BCA6CDA2-4B49-4FD9-96BC-8C7B1337E844}"/>
              </a:ext>
            </a:extLst>
          </p:cNvPr>
          <p:cNvSpPr/>
          <p:nvPr/>
        </p:nvSpPr>
        <p:spPr>
          <a:xfrm>
            <a:off x="6020944" y="2479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thơ</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29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Nam. Nguyên là Tổng biên tập Nhà xuất bản Dân trí.</a:t>
            </a:r>
          </a:p>
        </p:txBody>
      </p:sp>
      <p:sp>
        <p:nvSpPr>
          <p:cNvPr id="14" name="Line Callout 1 16">
            <a:extLst>
              <a:ext uri="{FF2B5EF4-FFF2-40B4-BE49-F238E27FC236}">
                <a16:creationId xmlns:a16="http://schemas.microsoft.com/office/drawing/2014/main" id="{2D5C00BE-5ACF-4398-9928-2B8E91CD35DF}"/>
              </a:ext>
            </a:extLst>
          </p:cNvPr>
          <p:cNvSpPr/>
          <p:nvPr/>
        </p:nvSpPr>
        <p:spPr>
          <a:xfrm>
            <a:off x="6058472" y="4398741"/>
            <a:ext cx="5715000" cy="2106571"/>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Đường đi Sapa”</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l</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một đoạn văn hay được cắt ra từ bút ký </a:t>
            </a: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“Một miền đất nước”</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viết về Ho</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ng Liên Sơn năm 1978.</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35305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4"/>
          <a:srcRect l="1837" r="2655"/>
          <a:stretch>
            <a:fillRect/>
          </a:stretch>
        </p:blipFill>
        <p:spPr>
          <a:xfrm>
            <a:off x="-55418" y="0"/>
            <a:ext cx="12302836" cy="6964652"/>
          </a:xfrm>
          <a:prstGeom prst="rect">
            <a:avLst/>
          </a:prstGeom>
        </p:spPr>
      </p:pic>
      <p:sp>
        <p:nvSpPr>
          <p:cNvPr id="12" name="Rectangle 11">
            <a:extLst>
              <a:ext uri="{FF2B5EF4-FFF2-40B4-BE49-F238E27FC236}">
                <a16:creationId xmlns:a16="http://schemas.microsoft.com/office/drawing/2014/main" id="{EABD863D-FCCB-4664-8284-D7787529EA3C}"/>
              </a:ext>
            </a:extLst>
          </p:cNvPr>
          <p:cNvSpPr/>
          <p:nvPr/>
        </p:nvSpPr>
        <p:spPr>
          <a:xfrm>
            <a:off x="2937426" y="320580"/>
            <a:ext cx="6317148"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55016B18-7664-44F7-818E-68D509216BE1}"/>
              </a:ext>
            </a:extLst>
          </p:cNvPr>
          <p:cNvGrpSpPr/>
          <p:nvPr/>
        </p:nvGrpSpPr>
        <p:grpSpPr>
          <a:xfrm>
            <a:off x="277091" y="1280585"/>
            <a:ext cx="11623964" cy="880726"/>
            <a:chOff x="2743199" y="1696221"/>
            <a:chExt cx="8432554" cy="880726"/>
          </a:xfrm>
          <a:solidFill>
            <a:srgbClr val="7DBE57">
              <a:alpha val="67000"/>
            </a:srgbClr>
          </a:solidFill>
        </p:grpSpPr>
        <p:grpSp>
          <p:nvGrpSpPr>
            <p:cNvPr id="15" name="Group 14">
              <a:extLst>
                <a:ext uri="{FF2B5EF4-FFF2-40B4-BE49-F238E27FC236}">
                  <a16:creationId xmlns:a16="http://schemas.microsoft.com/office/drawing/2014/main" id="{D3969F3E-F867-4A39-A635-BDB20DBC795D}"/>
                </a:ext>
              </a:extLst>
            </p:cNvPr>
            <p:cNvGrpSpPr/>
            <p:nvPr/>
          </p:nvGrpSpPr>
          <p:grpSpPr>
            <a:xfrm>
              <a:off x="2743199" y="1696221"/>
              <a:ext cx="8432554" cy="880726"/>
              <a:chOff x="5753100" y="1905000"/>
              <a:chExt cx="4876464" cy="460318"/>
            </a:xfrm>
            <a:grpFill/>
          </p:grpSpPr>
          <p:sp>
            <p:nvSpPr>
              <p:cNvPr id="17" name="Hexagon 16">
                <a:extLst>
                  <a:ext uri="{FF2B5EF4-FFF2-40B4-BE49-F238E27FC236}">
                    <a16:creationId xmlns:a16="http://schemas.microsoft.com/office/drawing/2014/main"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Xe</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liễu</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rủ</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grpSp>
        <p:nvGrpSpPr>
          <p:cNvPr id="20" name="Group 19">
            <a:extLst>
              <a:ext uri="{FF2B5EF4-FFF2-40B4-BE49-F238E27FC236}">
                <a16:creationId xmlns:a16="http://schemas.microsoft.com/office/drawing/2014/main" id="{DCC388D3-9D63-431B-A63D-5335A60A8AF1}"/>
              </a:ext>
            </a:extLst>
          </p:cNvPr>
          <p:cNvGrpSpPr/>
          <p:nvPr/>
        </p:nvGrpSpPr>
        <p:grpSpPr>
          <a:xfrm>
            <a:off x="277092" y="2592721"/>
            <a:ext cx="11623962" cy="874761"/>
            <a:chOff x="2743201" y="3008357"/>
            <a:chExt cx="8107950" cy="874761"/>
          </a:xfrm>
          <a:solidFill>
            <a:srgbClr val="7DBE57">
              <a:alpha val="67000"/>
            </a:srgbClr>
          </a:solidFill>
        </p:grpSpPr>
        <p:grpSp>
          <p:nvGrpSpPr>
            <p:cNvPr id="21" name="Group 20">
              <a:extLst>
                <a:ext uri="{FF2B5EF4-FFF2-40B4-BE49-F238E27FC236}">
                  <a16:creationId xmlns:a16="http://schemas.microsoft.com/office/drawing/2014/main" id="{A47FFDE4-58D3-43FB-81F4-CFFA11B22B30}"/>
                </a:ext>
              </a:extLst>
            </p:cNvPr>
            <p:cNvGrpSpPr/>
            <p:nvPr/>
          </p:nvGrpSpPr>
          <p:grpSpPr>
            <a:xfrm>
              <a:off x="2743201" y="3008357"/>
              <a:ext cx="8107950" cy="874761"/>
              <a:chOff x="5753100" y="1905000"/>
              <a:chExt cx="4688748" cy="457201"/>
            </a:xfrm>
            <a:grpFill/>
          </p:grpSpPr>
          <p:sp>
            <p:nvSpPr>
              <p:cNvPr id="23" name="Hexagon 22">
                <a:extLst>
                  <a:ext uri="{FF2B5EF4-FFF2-40B4-BE49-F238E27FC236}">
                    <a16:creationId xmlns:a16="http://schemas.microsoft.com/office/drawing/2014/main"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sương</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tím</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nhạt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grpSp>
      <p:grpSp>
        <p:nvGrpSpPr>
          <p:cNvPr id="26" name="Group 25">
            <a:extLst>
              <a:ext uri="{FF2B5EF4-FFF2-40B4-BE49-F238E27FC236}">
                <a16:creationId xmlns:a16="http://schemas.microsoft.com/office/drawing/2014/main" id="{A3EFFF0D-3605-4F40-9CB5-1A6E9A02500B}"/>
              </a:ext>
            </a:extLst>
          </p:cNvPr>
          <p:cNvGrpSpPr/>
          <p:nvPr/>
        </p:nvGrpSpPr>
        <p:grpSpPr>
          <a:xfrm>
            <a:off x="251639" y="3784356"/>
            <a:ext cx="11649415" cy="874762"/>
            <a:chOff x="2725447" y="4199992"/>
            <a:chExt cx="7947811" cy="874762"/>
          </a:xfrm>
          <a:solidFill>
            <a:srgbClr val="7DBE57">
              <a:alpha val="67000"/>
            </a:srgbClr>
          </a:solidFill>
        </p:grpSpPr>
        <p:grpSp>
          <p:nvGrpSpPr>
            <p:cNvPr id="27" name="Group 26">
              <a:extLst>
                <a:ext uri="{FF2B5EF4-FFF2-40B4-BE49-F238E27FC236}">
                  <a16:creationId xmlns:a16="http://schemas.microsoft.com/office/drawing/2014/main" id="{B59871A6-660A-4C67-A1EB-6CB4D73B6F93}"/>
                </a:ext>
              </a:extLst>
            </p:cNvPr>
            <p:cNvGrpSpPr/>
            <p:nvPr/>
          </p:nvGrpSpPr>
          <p:grpSpPr>
            <a:xfrm>
              <a:off x="2725447" y="4199992"/>
              <a:ext cx="7947811" cy="874762"/>
              <a:chOff x="5742834" y="1909700"/>
              <a:chExt cx="4596141" cy="457201"/>
            </a:xfrm>
            <a:grpFill/>
          </p:grpSpPr>
          <p:sp>
            <p:nvSpPr>
              <p:cNvPr id="29" name="Hexagon 28">
                <a:extLst>
                  <a:ext uri="{FF2B5EF4-FFF2-40B4-BE49-F238E27FC236}">
                    <a16:creationId xmlns:a16="http://schemas.microsoft.com/office/drawing/2014/main"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grpSp>
      <p:sp>
        <p:nvSpPr>
          <p:cNvPr id="34" name="TextBox 33">
            <a:extLst>
              <a:ext uri="{FF2B5EF4-FFF2-40B4-BE49-F238E27FC236}">
                <a16:creationId xmlns:a16="http://schemas.microsoft.com/office/drawing/2014/main" id="{8C520A9F-1702-4F1E-BE2C-123B79AE4535}"/>
              </a:ext>
            </a:extLst>
          </p:cNvPr>
          <p:cNvSpPr txBox="1"/>
          <p:nvPr/>
        </p:nvSpPr>
        <p:spPr>
          <a:xfrm>
            <a:off x="277091" y="5027053"/>
            <a:ext cx="11650071" cy="1569660"/>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Tree>
    <p:custDataLst>
      <p:tags r:id="rId1"/>
    </p:custDataLst>
    <p:extLst>
      <p:ext uri="{BB962C8B-B14F-4D97-AF65-F5344CB8AC3E}">
        <p14:creationId xmlns:p14="http://schemas.microsoft.com/office/powerpoint/2010/main" val="2679043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 name="直接连接符 34">
            <a:extLst>
              <a:ext uri="{FF2B5EF4-FFF2-40B4-BE49-F238E27FC236}">
                <a16:creationId xmlns:a16="http://schemas.microsoft.com/office/drawing/2014/main" id="{EDE1BC23-8BC9-4953-29D4-794133F522BB}"/>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02ABDFE-6D12-8881-A328-F6601B183EE7}"/>
              </a:ext>
            </a:extLst>
          </p:cNvPr>
          <p:cNvPicPr>
            <a:picLocks noChangeAspect="1"/>
          </p:cNvPicPr>
          <p:nvPr/>
        </p:nvPicPr>
        <p:blipFill>
          <a:blip r:embed="rId5"/>
          <a:stretch>
            <a:fillRect/>
          </a:stretch>
        </p:blipFill>
        <p:spPr>
          <a:xfrm>
            <a:off x="1898578" y="3869210"/>
            <a:ext cx="8586230" cy="2853946"/>
          </a:xfrm>
          <a:prstGeom prst="rect">
            <a:avLst/>
          </a:prstGeom>
        </p:spPr>
      </p:pic>
      <p:pic>
        <p:nvPicPr>
          <p:cNvPr id="4" name="Picture 2" descr="Cute woman teacher holding bell in government uniform character cartoon art illustration">
            <a:extLst>
              <a:ext uri="{FF2B5EF4-FFF2-40B4-BE49-F238E27FC236}">
                <a16:creationId xmlns:a16="http://schemas.microsoft.com/office/drawing/2014/main" id="{C94EA48F-40D6-5342-624B-132C3287EE8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5" name="云形 3">
            <a:extLst>
              <a:ext uri="{FF2B5EF4-FFF2-40B4-BE49-F238E27FC236}">
                <a16:creationId xmlns:a16="http://schemas.microsoft.com/office/drawing/2014/main" id="{6EAE443C-BC18-7E5D-28D4-3186217DCB72}"/>
              </a:ext>
            </a:extLst>
          </p:cNvPr>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chênh</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vênh</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6" name="云形 3">
            <a:extLst>
              <a:ext uri="{FF2B5EF4-FFF2-40B4-BE49-F238E27FC236}">
                <a16:creationId xmlns:a16="http://schemas.microsoft.com/office/drawing/2014/main" id="{0FFC875D-33DB-639A-7DFF-F66E82DEBCD2}"/>
              </a:ext>
            </a:extLst>
          </p:cNvPr>
          <p:cNvSpPr/>
          <p:nvPr/>
        </p:nvSpPr>
        <p:spPr>
          <a:xfrm>
            <a:off x="8486775" y="714137"/>
            <a:ext cx="3495675"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lướt thướt liễu rủ</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7" name="云形 3">
            <a:extLst>
              <a:ext uri="{FF2B5EF4-FFF2-40B4-BE49-F238E27FC236}">
                <a16:creationId xmlns:a16="http://schemas.microsoft.com/office/drawing/2014/main" id="{D39D6F60-D6F7-DF06-2E6B-6C64B32A9754}"/>
              </a:ext>
            </a:extLst>
          </p:cNvPr>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Tu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Dí</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a:extLst>
              <a:ext uri="{FF2B5EF4-FFF2-40B4-BE49-F238E27FC236}">
                <a16:creationId xmlns:a16="http://schemas.microsoft.com/office/drawing/2014/main" id="{10C5A3D9-9AA9-32EA-C872-E3FEEBF3F664}"/>
              </a:ext>
            </a:extLst>
          </p:cNvPr>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Phù</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Lá</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a16="http://schemas.microsoft.com/office/drawing/2014/main" id="{E5295F9D-06A3-814C-BB77-7B2CF6DEEC33}"/>
              </a:ext>
            </a:extLst>
          </p:cNvPr>
          <p:cNvSpPr/>
          <p:nvPr/>
        </p:nvSpPr>
        <p:spPr>
          <a:xfrm>
            <a:off x="8976916" y="4395369"/>
            <a:ext cx="3034109" cy="1729206"/>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người ngựa dập dìu</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Tree>
    <p:custDataLst>
      <p:tags r:id="rId1"/>
    </p:custDataLst>
    <p:extLst>
      <p:ext uri="{BB962C8B-B14F-4D97-AF65-F5344CB8AC3E}">
        <p14:creationId xmlns:p14="http://schemas.microsoft.com/office/powerpoint/2010/main" val="2476493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EBEAE55-5E47-4643-BEF5-D871BE07453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31-ĐỌC ĐƯỜNG ĐI SAP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8C54828-C526-48F2-8382-3432E3255C92}: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E61D9E66-723D-4A5C-A5E0-30C603A45792}: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EBEFFCBC-274C-4190-A565-1F08E4B44F80}: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9DF17F36-22CB-474A-9C82-A6B6D40F6AFF}: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42FC9EB2-C544-427B-BFAF-B580990ABAEB}: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81A17FE3-A729-451C-BEA0-755790378D87}: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F91F68DC-1AD9-4D8C-87FF-AF6CAD748327}: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D3CE6217-9776-480F-9B0A-915B6369990C}: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BAFDBD0E-52D5-4379-A4E3-9B1DDD411F96}: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514DD9D7-C9D3-42DA-978E-2E22E9FB4013}:278"/>
</p:tagLst>
</file>

<file path=ppt/tags/tag2.xml><?xml version="1.0" encoding="utf-8"?>
<p:tagLst xmlns:a="http://schemas.openxmlformats.org/drawingml/2006/main" xmlns:r="http://schemas.openxmlformats.org/officeDocument/2006/relationships" xmlns:p="http://schemas.openxmlformats.org/presentationml/2006/main">
  <p:tag name="GENSWF_SLIDE_UID" val="{90EA8264-B087-45D0-A178-2C813113FDB5}:261"/>
</p:tagLst>
</file>

<file path=ppt/tags/tag20.xml><?xml version="1.0" encoding="utf-8"?>
<p:tagLst xmlns:a="http://schemas.openxmlformats.org/drawingml/2006/main" xmlns:r="http://schemas.openxmlformats.org/officeDocument/2006/relationships" xmlns:p="http://schemas.openxmlformats.org/presentationml/2006/main">
  <p:tag name="GENSWF_SLIDE_UID" val="{1379CEE2-988E-4E7A-90FB-E76EBCF4B225}:279"/>
</p:tagLst>
</file>

<file path=ppt/tags/tag21.xml><?xml version="1.0" encoding="utf-8"?>
<p:tagLst xmlns:a="http://schemas.openxmlformats.org/drawingml/2006/main" xmlns:r="http://schemas.openxmlformats.org/officeDocument/2006/relationships" xmlns:p="http://schemas.openxmlformats.org/presentationml/2006/main">
  <p:tag name="GENSWF_SLIDE_UID" val="{C2A6C630-816C-4D4E-916E-C373CCEFE4BC}:280"/>
</p:tagLst>
</file>

<file path=ppt/tags/tag22.xml><?xml version="1.0" encoding="utf-8"?>
<p:tagLst xmlns:a="http://schemas.openxmlformats.org/drawingml/2006/main" xmlns:r="http://schemas.openxmlformats.org/officeDocument/2006/relationships" xmlns:p="http://schemas.openxmlformats.org/presentationml/2006/main">
  <p:tag name="GENSWF_SLIDE_UID" val="{55746DC6-13E1-47D1-804F-112674C596D2}: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60B1C76D-6F04-4439-80C9-15549A2142C2}:282"/>
</p:tagLst>
</file>

<file path=ppt/tags/tag24.xml><?xml version="1.0" encoding="utf-8"?>
<p:tagLst xmlns:a="http://schemas.openxmlformats.org/drawingml/2006/main" xmlns:r="http://schemas.openxmlformats.org/officeDocument/2006/relationships" xmlns:p="http://schemas.openxmlformats.org/presentationml/2006/main">
  <p:tag name="GENSWF_SLIDE_UID" val="{68E7A979-DB53-4789-8C5B-E9AC0177A3F5}: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DA86009C-3D97-4732-A184-68BFC0105E00}:284"/>
</p:tagLst>
</file>

<file path=ppt/tags/tag26.xml><?xml version="1.0" encoding="utf-8"?>
<p:tagLst xmlns:a="http://schemas.openxmlformats.org/drawingml/2006/main" xmlns:r="http://schemas.openxmlformats.org/officeDocument/2006/relationships" xmlns:p="http://schemas.openxmlformats.org/presentationml/2006/main">
  <p:tag name="GENSWF_SLIDE_UID" val="{5E2B45F7-AE31-43F9-AD23-D93202F6E367}:285"/>
</p:tagLst>
</file>

<file path=ppt/tags/tag27.xml><?xml version="1.0" encoding="utf-8"?>
<p:tagLst xmlns:a="http://schemas.openxmlformats.org/drawingml/2006/main" xmlns:r="http://schemas.openxmlformats.org/officeDocument/2006/relationships" xmlns:p="http://schemas.openxmlformats.org/presentationml/2006/main">
  <p:tag name="GENSWF_SLIDE_UID" val="{6C1C260A-6814-47A6-8D45-EE910E37A498}:286"/>
</p:tagLst>
</file>

<file path=ppt/tags/tag28.xml><?xml version="1.0" encoding="utf-8"?>
<p:tagLst xmlns:a="http://schemas.openxmlformats.org/drawingml/2006/main" xmlns:r="http://schemas.openxmlformats.org/officeDocument/2006/relationships" xmlns:p="http://schemas.openxmlformats.org/presentationml/2006/main">
  <p:tag name="GENSWF_SLIDE_UID" val="{FF03906A-4C5F-4645-843B-86AE4CC543DF}:287"/>
</p:tagLst>
</file>

<file path=ppt/tags/tag29.xml><?xml version="1.0" encoding="utf-8"?>
<p:tagLst xmlns:a="http://schemas.openxmlformats.org/drawingml/2006/main" xmlns:r="http://schemas.openxmlformats.org/officeDocument/2006/relationships" xmlns:p="http://schemas.openxmlformats.org/presentationml/2006/main">
  <p:tag name="GENSWF_SLIDE_UID" val="{5FFBDA7B-5903-4035-8F43-9669D08CCFED}:288"/>
</p:tagLst>
</file>

<file path=ppt/tags/tag3.xml><?xml version="1.0" encoding="utf-8"?>
<p:tagLst xmlns:a="http://schemas.openxmlformats.org/drawingml/2006/main" xmlns:r="http://schemas.openxmlformats.org/officeDocument/2006/relationships" xmlns:p="http://schemas.openxmlformats.org/presentationml/2006/main">
  <p:tag name="GENSWF_SLIDE_UID" val="{A6C53D19-507F-4BA2-B9DE-EE96E04CBF30}: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FD0D7074-80E5-4E39-91F0-6F91453C6C4F}:289"/>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GENSWF_SLIDE_UID" val="{8A276F45-BEAE-4667-A9F5-56D5AF1B6DD9}:290"/>
</p:tagLst>
</file>

<file path=ppt/tags/tag33.xml><?xml version="1.0" encoding="utf-8"?>
<p:tagLst xmlns:a="http://schemas.openxmlformats.org/drawingml/2006/main" xmlns:r="http://schemas.openxmlformats.org/officeDocument/2006/relationships" xmlns:p="http://schemas.openxmlformats.org/presentationml/2006/main">
  <p:tag name="GENSWF_SLIDE_UID" val="{107C90CB-FB77-4FDC-A99C-E169CE5E5FCD}:291"/>
</p:tagLst>
</file>

<file path=ppt/tags/tag4.xml><?xml version="1.0" encoding="utf-8"?>
<p:tagLst xmlns:a="http://schemas.openxmlformats.org/drawingml/2006/main" xmlns:r="http://schemas.openxmlformats.org/officeDocument/2006/relationships" xmlns:p="http://schemas.openxmlformats.org/presentationml/2006/main">
  <p:tag name="GENSWF_SLIDE_UID" val="{F8AE8E85-8D66-4AA4-AF77-3BD75DCC5903}:258"/>
</p:tagLst>
</file>

<file path=ppt/tags/tag5.xml><?xml version="1.0" encoding="utf-8"?>
<p:tagLst xmlns:a="http://schemas.openxmlformats.org/drawingml/2006/main" xmlns:r="http://schemas.openxmlformats.org/officeDocument/2006/relationships" xmlns:p="http://schemas.openxmlformats.org/presentationml/2006/main">
  <p:tag name="GENSWF_SLIDE_UID" val="{4E59F9E9-BE5F-466E-8BE0-BFDCBD11FE76}:259"/>
</p:tagLst>
</file>

<file path=ppt/tags/tag6.xml><?xml version="1.0" encoding="utf-8"?>
<p:tagLst xmlns:a="http://schemas.openxmlformats.org/drawingml/2006/main" xmlns:r="http://schemas.openxmlformats.org/officeDocument/2006/relationships" xmlns:p="http://schemas.openxmlformats.org/presentationml/2006/main">
  <p:tag name="GENSWF_SLIDE_UID" val="{E09A3D07-CD23-425D-AB8E-89D3360853EE}:262"/>
</p:tagLst>
</file>

<file path=ppt/tags/tag7.xml><?xml version="1.0" encoding="utf-8"?>
<p:tagLst xmlns:a="http://schemas.openxmlformats.org/drawingml/2006/main" xmlns:r="http://schemas.openxmlformats.org/officeDocument/2006/relationships" xmlns:p="http://schemas.openxmlformats.org/presentationml/2006/main">
  <p:tag name="GENSWF_SLIDE_UID" val="{2A0658DB-8A26-4742-ABE9-5B7ADDA210C5}:263"/>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GENSWF_SLIDE_UID" val="{F4C2C798-6013-4955-A646-DFC4A143A43A}: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1561</Words>
  <Application>Microsoft Office PowerPoint</Application>
  <PresentationFormat>Widescreen</PresentationFormat>
  <Paragraphs>139</Paragraphs>
  <Slides>30</Slides>
  <Notes>30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宋体</vt:lpstr>
      <vt:lpstr>#9Slide07 IcielStormtrooper</vt:lpstr>
      <vt:lpstr>Arial</vt:lpstr>
      <vt:lpstr>Calibri</vt:lpstr>
      <vt:lpstr>Calibri Light</vt:lpstr>
      <vt:lpstr>Cambria</vt:lpstr>
      <vt:lpstr>等线</vt:lpstr>
      <vt:lpstr>方正姚体</vt:lpstr>
      <vt:lpstr>Source Han Sans CN Regular</vt:lpstr>
      <vt:lpstr>Times New Roman</vt:lpstr>
      <vt:lpstr>UVF Mussica Swash</vt:lpstr>
      <vt:lpstr>UVF TypoSlabserif</vt:lpstr>
      <vt:lpstr>方正大黑简体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31-ĐỌC ĐƯỜNG ĐI SAPA</dc:title>
  <dc:creator>Administrator</dc:creator>
  <cp:lastModifiedBy>Administrator</cp:lastModifiedBy>
  <cp:revision>5</cp:revision>
  <dcterms:created xsi:type="dcterms:W3CDTF">2025-04-19T09:01:29Z</dcterms:created>
  <dcterms:modified xsi:type="dcterms:W3CDTF">2025-04-19T09:14:41Z</dcterms:modified>
</cp:coreProperties>
</file>