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CE4FA-D4DA-4225-A559-CA17D66A880D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46DCD-FD95-4B14-BEFF-7D192EA8E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26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5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38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8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5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8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59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7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6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9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6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11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32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78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09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7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8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4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7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bao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F734D-E192-4D8D-9071-403D9235B6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7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6DCD-FD95-4B14-BEFF-7D192EA8E5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2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7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6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9373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6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4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3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9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FB552-D291-40B7-B857-C35B23444915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1036-F1A5-457E-9AAB-790E0AC21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7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0.xm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4.xm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4.png"/><Relationship Id="rId5" Type="http://schemas.openxmlformats.org/officeDocument/2006/relationships/slide" Target="slide2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slide" Target="slide25.xml"/><Relationship Id="rId5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slide" Target="slide25.xml"/><Relationship Id="rId5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NUL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3.gif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61.png"/><Relationship Id="rId10" Type="http://schemas.openxmlformats.org/officeDocument/2006/relationships/image" Target="../media/image17.gif"/><Relationship Id="rId4" Type="http://schemas.openxmlformats.org/officeDocument/2006/relationships/image" Target="../media/image60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microsoft.com/office/2007/relationships/hdphoto" Target="../media/hdphoto2.wdp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0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65.jpeg"/><Relationship Id="rId11" Type="http://schemas.openxmlformats.org/officeDocument/2006/relationships/image" Target="../media/image72.png"/><Relationship Id="rId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73.png"/><Relationship Id="rId5" Type="http://schemas.microsoft.com/office/2007/relationships/hdphoto" Target="../media/hdphoto3.wdp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78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25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microsoft.com/office/2007/relationships/hdphoto" Target="../media/hdphoto6.wdp"/><Relationship Id="rId4" Type="http://schemas.openxmlformats.org/officeDocument/2006/relationships/image" Target="../media/image63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NUL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NUL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slide" Target="slide6.xml"/><Relationship Id="rId26" Type="http://schemas.openxmlformats.org/officeDocument/2006/relationships/image" Target="../media/image31.png"/><Relationship Id="rId3" Type="http://schemas.openxmlformats.org/officeDocument/2006/relationships/audio" Target="../media/media1.wav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2" Type="http://schemas.microsoft.com/office/2007/relationships/media" Target="../media/media1.wav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24" Type="http://schemas.openxmlformats.org/officeDocument/2006/relationships/slide" Target="slide14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slide" Target="slide20.xml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NULL"/><Relationship Id="rId14" Type="http://schemas.openxmlformats.org/officeDocument/2006/relationships/slide" Target="slide7.xml"/><Relationship Id="rId22" Type="http://schemas.openxmlformats.org/officeDocument/2006/relationships/slide" Target="slide10.xml"/><Relationship Id="rId27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5" Type="http://schemas.openxmlformats.org/officeDocument/2006/relationships/slide" Target="slide25.xml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10" Type="http://schemas.openxmlformats.org/officeDocument/2006/relationships/image" Target="NULL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DE33A2-8E8F-1047-8F3A-CB9C461078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4386" y="514350"/>
            <a:ext cx="3283647" cy="157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B976E-5DC6-FEB0-C4C1-6084ABED1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9323" y="2010023"/>
            <a:ext cx="6578154" cy="3066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941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5288617" y="3744147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47683-5A9B-5BE7-27A3-4B2C1DE36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037" y="264160"/>
            <a:ext cx="3149351" cy="3149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1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91440"/>
            <a:ext cx="8839200" cy="203199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49076" y="400317"/>
            <a:ext cx="671416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vi-VN" sz="3200" dirty="0">
                <a:solidFill>
                  <a:srgbClr val="FFDE59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Thấy chiếc cặp đẹp, Ngọc nằng nặc đòi mẹ mua cho bằng được, mặc dù chiếc cặp ở nhà vẫn còn dùng tốt.</a:t>
            </a:r>
            <a:endParaRPr lang="en-US" sz="3200" dirty="0">
              <a:solidFill>
                <a:srgbClr val="FFDE59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44600" y="2532314"/>
            <a:ext cx="8366760" cy="2364806"/>
            <a:chOff x="0" y="0"/>
            <a:chExt cx="8978813" cy="3064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877710" y="346548"/>
              <a:ext cx="7222140" cy="23926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latin typeface="+mj-lt"/>
                  <a:ea typeface="Times New Roman" panose="02020603050405020304" pitchFamily="18" charset="0"/>
                </a:rPr>
                <a:t>Không đồng ý. Vì cặp ở nhà vẫn dùng tốt chưa cần thiết để mua cặp mới.</a:t>
              </a:r>
              <a:endParaRPr lang="en-US" sz="4000" b="1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7951" y="240804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DE5C05-0523-4432-A59D-3A02404E4DC9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4C8DE49-529B-416C-8130-519EE3E9659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983CD5A-716E-40A2-89EA-5E1AA253A6EF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60550E2-B86B-4922-A916-CA5182C31BB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7DD1797-BAC8-4BAE-B1DE-63F7470919E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7EADA06-DA39-4F97-8E00-501FBC7BABE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EA211B1-00BF-4A98-B10D-51BA9E1253C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C5D9BFC-4ACF-43E3-A49A-4A874264F79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0266405A-F478-4C96-A178-FF5F2DF164D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D3C886-6809-48FB-8929-DC8022C472B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19C5506-EB0E-4F38-BFBA-4263FFF7331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85B0337-9344-4A53-92DB-B5D80D257F5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0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5345231" y="3911723"/>
            <a:ext cx="1501539" cy="1978963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D472B-FC70-E53C-B60D-ECB434164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829" y="314960"/>
            <a:ext cx="3217261" cy="3217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9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89760" y="274320"/>
            <a:ext cx="8768080" cy="233679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8916" y="1030569"/>
            <a:ext cx="67141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 cân nhắc rất kĩ việc sử dụng tiền tiết kiệm để mua đồ chơi.</a:t>
            </a:r>
            <a:endParaRPr lang="en-US" sz="3600" dirty="0">
              <a:solidFill>
                <a:srgbClr val="FFDE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10E13-5BF5-4921-B9F7-6AE2EB13DC84}"/>
              </a:ext>
            </a:extLst>
          </p:cNvPr>
          <p:cNvGrpSpPr/>
          <p:nvPr/>
        </p:nvGrpSpPr>
        <p:grpSpPr>
          <a:xfrm>
            <a:off x="1529080" y="3456874"/>
            <a:ext cx="8224520" cy="2039686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684528" y="3946949"/>
              <a:ext cx="5695615" cy="1664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Đồng ý. Vì tiền cần dùng với mục đích chính đáng, không được dùng tiền bừa bãi không có mục đích.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9535497" y="3330792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193873-BF2E-4424-B442-C6C5C70BA0F3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DF143C3B-F285-4C25-8901-023A74A57B1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0491CCC-7BD3-4166-964D-BAE79732CAAE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2B7F97F-1DAC-4742-B55A-36158B22D57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AF7725F-26E0-417A-9350-6E116400D35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EF7FB06-B3FA-4FC5-BFFB-ADA8E0CD1BE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FE3809C-49AA-43B3-91CF-9834FC4690E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ECA22C6-66C1-4A38-99C8-8956FF7F39E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A2F2CE14-4F1B-4A96-9B4A-1F4C48F22B0C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662FC74-BD1C-493D-BFFE-285927F497E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5BF727D2-2DD0-4040-A057-88C48E4749BF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B7366A1F-3C0E-4828-AE85-A1B00D918DB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7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3" name="Freeform 3">
            <a:hlinkClick r:id="rId5" action="ppaction://hlinksldjump"/>
          </p:cNvPr>
          <p:cNvSpPr/>
          <p:nvPr/>
        </p:nvSpPr>
        <p:spPr>
          <a:xfrm>
            <a:off x="5288617" y="3889592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B5994-B5FD-B416-30C5-68CD192995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894" y="254001"/>
            <a:ext cx="3535680" cy="3535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1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274321"/>
            <a:ext cx="9804400" cy="1701804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7551" y="583197"/>
            <a:ext cx="847689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600" dirty="0">
                <a:solidFill>
                  <a:srgbClr val="FFDE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Biết hoàn cảnh gia đình khó khăn, Lan nói với mẹ: “Mặc lại quần áo cũ vẫn được mẹ ạ”.</a:t>
            </a:r>
            <a:endParaRPr lang="en-US" sz="3600" dirty="0">
              <a:solidFill>
                <a:srgbClr val="FFDE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55D66-9CD1-4842-B66C-B7A202B61EC8}"/>
              </a:ext>
            </a:extLst>
          </p:cNvPr>
          <p:cNvGrpSpPr/>
          <p:nvPr/>
        </p:nvGrpSpPr>
        <p:grpSpPr>
          <a:xfrm>
            <a:off x="513080" y="3192713"/>
            <a:ext cx="9210040" cy="2182774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385351" y="4222821"/>
              <a:ext cx="5860855" cy="1296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vi-VN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 ý. Bạn Lan biết thương bố mẹ, quý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vi-VN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đồ vật của mình.</a:t>
              </a:r>
              <a:endPara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9486691" y="3175102"/>
            <a:ext cx="1757552" cy="2316378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A4D4BB-C86C-4790-B386-CAE14D5451A4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768EA4A-B0D1-444B-9A84-CB1C37ECF14F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3D2A9AF-19D6-47AA-860A-F1CA15EC53FE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F2D9FA11-BA0D-4418-9783-BB356004495D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A978DAA-D1D7-4288-8532-F1B01FBDE594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C7CD8DD1-8E0B-48B9-A504-693CB8D46A95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ED74AC24-14C7-4F2F-917F-05D16FE4E730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7DF9424-C2D5-48BF-A383-4C79A7DEEB57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099000D-B99E-45A1-B512-78FF4D4527C6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7EA70C9-8CD9-441B-B861-2936E7B20188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6FC8264-EB75-42F6-95CF-83B59D7377F3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F5C6783-A1A2-4282-876E-FD8C7FD3C924}"/>
              </a:ext>
            </a:extLst>
          </p:cNvPr>
          <p:cNvSpPr txBox="1"/>
          <p:nvPr/>
        </p:nvSpPr>
        <p:spPr>
          <a:xfrm>
            <a:off x="355600" y="1726488"/>
            <a:ext cx="1032397" cy="80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Paytone One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0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260131" y="3855822"/>
            <a:ext cx="1757552" cy="2316378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F576519-35F9-92A0-FF45-2008695FD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938" y="734089"/>
            <a:ext cx="1859022" cy="28243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5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40000" y="193041"/>
            <a:ext cx="8453120" cy="2194560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13760" y="603849"/>
            <a:ext cx="66548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8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DE59"/>
                </a:solidFill>
                <a:latin typeface="+mj-lt"/>
              </a:rPr>
              <a:t>g. Hoa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xếp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ngay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ngắn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tờ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tiền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trân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trọng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nó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vì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công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sức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lao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vất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vả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DE59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FDE59"/>
                </a:solidFill>
                <a:latin typeface="+mj-lt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7B2F0A-964B-4900-B0A6-7C9BCD26A84C}"/>
              </a:ext>
            </a:extLst>
          </p:cNvPr>
          <p:cNvGrpSpPr/>
          <p:nvPr/>
        </p:nvGrpSpPr>
        <p:grpSpPr>
          <a:xfrm>
            <a:off x="1417320" y="3111434"/>
            <a:ext cx="8966200" cy="2283526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734476" y="4252550"/>
              <a:ext cx="5307294" cy="1293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+mj-lt"/>
                  <a:ea typeface="Times New Roman" panose="02020603050405020304" pitchFamily="18" charset="0"/>
                </a:rPr>
                <a:t>Đồng ý. Vì bạn Hoa biết quý trọng những đồng tiền.</a:t>
              </a:r>
              <a:endParaRPr lang="en-US" sz="3600" b="1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10020" y="3180692"/>
            <a:ext cx="1606842" cy="2117749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4D94CE-29CE-420D-8CB8-D7A8BFA5782D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899B506-FB7C-41D1-B614-573921A41883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985DF8C-1516-45C2-BE42-0C7CC8505F0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5252CA0-2479-4F5B-9C2C-FFAF905E643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D8EF26E-391B-4910-996B-4BFAE31522F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B1A6561-3200-40BB-848A-7CF987EFE8C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CC6B432-9AF9-4749-94EE-625A3C5256E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6F1CDD-BC7E-4E6D-B2B3-2C13093F27B2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3C5F9B0-3135-4646-93E8-097C0C963EE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A82BBDF-035B-468C-8309-6F52E395533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0E4F5B81-6E12-4575-8B92-481E8FD5B9B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886595F-5698-4A17-9829-310ECE623F7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9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>
            <a:hlinkClick r:id="rId6" action="ppaction://hlinksldjump"/>
          </p:cNvPr>
          <p:cNvSpPr/>
          <p:nvPr/>
        </p:nvSpPr>
        <p:spPr>
          <a:xfrm>
            <a:off x="5292580" y="4054452"/>
            <a:ext cx="1606842" cy="2117749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ADA18A-71C9-6CA3-A0E1-8563D9E2B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5961" y="223520"/>
            <a:ext cx="3541357" cy="35413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96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C9FB1C4-7508-4032-B50D-003ABB087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64" y="-45308"/>
            <a:ext cx="4257489" cy="4257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FBB6F72-F5D7-4C8A-85AB-2A987DF26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8729" y="20773"/>
            <a:ext cx="3137455" cy="3137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7465190" y="5907200"/>
            <a:ext cx="4576965" cy="123578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396" y="5892995"/>
            <a:ext cx="1053605" cy="558411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44411" y="2313829"/>
            <a:ext cx="4200007" cy="451613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048025" y="5166284"/>
            <a:ext cx="1608503" cy="1481834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644410" y="-218288"/>
            <a:ext cx="4415733" cy="2351378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05600" y="-610110"/>
            <a:ext cx="5486400" cy="54864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2140737">
            <a:off x="5945187" y="1813130"/>
            <a:ext cx="1374055" cy="1105093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328300" y="2083437"/>
            <a:ext cx="7308313" cy="3067881"/>
            <a:chOff x="1028700" y="4802668"/>
            <a:chExt cx="10962469" cy="4601822"/>
          </a:xfrm>
        </p:grpSpPr>
        <p:sp>
          <p:nvSpPr>
            <p:cNvPr id="14" name="Freeform 14"/>
            <p:cNvSpPr/>
            <p:nvPr/>
          </p:nvSpPr>
          <p:spPr>
            <a:xfrm>
              <a:off x="1028700" y="4802668"/>
              <a:ext cx="10962469" cy="4601822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317194" y="5664367"/>
              <a:ext cx="8501088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defRPr/>
              </a:pPr>
              <a:r>
                <a:rPr lang="en-US" sz="6400" spc="277" dirty="0">
                  <a:solidFill>
                    <a:srgbClr val="990C07"/>
                  </a:solidFill>
                  <a:latin typeface="+mj-lt"/>
                </a:rPr>
                <a:t>CHÚC MỪNG</a:t>
              </a:r>
            </a:p>
            <a:p>
              <a:pPr algn="ctr" defTabSz="609630">
                <a:defRPr/>
              </a:pPr>
              <a:r>
                <a:rPr lang="en-US" sz="6400" spc="277" dirty="0">
                  <a:solidFill>
                    <a:srgbClr val="990C07"/>
                  </a:solidFill>
                  <a:latin typeface="+mj-lt"/>
                </a:rPr>
                <a:t>NĂM MỚI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557441" y="3974615"/>
            <a:ext cx="4259385" cy="3236571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2" name="Picture 21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0977CD5-166E-457F-942D-C931B6F7BC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74" y="5171170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4A250EF7-607C-40C7-8C0C-A1534B97DD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59" y="5225198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0B717D25-618D-45C0-9138-417EFAB21F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54" y="5279227"/>
            <a:ext cx="1527106" cy="1527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40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275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4240087" y="1180629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7287186" y="1099424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A241E-8707-2B3E-CAAF-6AF7553A0B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8399" y="5081960"/>
            <a:ext cx="6846401" cy="1652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41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3234553" y="1692066"/>
            <a:ext cx="2312008" cy="1407783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A0E0AED-FD93-46AC-8866-5899E259C0FE}"/>
              </a:ext>
            </a:extLst>
          </p:cNvPr>
          <p:cNvGrpSpPr/>
          <p:nvPr/>
        </p:nvGrpSpPr>
        <p:grpSpPr>
          <a:xfrm>
            <a:off x="175735" y="304648"/>
            <a:ext cx="6666192" cy="1457052"/>
            <a:chOff x="2677382" y="2601792"/>
            <a:chExt cx="6666192" cy="14570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C404BF-1757-4736-92E7-7B35F1373687}"/>
                </a:ext>
              </a:extLst>
            </p:cNvPr>
            <p:cNvSpPr txBox="1"/>
            <p:nvPr/>
          </p:nvSpPr>
          <p:spPr>
            <a:xfrm>
              <a:off x="2693997" y="2601792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9FB9C1-50C0-449B-A1A5-BEA3531323AF}"/>
                </a:ext>
              </a:extLst>
            </p:cNvPr>
            <p:cNvSpPr txBox="1"/>
            <p:nvPr/>
          </p:nvSpPr>
          <p:spPr>
            <a:xfrm>
              <a:off x="2677382" y="2612294"/>
              <a:ext cx="66495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 nhí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73446" y="1907909"/>
              <a:ext cx="497576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đóng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phỏng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khác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lang="nl-NL" sz="2800" dirty="0">
                  <a:effectLst/>
                  <a:ea typeface="Times New Roman" panose="02020603050405020304" pitchFamily="18" charset="0"/>
                </a:rPr>
                <a:t>về kiến thức quyền và bổn phận trẻ em của các bạn trong lớp, chia sẻ về những tình bạn đẹp, kỉ niệm đẹp với bạn,...</a:t>
              </a:r>
              <a:endParaRPr lang="en-US" sz="2800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732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2046190" y="3429000"/>
            <a:ext cx="3649795" cy="1533104"/>
            <a:chOff x="2046190" y="3429000"/>
            <a:chExt cx="3649795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2099412" y="3429000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2046190" y="3558542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4C893-637F-4DF6-83BE-07AEED22C584}"/>
              </a:ext>
            </a:extLst>
          </p:cNvPr>
          <p:cNvGrpSpPr/>
          <p:nvPr/>
        </p:nvGrpSpPr>
        <p:grpSpPr>
          <a:xfrm>
            <a:off x="3003804" y="1196786"/>
            <a:ext cx="2261442" cy="1371245"/>
            <a:chOff x="4461861" y="1475041"/>
            <a:chExt cx="3413917" cy="19860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7F1B5B-498B-4F19-80B5-977A696457CF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5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CF2F7E0C-B768-47BF-BBD6-83D24167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7405EE-A691-4742-B30B-8D1474BF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984C128-5CEB-403E-9FE2-7BAE91D7EF4F}"/>
              </a:ext>
            </a:extLst>
          </p:cNvPr>
          <p:cNvGrpSpPr/>
          <p:nvPr/>
        </p:nvGrpSpPr>
        <p:grpSpPr>
          <a:xfrm>
            <a:off x="8849474" y="1110844"/>
            <a:ext cx="3162028" cy="1764828"/>
            <a:chOff x="4429463" y="2601792"/>
            <a:chExt cx="3162028" cy="176482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F56F59-FE46-46B6-859E-BD8355213D89}"/>
                </a:ext>
              </a:extLst>
            </p:cNvPr>
            <p:cNvSpPr txBox="1"/>
            <p:nvPr/>
          </p:nvSpPr>
          <p:spPr>
            <a:xfrm>
              <a:off x="4446078" y="2601792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361950">
                    <a:solidFill>
                      <a:prstClr val="white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3742B0-664C-4DD1-9CFF-FA5BFB12F4A4}"/>
                </a:ext>
              </a:extLst>
            </p:cNvPr>
            <p:cNvSpPr txBox="1"/>
            <p:nvPr/>
          </p:nvSpPr>
          <p:spPr>
            <a:xfrm>
              <a:off x="4429463" y="2612294"/>
              <a:ext cx="314541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Phóng viên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60000">
                        <a:srgbClr val="00B0F0"/>
                      </a:gs>
                      <a:gs pos="28000">
                        <a:srgbClr val="FFC000"/>
                      </a:gs>
                      <a:gs pos="11000">
                        <a:srgbClr val="FF0000"/>
                      </a:gs>
                      <a:gs pos="75000">
                        <a:srgbClr val="00B050"/>
                      </a:gs>
                      <a:gs pos="44000">
                        <a:srgbClr val="FFFF00"/>
                      </a:gs>
                      <a:gs pos="91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nhí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828ABF-FFA1-410D-B3AD-2D9E148FD751}"/>
              </a:ext>
            </a:extLst>
          </p:cNvPr>
          <p:cNvGrpSpPr/>
          <p:nvPr/>
        </p:nvGrpSpPr>
        <p:grpSpPr>
          <a:xfrm>
            <a:off x="6475599" y="1024549"/>
            <a:ext cx="2312008" cy="1463843"/>
            <a:chOff x="9393470" y="1141660"/>
            <a:chExt cx="2312008" cy="146384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1C03D10-5068-4DCE-BCA7-97180CE85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49"/>
            <a:stretch/>
          </p:blipFill>
          <p:spPr>
            <a:xfrm flipH="1">
              <a:off x="9393470" y="1141660"/>
              <a:ext cx="2312008" cy="1463843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0F0CD3-0E12-401C-A72E-E8168C4F65C5}"/>
                </a:ext>
              </a:extLst>
            </p:cNvPr>
            <p:cNvSpPr txBox="1"/>
            <p:nvPr/>
          </p:nvSpPr>
          <p:spPr>
            <a:xfrm>
              <a:off x="9504524" y="1815529"/>
              <a:ext cx="1107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Mẫu: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5851333" y="2892660"/>
            <a:ext cx="3725902" cy="1784873"/>
            <a:chOff x="2056808" y="4151977"/>
            <a:chExt cx="3725902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-54853"/>
                <a:gd name="adj2" fmla="val 8151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56808" y="4175203"/>
              <a:ext cx="36497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40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 descr="Calendar&#10;&#10;Description automatically generated">
            <a:extLst>
              <a:ext uri="{FF2B5EF4-FFF2-40B4-BE49-F238E27FC236}">
                <a16:creationId xmlns:a16="http://schemas.microsoft.com/office/drawing/2014/main" id="{BF624CFD-1681-467E-812B-F3DB64B99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374113" y="1024549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EA200-5DC4-432D-9D1C-2E8D4FD25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7"/>
          <a:stretch/>
        </p:blipFill>
        <p:spPr>
          <a:xfrm>
            <a:off x="-726534" y="3330169"/>
            <a:ext cx="6858000" cy="336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B75E7B-C223-496E-8BEF-88EDCD937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7"/>
          <a:stretch/>
        </p:blipFill>
        <p:spPr>
          <a:xfrm>
            <a:off x="5682399" y="3014688"/>
            <a:ext cx="6858000" cy="3458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1B43B-04E9-5BC8-BC61-4BE64D9B0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338" y="1468059"/>
            <a:ext cx="5681964" cy="1402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7965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31EDB-F562-E3D0-28C4-693495EF1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99" y="3317166"/>
            <a:ext cx="4529721" cy="1707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675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162046" y="829003"/>
            <a:ext cx="2158973" cy="4815079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98F58-8F23-4082-8EE4-8F3913C9E293}"/>
              </a:ext>
            </a:extLst>
          </p:cNvPr>
          <p:cNvGrpSpPr/>
          <p:nvPr/>
        </p:nvGrpSpPr>
        <p:grpSpPr>
          <a:xfrm>
            <a:off x="2589240" y="1139496"/>
            <a:ext cx="1933614" cy="1216102"/>
            <a:chOff x="4461861" y="1475041"/>
            <a:chExt cx="3413917" cy="198608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1A6C37-7702-438E-B66D-AA3677AD5612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40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1D1D3DF0-0A38-4234-9BBB-623D4322C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C4B0A80-487B-43DF-9146-BB314E11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174F729-EC39-4410-9D84-1F9CB851B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295" y="934224"/>
            <a:ext cx="2646459" cy="2646459"/>
          </a:xfrm>
          <a:prstGeom prst="rect">
            <a:avLst/>
          </a:prstGeom>
        </p:spPr>
      </p:pic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4690108" y="1025151"/>
            <a:ext cx="723171" cy="20289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4" name="Picture 10" descr="Kitchen cabinet Vectors &amp; Illustrations for Free Download | Freepik">
            <a:extLst>
              <a:ext uri="{FF2B5EF4-FFF2-40B4-BE49-F238E27FC236}">
                <a16:creationId xmlns:a16="http://schemas.microsoft.com/office/drawing/2014/main" id="{F72125DC-5D40-4DFC-9D58-841282CDB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650" y1="23115" x2="18650" y2="23115"/>
                        <a14:foregroundMark x1="19200" y1="23115" x2="77850" y2="25229"/>
                        <a14:foregroundMark x1="78550" y1="24736" x2="83750" y2="23679"/>
                        <a14:foregroundMark x1="82850" y1="25793" x2="84700" y2="75687"/>
                        <a14:foregroundMark x1="16250" y1="27907" x2="17350" y2="75053"/>
                        <a14:foregroundMark x1="16950" y1="66596" x2="16900" y2="76744"/>
                        <a14:foregroundMark x1="16500" y1="75617" x2="16300" y2="76321"/>
                        <a14:foregroundMark x1="16100" y1="76885" x2="16100" y2="76885"/>
                        <a14:foregroundMark x1="16150" y1="77590" x2="16150" y2="77590"/>
                        <a14:foregroundMark x1="15750" y1="77590" x2="15750" y2="77590"/>
                        <a14:foregroundMark x1="83350" y1="74630" x2="83600" y2="78013"/>
                        <a14:foregroundMark x1="84100" y1="74348" x2="84250" y2="77801"/>
                        <a14:foregroundMark x1="84500" y1="26709" x2="84500" y2="77097"/>
                        <a14:foregroundMark x1="84800" y1="75053" x2="84800" y2="7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797" r="12528" b="18041"/>
          <a:stretch/>
        </p:blipFill>
        <p:spPr bwMode="auto">
          <a:xfrm>
            <a:off x="9036971" y="4570428"/>
            <a:ext cx="2979211" cy="18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796A8-125E-499B-8F1A-4D4DD30C9FF5}"/>
              </a:ext>
            </a:extLst>
          </p:cNvPr>
          <p:cNvGrpSpPr/>
          <p:nvPr/>
        </p:nvGrpSpPr>
        <p:grpSpPr>
          <a:xfrm>
            <a:off x="1520025" y="-61709"/>
            <a:ext cx="8706609" cy="6090705"/>
            <a:chOff x="1520025" y="-61709"/>
            <a:chExt cx="8706609" cy="60907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FB0BDF-6616-490F-BC5E-933E4CF62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25" y="-61709"/>
              <a:ext cx="8706609" cy="60907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B8175C-0889-47E9-87CC-D88185C7FB3D}"/>
                </a:ext>
              </a:extLst>
            </p:cNvPr>
            <p:cNvSpPr txBox="1"/>
            <p:nvPr/>
          </p:nvSpPr>
          <p:spPr>
            <a:xfrm>
              <a:off x="3173752" y="2231176"/>
              <a:ext cx="6176876" cy="270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H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át, đọc thơ hoặc kể chuyện về nội dung quý trọng đồng tiền, hoặc thông điệp về quyền và bổn phận của trẻ em.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48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A1C10-56AF-55EA-451F-7FFC881BA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470" y="276259"/>
            <a:ext cx="484674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0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DFE49-A7C0-BF7C-5F31-FC0E0B3F1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229" y="1881486"/>
            <a:ext cx="5791702" cy="3359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3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371475" y="406727"/>
            <a:ext cx="11420475" cy="6213147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tình với việc làm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FF8E4-8724-2E6F-FB0A-8EDD673BD08D}"/>
              </a:ext>
            </a:extLst>
          </p:cNvPr>
          <p:cNvSpPr txBox="1"/>
          <p:nvPr/>
        </p:nvSpPr>
        <p:spPr>
          <a:xfrm>
            <a:off x="847724" y="1964353"/>
            <a:ext cx="10620375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Thấy một chiếc bút màu sắp gãy, Hoa liền mạnh tay làm hỏng để mẹ mua cho hộp bút màu mới.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Nam không chú ý đến tờ 1 000 đồng vì cho rằng nó không có giá trị.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Thấy chiếc cặp đẹp, Ngọc nằng nặc đòi mẹ mua cho bằng được, mặc dù chiếc cặp ở nhà vẫn còn dùng tốt.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Hùng cân nhắc rất kĩ việc sử dụng tiền tiết kiệm để mua đồ chơi.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Biết hoàn cảnh gia đình khó khăn, Lan nói với mẹ: “Mặc lại quần áo cũ vẫn được mẹ ạ”.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g. Hoa xếp ngay ngắn những tờ tiền mẹ cho và trân trọng nó vì đây là công sức lao động vất vả của mẹ.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1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5190" y="5907200"/>
            <a:ext cx="4576965" cy="123578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396" y="5892995"/>
            <a:ext cx="1053605" cy="558411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44411" y="2313829"/>
            <a:ext cx="4200007" cy="451613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048025" y="5166284"/>
            <a:ext cx="1608503" cy="1481834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1364">
            <a:off x="-163632" y="154466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8"/>
                </a:lnTo>
                <a:lnTo>
                  <a:pt x="0" y="1231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40101" y="0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6000" y="0"/>
            <a:ext cx="3069850" cy="821185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644410" y="-218288"/>
            <a:ext cx="4415733" cy="2351378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05600" y="-610110"/>
            <a:ext cx="5486400" cy="54864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667499" y="1154172"/>
            <a:ext cx="3615054" cy="3512627"/>
            <a:chOff x="0" y="0"/>
            <a:chExt cx="7230108" cy="70252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30108" cy="7025255"/>
            </a:xfrm>
            <a:custGeom>
              <a:avLst/>
              <a:gdLst/>
              <a:ahLst/>
              <a:cxnLst/>
              <a:rect l="l" t="t" r="r" b="b"/>
              <a:pathLst>
                <a:path w="7230108" h="7025255">
                  <a:moveTo>
                    <a:pt x="0" y="0"/>
                  </a:moveTo>
                  <a:lnTo>
                    <a:pt x="7230108" y="0"/>
                  </a:lnTo>
                  <a:lnTo>
                    <a:pt x="7230108" y="7025255"/>
                  </a:lnTo>
                  <a:lnTo>
                    <a:pt x="0" y="702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01576" y="2272928"/>
              <a:ext cx="4781956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914"/>
                </a:lnSpc>
              </a:pPr>
              <a:r>
                <a:rPr lang="en-US" sz="4468" dirty="0">
                  <a:solidFill>
                    <a:srgbClr val="A20007"/>
                  </a:solidFill>
                  <a:latin typeface="+mj-lt"/>
                </a:rPr>
                <a:t>TRÒ CHƠI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427845" y="4584114"/>
            <a:ext cx="4039957" cy="2646172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27599">
            <a:off x="396854" y="2042415"/>
            <a:ext cx="2390559" cy="1661439"/>
          </a:xfrm>
          <a:custGeom>
            <a:avLst/>
            <a:gdLst/>
            <a:ahLst/>
            <a:cxnLst/>
            <a:rect l="l" t="t" r="r" b="b"/>
            <a:pathLst>
              <a:path w="3585838" h="2492158">
                <a:moveTo>
                  <a:pt x="0" y="0"/>
                </a:moveTo>
                <a:lnTo>
                  <a:pt x="3585838" y="0"/>
                </a:lnTo>
                <a:lnTo>
                  <a:pt x="3585838" y="2492158"/>
                </a:lnTo>
                <a:lnTo>
                  <a:pt x="0" y="2492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40737">
            <a:off x="6426746" y="1254391"/>
            <a:ext cx="1374055" cy="1105093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685800" y="4616154"/>
            <a:ext cx="7308313" cy="1653506"/>
            <a:chOff x="1028700" y="6924230"/>
            <a:chExt cx="10962469" cy="2480259"/>
          </a:xfrm>
        </p:grpSpPr>
        <p:sp>
          <p:nvSpPr>
            <p:cNvPr id="14" name="Freeform 14"/>
            <p:cNvSpPr/>
            <p:nvPr/>
          </p:nvSpPr>
          <p:spPr>
            <a:xfrm>
              <a:off x="1028700" y="6924230"/>
              <a:ext cx="10962469" cy="2480259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56939" y="7290128"/>
              <a:ext cx="9324219" cy="1750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9686"/>
                </a:lnSpc>
              </a:pPr>
              <a:r>
                <a:rPr lang="en-US" sz="6918" spc="277" dirty="0">
                  <a:solidFill>
                    <a:srgbClr val="990C07"/>
                  </a:solidFill>
                  <a:latin typeface="+mj-lt"/>
                </a:rPr>
                <a:t>LÌ XÌ NGAY!!!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887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940" y="685800"/>
            <a:ext cx="5922641" cy="5186405"/>
            <a:chOff x="0" y="0"/>
            <a:chExt cx="2339809" cy="2048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9809" cy="2048950"/>
            </a:xfrm>
            <a:custGeom>
              <a:avLst/>
              <a:gdLst/>
              <a:ahLst/>
              <a:cxnLst/>
              <a:rect l="l" t="t" r="r" b="b"/>
              <a:pathLst>
                <a:path w="2339809" h="2048950">
                  <a:moveTo>
                    <a:pt x="0" y="0"/>
                  </a:moveTo>
                  <a:lnTo>
                    <a:pt x="2339809" y="0"/>
                  </a:lnTo>
                  <a:lnTo>
                    <a:pt x="2339809" y="2048950"/>
                  </a:lnTo>
                  <a:lnTo>
                    <a:pt x="0" y="2048950"/>
                  </a:lnTo>
                  <a:close/>
                </a:path>
              </a:pathLst>
            </a:custGeom>
            <a:gradFill rotWithShape="1">
              <a:gsLst>
                <a:gs pos="0">
                  <a:srgbClr val="FFDAEB">
                    <a:alpha val="100000"/>
                  </a:srgbClr>
                </a:gs>
                <a:gs pos="50000">
                  <a:srgbClr val="FFFCDF">
                    <a:alpha val="100000"/>
                  </a:srgbClr>
                </a:gs>
                <a:gs pos="100000">
                  <a:srgbClr val="FFE5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39809" cy="2087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560429"/>
            <a:ext cx="6270871" cy="5486400"/>
            <a:chOff x="0" y="0"/>
            <a:chExt cx="12541742" cy="10972800"/>
          </a:xfrm>
        </p:grpSpPr>
        <p:sp>
          <p:nvSpPr>
            <p:cNvPr id="6" name="Freeform 6"/>
            <p:cNvSpPr/>
            <p:nvPr/>
          </p:nvSpPr>
          <p:spPr>
            <a:xfrm flipH="1">
              <a:off x="6270871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6270871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6270871" y="10972800"/>
                  </a:lnTo>
                  <a:lnTo>
                    <a:pt x="6270871" y="0"/>
                  </a:lnTo>
                  <a:close/>
                </a:path>
              </a:pathLst>
            </a:custGeom>
            <a:blipFill>
              <a:blip r:embed="rId4"/>
              <a:stretch>
                <a:fillRect r="-1614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0" y="0"/>
                  </a:moveTo>
                  <a:lnTo>
                    <a:pt x="6270871" y="0"/>
                  </a:lnTo>
                  <a:lnTo>
                    <a:pt x="627087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614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75256" y="281958"/>
            <a:ext cx="6116745" cy="6043342"/>
            <a:chOff x="0" y="0"/>
            <a:chExt cx="4572000" cy="4517135"/>
          </a:xfrm>
        </p:grpSpPr>
        <p:sp>
          <p:nvSpPr>
            <p:cNvPr id="9" name="Freeform 9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5"/>
              <a:stretch>
                <a:fillRect l="-2291" t="-28230" b="-167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6"/>
              <a:stretch>
                <a:fillRect l="-25" r="-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147999" y="486351"/>
            <a:ext cx="2575116" cy="743565"/>
          </a:xfrm>
          <a:custGeom>
            <a:avLst/>
            <a:gdLst/>
            <a:ahLst/>
            <a:cxnLst/>
            <a:rect l="l" t="t" r="r" b="b"/>
            <a:pathLst>
              <a:path w="3862674" h="1115347">
                <a:moveTo>
                  <a:pt x="0" y="0"/>
                </a:moveTo>
                <a:lnTo>
                  <a:pt x="3862674" y="0"/>
                </a:lnTo>
                <a:lnTo>
                  <a:pt x="3862674" y="1115347"/>
                </a:lnTo>
                <a:lnTo>
                  <a:pt x="0" y="1115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34785" y="5647975"/>
            <a:ext cx="3457215" cy="1210025"/>
          </a:xfrm>
          <a:custGeom>
            <a:avLst/>
            <a:gdLst/>
            <a:ahLst/>
            <a:cxnLst/>
            <a:rect l="l" t="t" r="r" b="b"/>
            <a:pathLst>
              <a:path w="5185823" h="1815038">
                <a:moveTo>
                  <a:pt x="0" y="0"/>
                </a:moveTo>
                <a:lnTo>
                  <a:pt x="5185823" y="0"/>
                </a:lnTo>
                <a:lnTo>
                  <a:pt x="5185823" y="1815038"/>
                </a:lnTo>
                <a:lnTo>
                  <a:pt x="0" y="1815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-349102"/>
            <a:ext cx="2069803" cy="2069803"/>
          </a:xfrm>
          <a:custGeom>
            <a:avLst/>
            <a:gdLst/>
            <a:ahLst/>
            <a:cxnLst/>
            <a:rect l="l" t="t" r="r" b="b"/>
            <a:pathLst>
              <a:path w="3104704" h="3104704">
                <a:moveTo>
                  <a:pt x="0" y="0"/>
                </a:moveTo>
                <a:lnTo>
                  <a:pt x="3104704" y="0"/>
                </a:lnTo>
                <a:lnTo>
                  <a:pt x="3104704" y="3104704"/>
                </a:lnTo>
                <a:lnTo>
                  <a:pt x="0" y="3104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96072" y="5647975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20283" y="5909643"/>
            <a:ext cx="3230547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34"/>
              </a:lnSpc>
            </a:pPr>
            <a:r>
              <a:rPr lang="en-US" sz="3596" b="1" spc="143" dirty="0">
                <a:solidFill>
                  <a:srgbClr val="FCD24C"/>
                </a:solidFill>
                <a:latin typeface="+mj-lt"/>
              </a:rPr>
              <a:t>MỪNG TUỔI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908964" y="4526468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14805" y="6131488"/>
            <a:ext cx="2283733" cy="1453025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8"/>
                </a:lnTo>
                <a:lnTo>
                  <a:pt x="0" y="2179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944" y="5088733"/>
            <a:ext cx="1525993" cy="1769267"/>
          </a:xfrm>
          <a:custGeom>
            <a:avLst/>
            <a:gdLst/>
            <a:ahLst/>
            <a:cxnLst/>
            <a:rect l="l" t="t" r="r" b="b"/>
            <a:pathLst>
              <a:path w="2288989" h="2653900">
                <a:moveTo>
                  <a:pt x="0" y="0"/>
                </a:moveTo>
                <a:lnTo>
                  <a:pt x="2288989" y="0"/>
                </a:lnTo>
                <a:lnTo>
                  <a:pt x="2288989" y="2653900"/>
                </a:lnTo>
                <a:lnTo>
                  <a:pt x="0" y="2653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38896" y="3429000"/>
            <a:ext cx="1273797" cy="1314888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72509" y="1232098"/>
            <a:ext cx="4747291" cy="413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Tết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Việt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Nam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phong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tục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mừng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mong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ước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vui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vẻ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hạnh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chăm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ngoan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học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giỏi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Phong bao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đỏ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cũng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tượng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trưng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sự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 may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mắn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lộc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>
                <a:solidFill>
                  <a:srgbClr val="000000"/>
                </a:solidFill>
                <a:latin typeface="+mj-lt"/>
              </a:rPr>
              <a:t>an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khang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just" defTabSz="609630">
              <a:lnSpc>
                <a:spcPts val="3607"/>
              </a:lnSpc>
            </a:pPr>
            <a:r>
              <a:rPr lang="en-US" sz="2774" dirty="0" err="1">
                <a:solidFill>
                  <a:srgbClr val="000000"/>
                </a:solidFill>
                <a:latin typeface="+mj-lt"/>
              </a:rPr>
              <a:t>Mừng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còn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gọi</a:t>
            </a:r>
            <a:r>
              <a:rPr lang="en-US" sz="277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C51009"/>
                </a:solidFill>
                <a:latin typeface="+mj-lt"/>
              </a:rPr>
              <a:t>Lì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 </a:t>
            </a:r>
            <a:r>
              <a:rPr lang="en-US" sz="2774" dirty="0" err="1">
                <a:solidFill>
                  <a:srgbClr val="C51009"/>
                </a:solidFill>
                <a:latin typeface="+mj-lt"/>
              </a:rPr>
              <a:t>Xì</a:t>
            </a:r>
            <a:r>
              <a:rPr lang="en-US" sz="2774" dirty="0">
                <a:solidFill>
                  <a:srgbClr val="C51009"/>
                </a:solidFill>
                <a:latin typeface="+mj-lt"/>
              </a:rPr>
              <a:t>!</a:t>
            </a:r>
          </a:p>
        </p:txBody>
      </p:sp>
      <p:sp>
        <p:nvSpPr>
          <p:cNvPr id="21" name="Freeform 21"/>
          <p:cNvSpPr/>
          <p:nvPr/>
        </p:nvSpPr>
        <p:spPr>
          <a:xfrm>
            <a:off x="5678242" y="4116648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369963" y="275980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09179" y="3011983"/>
            <a:ext cx="825723" cy="785469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028541" y="275980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678243" y="3534495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7461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48" y="38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B0B69B-C063-41C5-BB16-195EB51A26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882"/>
          <a:stretch/>
        </p:blipFill>
        <p:spPr>
          <a:xfrm>
            <a:off x="4061791" y="6079940"/>
            <a:ext cx="4721039" cy="7740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3921" y="604105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7BE">
                <a:alpha val="5764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23801" y="147787"/>
            <a:ext cx="2633472" cy="27432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9367305" y="3907561"/>
            <a:ext cx="2633472" cy="27432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39502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50208" y="0"/>
                </a:lnTo>
                <a:lnTo>
                  <a:pt x="395020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522007" y="387736"/>
            <a:ext cx="7383993" cy="1131651"/>
          </a:xfrm>
          <a:custGeom>
            <a:avLst/>
            <a:gdLst/>
            <a:ahLst/>
            <a:cxnLst/>
            <a:rect l="l" t="t" r="r" b="b"/>
            <a:pathLst>
              <a:path w="3828895" h="1697477">
                <a:moveTo>
                  <a:pt x="0" y="0"/>
                </a:moveTo>
                <a:lnTo>
                  <a:pt x="3828894" y="0"/>
                </a:lnTo>
                <a:lnTo>
                  <a:pt x="3828894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29724" y="615950"/>
            <a:ext cx="553255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8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FDE59"/>
                </a:solidFill>
                <a:latin typeface="+mj-lt"/>
              </a:rPr>
              <a:t>Hãy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chọn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1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phong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bao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lì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xì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3334" dirty="0" err="1">
                <a:solidFill>
                  <a:srgbClr val="FFDE59"/>
                </a:solidFill>
                <a:latin typeface="+mj-lt"/>
              </a:rPr>
              <a:t>nào</a:t>
            </a:r>
            <a:r>
              <a:rPr lang="en-US" sz="3334" dirty="0">
                <a:solidFill>
                  <a:srgbClr val="FFDE59"/>
                </a:solidFill>
                <a:latin typeface="+mj-lt"/>
              </a:rPr>
              <a:t>!</a:t>
            </a:r>
          </a:p>
        </p:txBody>
      </p:sp>
      <p:pic>
        <p:nvPicPr>
          <p:cNvPr id="56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DFE8AD6E-3BCB-4AB2-8D54-8BEF60496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1667" y="-479376"/>
            <a:ext cx="324909" cy="32490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6C68A79-FCD1-44E5-AB07-D182BAA56CE9}"/>
              </a:ext>
            </a:extLst>
          </p:cNvPr>
          <p:cNvSpPr/>
          <p:nvPr/>
        </p:nvSpPr>
        <p:spPr>
          <a:xfrm flipV="1">
            <a:off x="5873587" y="5522892"/>
            <a:ext cx="1224793" cy="206007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54DA3-A089-4D51-B8B5-A3FB996F18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123" y="474499"/>
            <a:ext cx="5716182" cy="53577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49BC8C-7DD7-435C-82D8-951287140FB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856143" y="5382090"/>
            <a:ext cx="1282840" cy="1207133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sp>
        <p:nvSpPr>
          <p:cNvPr id="58" name="Action Button: Go Forward or Next 57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C60F3FEB-C343-4E68-A797-AA72589DC8CA}"/>
              </a:ext>
            </a:extLst>
          </p:cNvPr>
          <p:cNvSpPr/>
          <p:nvPr/>
        </p:nvSpPr>
        <p:spPr>
          <a:xfrm>
            <a:off x="6187728" y="5831187"/>
            <a:ext cx="513289" cy="502800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4" name="Picture 23" descr="A green and yellow cards with a red diamond and a number o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646556D3-1919-439B-A771-5661358431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80" y="1990937"/>
            <a:ext cx="937753" cy="1215511"/>
          </a:xfrm>
          <a:prstGeom prst="rect">
            <a:avLst/>
          </a:prstGeom>
        </p:spPr>
      </p:pic>
      <p:pic>
        <p:nvPicPr>
          <p:cNvPr id="25" name="Picture 24" descr="A red and yellow cards with a number on i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66992913-0A1F-46F1-AB16-159B258E57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43" y="2612082"/>
            <a:ext cx="1062884" cy="1207133"/>
          </a:xfrm>
          <a:prstGeom prst="rect">
            <a:avLst/>
          </a:prstGeom>
        </p:spPr>
      </p:pic>
      <p:pic>
        <p:nvPicPr>
          <p:cNvPr id="26" name="Picture 25" descr="A blue and yellow cards with a red diamond and a yellow diamond with a number on it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12D7F5D2-B910-4D33-A38B-7E1D9C7B6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97" y="1712394"/>
            <a:ext cx="1062884" cy="1207133"/>
          </a:xfrm>
          <a:prstGeom prst="rect">
            <a:avLst/>
          </a:prstGeom>
        </p:spPr>
      </p:pic>
      <p:pic>
        <p:nvPicPr>
          <p:cNvPr id="27" name="Picture 26" descr="A pair of cards with numbers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E57C25F-4C34-40AA-ABB8-CB5692F105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3" y="2781248"/>
            <a:ext cx="1061635" cy="1202850"/>
          </a:xfrm>
          <a:prstGeom prst="rect">
            <a:avLst/>
          </a:prstGeom>
        </p:spPr>
      </p:pic>
      <p:pic>
        <p:nvPicPr>
          <p:cNvPr id="28" name="Picture 27" descr="A purple and yellow cards with a number on 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142DA9BC-BC5D-4EA2-B91C-45CE80CC397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6" y="2220689"/>
            <a:ext cx="881705" cy="987171"/>
          </a:xfrm>
          <a:prstGeom prst="rect">
            <a:avLst/>
          </a:prstGeom>
        </p:spPr>
      </p:pic>
      <p:pic>
        <p:nvPicPr>
          <p:cNvPr id="29" name="Picture 28" descr="A green and red envelope with a number on i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7AF646F5-F46D-4CBA-80C9-12D33F0DA63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44" y="3412830"/>
            <a:ext cx="937753" cy="1110374"/>
          </a:xfrm>
          <a:prstGeom prst="rect">
            <a:avLst/>
          </a:prstGeom>
        </p:spPr>
      </p:pic>
      <p:sp>
        <p:nvSpPr>
          <p:cNvPr id="32" name="Freeform 19">
            <a:extLst>
              <a:ext uri="{FF2B5EF4-FFF2-40B4-BE49-F238E27FC236}">
                <a16:creationId xmlns:a16="http://schemas.microsoft.com/office/drawing/2014/main" id="{0D52DC98-56D2-41B8-BEAD-98730728C508}"/>
              </a:ext>
            </a:extLst>
          </p:cNvPr>
          <p:cNvSpPr/>
          <p:nvPr/>
        </p:nvSpPr>
        <p:spPr>
          <a:xfrm>
            <a:off x="-238896" y="3429000"/>
            <a:ext cx="1273797" cy="1314888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837319A-ED55-4D8E-97CD-FC8242B6A0A0}"/>
              </a:ext>
            </a:extLst>
          </p:cNvPr>
          <p:cNvSpPr/>
          <p:nvPr/>
        </p:nvSpPr>
        <p:spPr>
          <a:xfrm>
            <a:off x="209179" y="3011983"/>
            <a:ext cx="825723" cy="785469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06D65B14-8DBD-4F8B-8B02-1ACB64BF0AF4}"/>
              </a:ext>
            </a:extLst>
          </p:cNvPr>
          <p:cNvSpPr/>
          <p:nvPr/>
        </p:nvSpPr>
        <p:spPr>
          <a:xfrm>
            <a:off x="11051693" y="952444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5F93C711-A54F-43A1-AD8C-850070E695E8}"/>
              </a:ext>
            </a:extLst>
          </p:cNvPr>
          <p:cNvSpPr/>
          <p:nvPr/>
        </p:nvSpPr>
        <p:spPr>
          <a:xfrm>
            <a:off x="11051694" y="370292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0C31603B-A9A6-46B8-8B77-CB5AB9358EFE}"/>
              </a:ext>
            </a:extLst>
          </p:cNvPr>
          <p:cNvSpPr/>
          <p:nvPr/>
        </p:nvSpPr>
        <p:spPr>
          <a:xfrm>
            <a:off x="10946021" y="5602658"/>
            <a:ext cx="794027" cy="81964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7" name="Freeform 24">
            <a:extLst>
              <a:ext uri="{FF2B5EF4-FFF2-40B4-BE49-F238E27FC236}">
                <a16:creationId xmlns:a16="http://schemas.microsoft.com/office/drawing/2014/main" id="{885D45AD-3A6B-47B0-BF39-B52B4D49E7E4}"/>
              </a:ext>
            </a:extLst>
          </p:cNvPr>
          <p:cNvSpPr/>
          <p:nvPr/>
        </p:nvSpPr>
        <p:spPr>
          <a:xfrm>
            <a:off x="10604598" y="5602658"/>
            <a:ext cx="611987" cy="582153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0" name="Rectangle: Rounded Corners 9">
            <a:hlinkClick r:id="rId28" action="ppaction://hlinksldjump"/>
            <a:extLst>
              <a:ext uri="{FF2B5EF4-FFF2-40B4-BE49-F238E27FC236}">
                <a16:creationId xmlns:a16="http://schemas.microsoft.com/office/drawing/2014/main" id="{CE221A5A-3044-44A3-853D-F377024B1DF6}"/>
              </a:ext>
            </a:extLst>
          </p:cNvPr>
          <p:cNvSpPr/>
          <p:nvPr/>
        </p:nvSpPr>
        <p:spPr>
          <a:xfrm>
            <a:off x="294640" y="375920"/>
            <a:ext cx="1473200" cy="548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221" y="215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83" r="-2083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5800" y="323851"/>
            <a:ext cx="10820400" cy="2152650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6719" y="617373"/>
            <a:ext cx="8909963" cy="177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8"/>
              </a:lnSpc>
              <a:spcBef>
                <a:spcPct val="0"/>
              </a:spcBef>
            </a:pPr>
            <a:r>
              <a:rPr lang="en-US" sz="3600" dirty="0">
                <a:solidFill>
                  <a:srgbClr val="FFDE59"/>
                </a:solidFill>
              </a:rPr>
              <a:t>a. </a:t>
            </a:r>
            <a:r>
              <a:rPr lang="en-US" sz="3600" dirty="0" err="1">
                <a:solidFill>
                  <a:srgbClr val="FFDE59"/>
                </a:solidFill>
              </a:rPr>
              <a:t>Thấy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một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chiếc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bút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màu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sắp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gãy</a:t>
            </a:r>
            <a:r>
              <a:rPr lang="en-US" sz="3600" dirty="0">
                <a:solidFill>
                  <a:srgbClr val="FFDE59"/>
                </a:solidFill>
              </a:rPr>
              <a:t>, Hoa </a:t>
            </a:r>
            <a:r>
              <a:rPr lang="en-US" sz="3600" dirty="0" err="1">
                <a:solidFill>
                  <a:srgbClr val="FFDE59"/>
                </a:solidFill>
              </a:rPr>
              <a:t>liền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mạnh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tay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làm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hỏng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để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mẹ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mua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cho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hộp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bút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màu</a:t>
            </a:r>
            <a:r>
              <a:rPr lang="en-US" sz="3600" dirty="0">
                <a:solidFill>
                  <a:srgbClr val="FFDE59"/>
                </a:solidFill>
              </a:rPr>
              <a:t> </a:t>
            </a:r>
            <a:r>
              <a:rPr lang="en-US" sz="3600" dirty="0" err="1">
                <a:solidFill>
                  <a:srgbClr val="FFDE59"/>
                </a:solidFill>
              </a:rPr>
              <a:t>mới</a:t>
            </a:r>
            <a:r>
              <a:rPr lang="en-US" sz="3600" dirty="0">
                <a:solidFill>
                  <a:srgbClr val="FFDE59"/>
                </a:solidFill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16043" y="3810000"/>
            <a:ext cx="9290007" cy="2381250"/>
            <a:chOff x="0" y="0"/>
            <a:chExt cx="8978813" cy="30640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629032" y="478390"/>
              <a:ext cx="7613307" cy="1969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76"/>
                </a:lnSpc>
                <a:spcBef>
                  <a:spcPct val="0"/>
                </a:spcBef>
              </a:pPr>
              <a:r>
                <a:rPr lang="vi-VN" sz="291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đồng ý. Vì chưa hỏng mà Hoa đã cố tình làm hỏng để mẹ mua bút mới. Đồ dùng vẫn dùng được phải nên tiết kiệm bảo vệ chúng.</a:t>
              </a:r>
              <a:endParaRPr lang="en-US" sz="291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3FFD303-994F-42E8-AF41-6DC6197B109B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CC8BB771-FCD2-40CC-B4A8-9AEEA31FDD8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D05D31E7-AC3A-4342-A2AE-9876319B3DC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BBD119AF-6391-4969-A592-273AA6B509D4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3F488A22-0A87-4E5A-9E34-48705192A820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197467C-AF12-49F1-A8C8-C2080E69DCD1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4AD05FFF-7BD9-497C-A11B-DB093262383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36E0355B-4286-43F4-9790-C75C3394AE15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E9264EB9-9E07-487B-BC9F-A5C528731D2D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EB97E4AF-0078-4953-8191-810E50351B1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73D4DD47-EEC2-449C-BE73-7C045A39791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6126F8F6-FE09-4F9E-AB85-05C9139351B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  <p:pic>
        <p:nvPicPr>
          <p:cNvPr id="10" name="Đồng hồ đếm ngược 15 giây _ 15 Second Countdown Timer (256kbps)">
            <a:hlinkClick r:id="" action="ppaction://media"/>
            <a:extLst>
              <a:ext uri="{FF2B5EF4-FFF2-40B4-BE49-F238E27FC236}">
                <a16:creationId xmlns:a16="http://schemas.microsoft.com/office/drawing/2014/main" id="{A262E1B8-286C-479F-8043-B9017E2A4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9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46794" y="-686920"/>
            <a:ext cx="270933" cy="270933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5F945D2-939F-9813-5AAD-962D01C9A702}"/>
              </a:ext>
            </a:extLst>
          </p:cNvPr>
          <p:cNvSpPr/>
          <p:nvPr/>
        </p:nvSpPr>
        <p:spPr>
          <a:xfrm>
            <a:off x="9443102" y="3412565"/>
            <a:ext cx="1611597" cy="2124015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5108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</p:sp>
      <p:sp>
        <p:nvSpPr>
          <p:cNvPr id="4" name="Freeform 4">
            <a:hlinkClick r:id="rId5" action="ppaction://hlinksldjump"/>
          </p:cNvPr>
          <p:cNvSpPr/>
          <p:nvPr/>
        </p:nvSpPr>
        <p:spPr>
          <a:xfrm>
            <a:off x="5290202" y="3860240"/>
            <a:ext cx="1611597" cy="2124015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q4">
            <a:hlinkClick r:id="rId8" action="ppaction://hlinksldjump"/>
            <a:extLst>
              <a:ext uri="{FF2B5EF4-FFF2-40B4-BE49-F238E27FC236}">
                <a16:creationId xmlns:a16="http://schemas.microsoft.com/office/drawing/2014/main" id="{D884359E-ABBB-94AD-93B9-9742F021B3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4927541" y="1036320"/>
            <a:ext cx="2074504" cy="205520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1327768-CB8B-A472-2C71-08263AE44458}"/>
              </a:ext>
            </a:extLst>
          </p:cNvPr>
          <p:cNvSpPr/>
          <p:nvPr/>
        </p:nvSpPr>
        <p:spPr>
          <a:xfrm>
            <a:off x="5082510" y="1532835"/>
            <a:ext cx="1833875" cy="135768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0577F-968D-77A4-1DCF-E819FFA51EE9}"/>
              </a:ext>
            </a:extLst>
          </p:cNvPr>
          <p:cNvSpPr txBox="1"/>
          <p:nvPr/>
        </p:nvSpPr>
        <p:spPr>
          <a:xfrm>
            <a:off x="5110481" y="2030372"/>
            <a:ext cx="1682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Điểm</a:t>
            </a:r>
            <a:r>
              <a:rPr lang="en-US" sz="3200" dirty="0"/>
              <a:t>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3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0906" y="1"/>
            <a:ext cx="8839200" cy="275024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400" y="290911"/>
            <a:ext cx="6324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FDE59"/>
                </a:solidFill>
                <a:latin typeface="+mj-lt"/>
              </a:rPr>
              <a:t>b. Nam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chú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ý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đến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tờ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</a:p>
          <a:p>
            <a:pPr algn="ctr" defTabSz="609630"/>
            <a:r>
              <a:rPr lang="en-US" sz="4000" dirty="0">
                <a:solidFill>
                  <a:srgbClr val="FFDE59"/>
                </a:solidFill>
                <a:latin typeface="+mj-lt"/>
              </a:rPr>
              <a:t>1 000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đồng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vì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cho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rằng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nó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có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giá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+mj-lt"/>
              </a:rPr>
              <a:t>trị</a:t>
            </a:r>
            <a:r>
              <a:rPr lang="en-US" sz="4000" dirty="0">
                <a:solidFill>
                  <a:srgbClr val="FFDE59"/>
                </a:solidFill>
                <a:latin typeface="+mj-lt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5B1F42-AA2D-411D-A712-F57617B0B117}"/>
              </a:ext>
            </a:extLst>
          </p:cNvPr>
          <p:cNvGrpSpPr/>
          <p:nvPr/>
        </p:nvGrpSpPr>
        <p:grpSpPr>
          <a:xfrm>
            <a:off x="1838325" y="3600449"/>
            <a:ext cx="7715250" cy="221932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2817" y="3921744"/>
              <a:ext cx="5960934" cy="1609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76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đồng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ý.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Vì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tờ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tiền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giá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trị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Giá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trị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cũng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bảo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vệ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giữ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+mj-lt"/>
                </a:rPr>
                <a:t>gìn</a:t>
              </a:r>
              <a:r>
                <a:rPr lang="en-US" sz="3200" dirty="0">
                  <a:solidFill>
                    <a:srgbClr val="000000"/>
                  </a:solidFill>
                  <a:latin typeface="+mj-lt"/>
                </a:rPr>
                <a:t>,..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255422" y="3647571"/>
            <a:ext cx="1614767" cy="2128194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911F0C-C2B6-4A68-885F-DF8A2A7207CC}"/>
              </a:ext>
            </a:extLst>
          </p:cNvPr>
          <p:cNvSpPr/>
          <p:nvPr/>
        </p:nvSpPr>
        <p:spPr>
          <a:xfrm>
            <a:off x="348511" y="1724094"/>
            <a:ext cx="965200" cy="9170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9F4D8F8-C87D-4956-AEFF-C11436031C57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10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5E11E2E-5252-487C-A7F5-79046B840D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9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42F35C5C-BFF3-4D58-8702-9B7D0E5051CA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8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479ECCD-71E9-4F99-8D4F-AA5A2982305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10EBD80-37E6-481D-A411-E50137AF4DF6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2DCAE2D-0AE0-4EF2-86BA-ED71F9B2853D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C625A9A-D8D4-4284-ADC5-B8319383522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5FEBA8F-99A3-43ED-9CB9-8527C290A85C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43F150F-0303-4A8A-8F72-26F0A6760CD9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1B5B2123-313B-4DA9-997A-FCEF07EBE8E8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E159178E-F3ED-435C-A8E4-CD438216728B}"/>
              </a:ext>
            </a:extLst>
          </p:cNvPr>
          <p:cNvSpPr txBox="1"/>
          <p:nvPr/>
        </p:nvSpPr>
        <p:spPr>
          <a:xfrm>
            <a:off x="355600" y="1726488"/>
            <a:ext cx="1032397" cy="83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931"/>
              </a:lnSpc>
              <a:spcBef>
                <a:spcPct val="0"/>
              </a:spcBef>
            </a:pPr>
            <a:r>
              <a:rPr lang="en-US" sz="4950" dirty="0">
                <a:solidFill>
                  <a:prstClr val="black"/>
                </a:solidFill>
                <a:latin typeface="+mj-lt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3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97EA4D2-3DDE-452A-8226-BD758F4E5C2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ĐẠO ĐỨC 4- ÔN KÌ 2- VĨN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B2A4B8-88B3-4FA5-807F-B04D038969A9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ADCDE5-6B34-4468-8812-2CA9ED557C53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6009B6-D554-4023-BEEE-E282076F7972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12FEFB-C950-4CFD-BABF-8395552C3902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478F75-A531-4BF1-920E-63F740ACB68D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ABDDB8-8F3B-40CE-AA56-6BFB68135B55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1B3CBF-D245-434B-A155-62883B226BBD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3C20F8-C6F8-4684-BB3F-9F9529383B62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78D65-8AAD-4DA6-9B6B-7872C95A815C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E8FB68-CAFD-472A-98B4-A50A9F6F7630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87E88F-7BD9-4751-8AC8-C15406D3327E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462280-3C59-438F-825A-B4DBE4453FE4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4B7B3E-D722-44D1-9B9A-10098D15EBF2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186AC-EAE1-42C9-8A42-4FC888CB12D7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C5960-FB3A-425B-89C1-006DEB2631B4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C13B94-4F1E-4957-ACE4-72FD4ACC17F3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096A2-E643-4AB0-86A1-2D2DE8E9E371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3A148-855C-4D29-A356-D3942C3D2CB4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C8EB4-4824-4576-8A0B-FE21EE46E31B}: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D774A5-D92A-4574-8181-FD9E38BDDFA5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F7A7A-CA40-45A4-8008-68D367B6FAC1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E326C-ED90-4223-BABB-D96857A66850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994FC7-109B-42F9-AD60-3E1431566A0C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FAA02-FF44-4A37-A2F4-899CAEBAB07A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55DF51-1868-4D42-901B-E3BF7DB0CB21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CBBA1D-476E-49A4-8AD5-5E447F7B95A4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1E2B77-B6FA-43C2-8BAA-5916926761FF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779</Words>
  <Application>Microsoft Office PowerPoint</Application>
  <PresentationFormat>Widescreen</PresentationFormat>
  <Paragraphs>146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#9Slide03 Arima Madurai Black</vt:lpstr>
      <vt:lpstr>Arial</vt:lpstr>
      <vt:lpstr>Calibri</vt:lpstr>
      <vt:lpstr>Calibri Light</vt:lpstr>
      <vt:lpstr>Cambria</vt:lpstr>
      <vt:lpstr>Oi</vt:lpstr>
      <vt:lpstr>Paytone One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 4- ÔN KÌ 2- VĨNH</dc:title>
  <dc:creator>Admin</dc:creator>
  <cp:lastModifiedBy>Administrator</cp:lastModifiedBy>
  <cp:revision>5</cp:revision>
  <dcterms:created xsi:type="dcterms:W3CDTF">2025-04-27T04:02:56Z</dcterms:created>
  <dcterms:modified xsi:type="dcterms:W3CDTF">2025-04-28T08:43:54Z</dcterms:modified>
</cp:coreProperties>
</file>